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8" r:id="rId1"/>
  </p:sldMasterIdLst>
  <p:notesMasterIdLst>
    <p:notesMasterId r:id="rId95"/>
  </p:notesMasterIdLst>
  <p:sldIdLst>
    <p:sldId id="256" r:id="rId2"/>
    <p:sldId id="380" r:id="rId3"/>
    <p:sldId id="381" r:id="rId4"/>
    <p:sldId id="257" r:id="rId5"/>
    <p:sldId id="258" r:id="rId6"/>
    <p:sldId id="266" r:id="rId7"/>
    <p:sldId id="259" r:id="rId8"/>
    <p:sldId id="260" r:id="rId9"/>
    <p:sldId id="261" r:id="rId10"/>
    <p:sldId id="267" r:id="rId11"/>
    <p:sldId id="378" r:id="rId12"/>
    <p:sldId id="269" r:id="rId13"/>
    <p:sldId id="379" r:id="rId14"/>
    <p:sldId id="271" r:id="rId15"/>
    <p:sldId id="371" r:id="rId16"/>
    <p:sldId id="263" r:id="rId17"/>
    <p:sldId id="264" r:id="rId18"/>
    <p:sldId id="292" r:id="rId19"/>
    <p:sldId id="274" r:id="rId20"/>
    <p:sldId id="293" r:id="rId21"/>
    <p:sldId id="294" r:id="rId22"/>
    <p:sldId id="295" r:id="rId23"/>
    <p:sldId id="296" r:id="rId24"/>
    <p:sldId id="325" r:id="rId25"/>
    <p:sldId id="298" r:id="rId26"/>
    <p:sldId id="301" r:id="rId27"/>
    <p:sldId id="303" r:id="rId28"/>
    <p:sldId id="302" r:id="rId29"/>
    <p:sldId id="304" r:id="rId30"/>
    <p:sldId id="306" r:id="rId31"/>
    <p:sldId id="305" r:id="rId32"/>
    <p:sldId id="307" r:id="rId33"/>
    <p:sldId id="308" r:id="rId34"/>
    <p:sldId id="309" r:id="rId35"/>
    <p:sldId id="310" r:id="rId36"/>
    <p:sldId id="326" r:id="rId37"/>
    <p:sldId id="312" r:id="rId38"/>
    <p:sldId id="327" r:id="rId39"/>
    <p:sldId id="315" r:id="rId40"/>
    <p:sldId id="320" r:id="rId41"/>
    <p:sldId id="321" r:id="rId42"/>
    <p:sldId id="322" r:id="rId43"/>
    <p:sldId id="317" r:id="rId44"/>
    <p:sldId id="318" r:id="rId45"/>
    <p:sldId id="319" r:id="rId46"/>
    <p:sldId id="316" r:id="rId47"/>
    <p:sldId id="323" r:id="rId48"/>
    <p:sldId id="314" r:id="rId49"/>
    <p:sldId id="272" r:id="rId50"/>
    <p:sldId id="300" r:id="rId51"/>
    <p:sldId id="346" r:id="rId52"/>
    <p:sldId id="337" r:id="rId53"/>
    <p:sldId id="331" r:id="rId54"/>
    <p:sldId id="328" r:id="rId55"/>
    <p:sldId id="332" r:id="rId56"/>
    <p:sldId id="333" r:id="rId57"/>
    <p:sldId id="334" r:id="rId58"/>
    <p:sldId id="335" r:id="rId59"/>
    <p:sldId id="339" r:id="rId60"/>
    <p:sldId id="340" r:id="rId61"/>
    <p:sldId id="347" r:id="rId62"/>
    <p:sldId id="344" r:id="rId63"/>
    <p:sldId id="355" r:id="rId64"/>
    <p:sldId id="348" r:id="rId65"/>
    <p:sldId id="349" r:id="rId66"/>
    <p:sldId id="351" r:id="rId67"/>
    <p:sldId id="352" r:id="rId68"/>
    <p:sldId id="353" r:id="rId69"/>
    <p:sldId id="354" r:id="rId70"/>
    <p:sldId id="377" r:id="rId71"/>
    <p:sldId id="350" r:id="rId72"/>
    <p:sldId id="361" r:id="rId73"/>
    <p:sldId id="359" r:id="rId74"/>
    <p:sldId id="360" r:id="rId75"/>
    <p:sldId id="356" r:id="rId76"/>
    <p:sldId id="357" r:id="rId77"/>
    <p:sldId id="362" r:id="rId78"/>
    <p:sldId id="358" r:id="rId79"/>
    <p:sldId id="364" r:id="rId80"/>
    <p:sldId id="365" r:id="rId81"/>
    <p:sldId id="363" r:id="rId82"/>
    <p:sldId id="369" r:id="rId83"/>
    <p:sldId id="367" r:id="rId84"/>
    <p:sldId id="366" r:id="rId85"/>
    <p:sldId id="330" r:id="rId86"/>
    <p:sldId id="368" r:id="rId87"/>
    <p:sldId id="370" r:id="rId88"/>
    <p:sldId id="372" r:id="rId89"/>
    <p:sldId id="373" r:id="rId90"/>
    <p:sldId id="374" r:id="rId91"/>
    <p:sldId id="375" r:id="rId92"/>
    <p:sldId id="311" r:id="rId93"/>
    <p:sldId id="376"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Repetto" initials="MR" lastIdx="1" clrIdx="0">
    <p:extLst>
      <p:ext uri="{19B8F6BF-5375-455C-9EA6-DF929625EA0E}">
        <p15:presenceInfo xmlns:p15="http://schemas.microsoft.com/office/powerpoint/2012/main" userId="5be17b4ce0253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AE67BE-79A8-C241-A9E8-EA544C86F7BF}" v="740" dt="2022-12-19T21:02:26.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5755"/>
  </p:normalViewPr>
  <p:slideViewPr>
    <p:cSldViewPr snapToGrid="0" snapToObjects="1">
      <p:cViewPr varScale="1">
        <p:scale>
          <a:sx n="100" d="100"/>
          <a:sy n="100" d="100"/>
        </p:scale>
        <p:origin x="65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Carrega" userId="aad2c8b9-e6be-4150-b5bc-cbfa57d8782b" providerId="ADAL" clId="{3FAE67BE-79A8-C241-A9E8-EA544C86F7BF}"/>
    <pc:docChg chg="undo custSel addSld delSld modSld sldOrd addSection delSection">
      <pc:chgData name="Alessandro Carrega" userId="aad2c8b9-e6be-4150-b5bc-cbfa57d8782b" providerId="ADAL" clId="{3FAE67BE-79A8-C241-A9E8-EA544C86F7BF}" dt="2022-12-20T14:30:57.341" v="2296" actId="27636"/>
      <pc:docMkLst>
        <pc:docMk/>
      </pc:docMkLst>
      <pc:sldChg chg="modSp mod">
        <pc:chgData name="Alessandro Carrega" userId="aad2c8b9-e6be-4150-b5bc-cbfa57d8782b" providerId="ADAL" clId="{3FAE67BE-79A8-C241-A9E8-EA544C86F7BF}" dt="2022-12-19T21:00:51.398" v="2214" actId="27636"/>
        <pc:sldMkLst>
          <pc:docMk/>
          <pc:sldMk cId="3284140488" sldId="267"/>
        </pc:sldMkLst>
        <pc:spChg chg="mod">
          <ac:chgData name="Alessandro Carrega" userId="aad2c8b9-e6be-4150-b5bc-cbfa57d8782b" providerId="ADAL" clId="{3FAE67BE-79A8-C241-A9E8-EA544C86F7BF}" dt="2022-12-19T21:00:51.398" v="2214" actId="27636"/>
          <ac:spMkLst>
            <pc:docMk/>
            <pc:sldMk cId="3284140488" sldId="267"/>
            <ac:spMk id="3" creationId="{90397217-0509-CD4D-9624-70AE2D54775E}"/>
          </ac:spMkLst>
        </pc:spChg>
      </pc:sldChg>
      <pc:sldChg chg="addSp delSp modSp mod">
        <pc:chgData name="Alessandro Carrega" userId="aad2c8b9-e6be-4150-b5bc-cbfa57d8782b" providerId="ADAL" clId="{3FAE67BE-79A8-C241-A9E8-EA544C86F7BF}" dt="2022-12-05T16:18:59.484" v="487"/>
        <pc:sldMkLst>
          <pc:docMk/>
          <pc:sldMk cId="304424227" sldId="292"/>
        </pc:sldMkLst>
        <pc:spChg chg="add del mod">
          <ac:chgData name="Alessandro Carrega" userId="aad2c8b9-e6be-4150-b5bc-cbfa57d8782b" providerId="ADAL" clId="{3FAE67BE-79A8-C241-A9E8-EA544C86F7BF}" dt="2022-12-05T16:18:59.484" v="487"/>
          <ac:spMkLst>
            <pc:docMk/>
            <pc:sldMk cId="304424227" sldId="292"/>
            <ac:spMk id="3" creationId="{16DD96AD-15FE-D5F3-19DB-59492C211515}"/>
          </ac:spMkLst>
        </pc:spChg>
      </pc:sldChg>
      <pc:sldChg chg="modNotesTx">
        <pc:chgData name="Alessandro Carrega" userId="aad2c8b9-e6be-4150-b5bc-cbfa57d8782b" providerId="ADAL" clId="{3FAE67BE-79A8-C241-A9E8-EA544C86F7BF}" dt="2022-12-19T21:02:51.819" v="2256" actId="2"/>
        <pc:sldMkLst>
          <pc:docMk/>
          <pc:sldMk cId="2874399099" sldId="300"/>
        </pc:sldMkLst>
      </pc:sldChg>
      <pc:sldChg chg="modSp mod">
        <pc:chgData name="Alessandro Carrega" userId="aad2c8b9-e6be-4150-b5bc-cbfa57d8782b" providerId="ADAL" clId="{3FAE67BE-79A8-C241-A9E8-EA544C86F7BF}" dt="2022-12-19T21:01:11.608" v="2224" actId="20577"/>
        <pc:sldMkLst>
          <pc:docMk/>
          <pc:sldMk cId="1625047845" sldId="301"/>
        </pc:sldMkLst>
        <pc:spChg chg="mod">
          <ac:chgData name="Alessandro Carrega" userId="aad2c8b9-e6be-4150-b5bc-cbfa57d8782b" providerId="ADAL" clId="{3FAE67BE-79A8-C241-A9E8-EA544C86F7BF}" dt="2022-12-19T21:01:11.608" v="2224" actId="20577"/>
          <ac:spMkLst>
            <pc:docMk/>
            <pc:sldMk cId="1625047845" sldId="301"/>
            <ac:spMk id="4" creationId="{FEB5DF8A-2508-784E-8E94-D26F02DC6BD8}"/>
          </ac:spMkLst>
        </pc:spChg>
      </pc:sldChg>
      <pc:sldChg chg="modNotesTx">
        <pc:chgData name="Alessandro Carrega" userId="aad2c8b9-e6be-4150-b5bc-cbfa57d8782b" providerId="ADAL" clId="{3FAE67BE-79A8-C241-A9E8-EA544C86F7BF}" dt="2022-12-05T21:05:03.567" v="492" actId="20577"/>
        <pc:sldMkLst>
          <pc:docMk/>
          <pc:sldMk cId="2712538608" sldId="302"/>
        </pc:sldMkLst>
      </pc:sldChg>
      <pc:sldChg chg="modSp">
        <pc:chgData name="Alessandro Carrega" userId="aad2c8b9-e6be-4150-b5bc-cbfa57d8782b" providerId="ADAL" clId="{3FAE67BE-79A8-C241-A9E8-EA544C86F7BF}" dt="2022-12-19T21:01:18.341" v="2225" actId="2"/>
        <pc:sldMkLst>
          <pc:docMk/>
          <pc:sldMk cId="2874505204" sldId="303"/>
        </pc:sldMkLst>
        <pc:spChg chg="mod">
          <ac:chgData name="Alessandro Carrega" userId="aad2c8b9-e6be-4150-b5bc-cbfa57d8782b" providerId="ADAL" clId="{3FAE67BE-79A8-C241-A9E8-EA544C86F7BF}" dt="2022-12-19T21:01:18.341" v="2225" actId="2"/>
          <ac:spMkLst>
            <pc:docMk/>
            <pc:sldMk cId="2874505204" sldId="303"/>
            <ac:spMk id="9" creationId="{EC3F51D8-4E52-C44B-BA94-89AEFCBD3EBD}"/>
          </ac:spMkLst>
        </pc:spChg>
      </pc:sldChg>
      <pc:sldChg chg="modNotesTx">
        <pc:chgData name="Alessandro Carrega" userId="aad2c8b9-e6be-4150-b5bc-cbfa57d8782b" providerId="ADAL" clId="{3FAE67BE-79A8-C241-A9E8-EA544C86F7BF}" dt="2022-12-07T14:44:54.665" v="529" actId="20577"/>
        <pc:sldMkLst>
          <pc:docMk/>
          <pc:sldMk cId="3083870933" sldId="304"/>
        </pc:sldMkLst>
      </pc:sldChg>
      <pc:sldChg chg="modNotesTx">
        <pc:chgData name="Alessandro Carrega" userId="aad2c8b9-e6be-4150-b5bc-cbfa57d8782b" providerId="ADAL" clId="{3FAE67BE-79A8-C241-A9E8-EA544C86F7BF}" dt="2022-12-07T09:45:47.347" v="502" actId="20577"/>
        <pc:sldMkLst>
          <pc:docMk/>
          <pc:sldMk cId="699691663" sldId="306"/>
        </pc:sldMkLst>
      </pc:sldChg>
      <pc:sldChg chg="modNotesTx">
        <pc:chgData name="Alessandro Carrega" userId="aad2c8b9-e6be-4150-b5bc-cbfa57d8782b" providerId="ADAL" clId="{3FAE67BE-79A8-C241-A9E8-EA544C86F7BF}" dt="2022-12-19T21:01:43.870" v="2236" actId="313"/>
        <pc:sldMkLst>
          <pc:docMk/>
          <pc:sldMk cId="1573232135" sldId="307"/>
        </pc:sldMkLst>
      </pc:sldChg>
      <pc:sldChg chg="modSp mod">
        <pc:chgData name="Alessandro Carrega" userId="aad2c8b9-e6be-4150-b5bc-cbfa57d8782b" providerId="ADAL" clId="{3FAE67BE-79A8-C241-A9E8-EA544C86F7BF}" dt="2022-12-19T21:01:52.939" v="2240" actId="20577"/>
        <pc:sldMkLst>
          <pc:docMk/>
          <pc:sldMk cId="2867765522" sldId="308"/>
        </pc:sldMkLst>
        <pc:spChg chg="mod">
          <ac:chgData name="Alessandro Carrega" userId="aad2c8b9-e6be-4150-b5bc-cbfa57d8782b" providerId="ADAL" clId="{3FAE67BE-79A8-C241-A9E8-EA544C86F7BF}" dt="2022-12-19T21:01:52.939" v="2240" actId="20577"/>
          <ac:spMkLst>
            <pc:docMk/>
            <pc:sldMk cId="2867765522" sldId="308"/>
            <ac:spMk id="4" creationId="{B3756C18-24EF-8E4D-A800-DAD683DAD940}"/>
          </ac:spMkLst>
        </pc:spChg>
      </pc:sldChg>
      <pc:sldChg chg="modNotesTx">
        <pc:chgData name="Alessandro Carrega" userId="aad2c8b9-e6be-4150-b5bc-cbfa57d8782b" providerId="ADAL" clId="{3FAE67BE-79A8-C241-A9E8-EA544C86F7BF}" dt="2022-12-07T10:00:21.397" v="526" actId="20577"/>
        <pc:sldMkLst>
          <pc:docMk/>
          <pc:sldMk cId="1755490147" sldId="309"/>
        </pc:sldMkLst>
      </pc:sldChg>
      <pc:sldChg chg="modNotesTx">
        <pc:chgData name="Alessandro Carrega" userId="aad2c8b9-e6be-4150-b5bc-cbfa57d8782b" providerId="ADAL" clId="{3FAE67BE-79A8-C241-A9E8-EA544C86F7BF}" dt="2022-12-07T10:00:30.982" v="527" actId="20577"/>
        <pc:sldMkLst>
          <pc:docMk/>
          <pc:sldMk cId="620949593" sldId="310"/>
        </pc:sldMkLst>
      </pc:sldChg>
      <pc:sldChg chg="modSp mod">
        <pc:chgData name="Alessandro Carrega" userId="aad2c8b9-e6be-4150-b5bc-cbfa57d8782b" providerId="ADAL" clId="{3FAE67BE-79A8-C241-A9E8-EA544C86F7BF}" dt="2022-12-19T21:04:31.251" v="2286" actId="2"/>
        <pc:sldMkLst>
          <pc:docMk/>
          <pc:sldMk cId="935656787" sldId="311"/>
        </pc:sldMkLst>
        <pc:spChg chg="mod">
          <ac:chgData name="Alessandro Carrega" userId="aad2c8b9-e6be-4150-b5bc-cbfa57d8782b" providerId="ADAL" clId="{3FAE67BE-79A8-C241-A9E8-EA544C86F7BF}" dt="2022-12-19T21:04:31.251" v="2286" actId="2"/>
          <ac:spMkLst>
            <pc:docMk/>
            <pc:sldMk cId="935656787" sldId="311"/>
            <ac:spMk id="4" creationId="{D6092261-FB25-FE42-931B-CAB4F41FF9FE}"/>
          </ac:spMkLst>
        </pc:spChg>
      </pc:sldChg>
      <pc:sldChg chg="modNotesTx">
        <pc:chgData name="Alessandro Carrega" userId="aad2c8b9-e6be-4150-b5bc-cbfa57d8782b" providerId="ADAL" clId="{3FAE67BE-79A8-C241-A9E8-EA544C86F7BF}" dt="2022-12-19T21:02:39.885" v="2253" actId="2"/>
        <pc:sldMkLst>
          <pc:docMk/>
          <pc:sldMk cId="4076336179" sldId="314"/>
        </pc:sldMkLst>
      </pc:sldChg>
      <pc:sldChg chg="modNotesTx">
        <pc:chgData name="Alessandro Carrega" userId="aad2c8b9-e6be-4150-b5bc-cbfa57d8782b" providerId="ADAL" clId="{3FAE67BE-79A8-C241-A9E8-EA544C86F7BF}" dt="2022-12-19T21:02:18.476" v="2245" actId="313"/>
        <pc:sldMkLst>
          <pc:docMk/>
          <pc:sldMk cId="2851479555" sldId="319"/>
        </pc:sldMkLst>
      </pc:sldChg>
      <pc:sldChg chg="modSp mod">
        <pc:chgData name="Alessandro Carrega" userId="aad2c8b9-e6be-4150-b5bc-cbfa57d8782b" providerId="ADAL" clId="{3FAE67BE-79A8-C241-A9E8-EA544C86F7BF}" dt="2022-12-19T21:01:58.803" v="2241" actId="313"/>
        <pc:sldMkLst>
          <pc:docMk/>
          <pc:sldMk cId="2178057742" sldId="321"/>
        </pc:sldMkLst>
        <pc:spChg chg="mod">
          <ac:chgData name="Alessandro Carrega" userId="aad2c8b9-e6be-4150-b5bc-cbfa57d8782b" providerId="ADAL" clId="{3FAE67BE-79A8-C241-A9E8-EA544C86F7BF}" dt="2022-12-19T21:01:58.803" v="2241" actId="313"/>
          <ac:spMkLst>
            <pc:docMk/>
            <pc:sldMk cId="2178057742" sldId="321"/>
            <ac:spMk id="13" creationId="{BFD74337-0138-FD47-86FC-78EBE62F7A2A}"/>
          </ac:spMkLst>
        </pc:spChg>
      </pc:sldChg>
      <pc:sldChg chg="modSp mod">
        <pc:chgData name="Alessandro Carrega" userId="aad2c8b9-e6be-4150-b5bc-cbfa57d8782b" providerId="ADAL" clId="{3FAE67BE-79A8-C241-A9E8-EA544C86F7BF}" dt="2022-12-19T21:02:02.442" v="2242" actId="20577"/>
        <pc:sldMkLst>
          <pc:docMk/>
          <pc:sldMk cId="2101025306" sldId="322"/>
        </pc:sldMkLst>
        <pc:spChg chg="mod">
          <ac:chgData name="Alessandro Carrega" userId="aad2c8b9-e6be-4150-b5bc-cbfa57d8782b" providerId="ADAL" clId="{3FAE67BE-79A8-C241-A9E8-EA544C86F7BF}" dt="2022-12-19T21:02:02.442" v="2242" actId="20577"/>
          <ac:spMkLst>
            <pc:docMk/>
            <pc:sldMk cId="2101025306" sldId="322"/>
            <ac:spMk id="2" creationId="{86A180C7-C8CB-6849-8D7C-C481A1DB956D}"/>
          </ac:spMkLst>
        </pc:spChg>
      </pc:sldChg>
      <pc:sldChg chg="modNotes modNotesTx">
        <pc:chgData name="Alessandro Carrega" userId="aad2c8b9-e6be-4150-b5bc-cbfa57d8782b" providerId="ADAL" clId="{3FAE67BE-79A8-C241-A9E8-EA544C86F7BF}" dt="2022-12-19T21:02:26.850" v="2249"/>
        <pc:sldMkLst>
          <pc:docMk/>
          <pc:sldMk cId="172534616" sldId="323"/>
        </pc:sldMkLst>
      </pc:sldChg>
      <pc:sldChg chg="modNotesTx">
        <pc:chgData name="Alessandro Carrega" userId="aad2c8b9-e6be-4150-b5bc-cbfa57d8782b" providerId="ADAL" clId="{3FAE67BE-79A8-C241-A9E8-EA544C86F7BF}" dt="2022-12-19T21:04:27.768" v="2284" actId="2"/>
        <pc:sldMkLst>
          <pc:docMk/>
          <pc:sldMk cId="1636347961" sldId="330"/>
        </pc:sldMkLst>
      </pc:sldChg>
      <pc:sldChg chg="modNotesTx">
        <pc:chgData name="Alessandro Carrega" userId="aad2c8b9-e6be-4150-b5bc-cbfa57d8782b" providerId="ADAL" clId="{3FAE67BE-79A8-C241-A9E8-EA544C86F7BF}" dt="2022-12-19T21:02:55.719" v="2257" actId="2"/>
        <pc:sldMkLst>
          <pc:docMk/>
          <pc:sldMk cId="1211038493" sldId="331"/>
        </pc:sldMkLst>
      </pc:sldChg>
      <pc:sldChg chg="modNotesTx">
        <pc:chgData name="Alessandro Carrega" userId="aad2c8b9-e6be-4150-b5bc-cbfa57d8782b" providerId="ADAL" clId="{3FAE67BE-79A8-C241-A9E8-EA544C86F7BF}" dt="2022-12-19T21:03:00.452" v="2258" actId="313"/>
        <pc:sldMkLst>
          <pc:docMk/>
          <pc:sldMk cId="744871050" sldId="335"/>
        </pc:sldMkLst>
      </pc:sldChg>
      <pc:sldChg chg="modSp mod">
        <pc:chgData name="Alessandro Carrega" userId="aad2c8b9-e6be-4150-b5bc-cbfa57d8782b" providerId="ADAL" clId="{3FAE67BE-79A8-C241-A9E8-EA544C86F7BF}" dt="2022-12-19T21:03:05.318" v="2259" actId="2"/>
        <pc:sldMkLst>
          <pc:docMk/>
          <pc:sldMk cId="3163440288" sldId="340"/>
        </pc:sldMkLst>
        <pc:spChg chg="mod">
          <ac:chgData name="Alessandro Carrega" userId="aad2c8b9-e6be-4150-b5bc-cbfa57d8782b" providerId="ADAL" clId="{3FAE67BE-79A8-C241-A9E8-EA544C86F7BF}" dt="2022-12-19T21:03:05.318" v="2259" actId="2"/>
          <ac:spMkLst>
            <pc:docMk/>
            <pc:sldMk cId="3163440288" sldId="340"/>
            <ac:spMk id="31" creationId="{B33A7372-7175-F84C-AA23-BABEB835BD0D}"/>
          </ac:spMkLst>
        </pc:spChg>
      </pc:sldChg>
      <pc:sldChg chg="modSp mod modNotesTx">
        <pc:chgData name="Alessandro Carrega" userId="aad2c8b9-e6be-4150-b5bc-cbfa57d8782b" providerId="ADAL" clId="{3FAE67BE-79A8-C241-A9E8-EA544C86F7BF}" dt="2022-12-19T21:03:09.803" v="2261" actId="2"/>
        <pc:sldMkLst>
          <pc:docMk/>
          <pc:sldMk cId="269861628" sldId="347"/>
        </pc:sldMkLst>
        <pc:spChg chg="mod">
          <ac:chgData name="Alessandro Carrega" userId="aad2c8b9-e6be-4150-b5bc-cbfa57d8782b" providerId="ADAL" clId="{3FAE67BE-79A8-C241-A9E8-EA544C86F7BF}" dt="2022-12-19T21:03:07.301" v="2260" actId="2"/>
          <ac:spMkLst>
            <pc:docMk/>
            <pc:sldMk cId="269861628" sldId="347"/>
            <ac:spMk id="6" creationId="{FBF8D111-9C6C-C142-9B9C-A1AAB75F9341}"/>
          </ac:spMkLst>
        </pc:spChg>
      </pc:sldChg>
      <pc:sldChg chg="modNotesTx">
        <pc:chgData name="Alessandro Carrega" userId="aad2c8b9-e6be-4150-b5bc-cbfa57d8782b" providerId="ADAL" clId="{3FAE67BE-79A8-C241-A9E8-EA544C86F7BF}" dt="2022-12-19T21:03:11.936" v="2262" actId="2"/>
        <pc:sldMkLst>
          <pc:docMk/>
          <pc:sldMk cId="3569676544" sldId="351"/>
        </pc:sldMkLst>
      </pc:sldChg>
      <pc:sldChg chg="modNotesTx">
        <pc:chgData name="Alessandro Carrega" userId="aad2c8b9-e6be-4150-b5bc-cbfa57d8782b" providerId="ADAL" clId="{3FAE67BE-79A8-C241-A9E8-EA544C86F7BF}" dt="2022-12-19T21:03:21.041" v="2266" actId="2"/>
        <pc:sldMkLst>
          <pc:docMk/>
          <pc:sldMk cId="1422384569" sldId="352"/>
        </pc:sldMkLst>
      </pc:sldChg>
      <pc:sldChg chg="modSp mod">
        <pc:chgData name="Alessandro Carrega" userId="aad2c8b9-e6be-4150-b5bc-cbfa57d8782b" providerId="ADAL" clId="{3FAE67BE-79A8-C241-A9E8-EA544C86F7BF}" dt="2022-12-19T21:03:24.003" v="2268" actId="2"/>
        <pc:sldMkLst>
          <pc:docMk/>
          <pc:sldMk cId="2618770759" sldId="353"/>
        </pc:sldMkLst>
        <pc:graphicFrameChg chg="modGraphic">
          <ac:chgData name="Alessandro Carrega" userId="aad2c8b9-e6be-4150-b5bc-cbfa57d8782b" providerId="ADAL" clId="{3FAE67BE-79A8-C241-A9E8-EA544C86F7BF}" dt="2022-12-19T21:03:24.003" v="2268" actId="2"/>
          <ac:graphicFrameMkLst>
            <pc:docMk/>
            <pc:sldMk cId="2618770759" sldId="353"/>
            <ac:graphicFrameMk id="5" creationId="{316F6F4E-5F8A-174D-B6F2-2756C0D303BF}"/>
          </ac:graphicFrameMkLst>
        </pc:graphicFrameChg>
      </pc:sldChg>
      <pc:sldChg chg="modSp mod">
        <pc:chgData name="Alessandro Carrega" userId="aad2c8b9-e6be-4150-b5bc-cbfa57d8782b" providerId="ADAL" clId="{3FAE67BE-79A8-C241-A9E8-EA544C86F7BF}" dt="2022-12-19T21:03:37.433" v="2271" actId="313"/>
        <pc:sldMkLst>
          <pc:docMk/>
          <pc:sldMk cId="2382947721" sldId="354"/>
        </pc:sldMkLst>
        <pc:graphicFrameChg chg="modGraphic">
          <ac:chgData name="Alessandro Carrega" userId="aad2c8b9-e6be-4150-b5bc-cbfa57d8782b" providerId="ADAL" clId="{3FAE67BE-79A8-C241-A9E8-EA544C86F7BF}" dt="2022-12-19T21:03:37.433" v="2271" actId="313"/>
          <ac:graphicFrameMkLst>
            <pc:docMk/>
            <pc:sldMk cId="2382947721" sldId="354"/>
            <ac:graphicFrameMk id="6" creationId="{549F8696-14CA-EA41-AEE4-1B3257F9A3A7}"/>
          </ac:graphicFrameMkLst>
        </pc:graphicFrameChg>
      </pc:sldChg>
      <pc:sldChg chg="modNotesTx">
        <pc:chgData name="Alessandro Carrega" userId="aad2c8b9-e6be-4150-b5bc-cbfa57d8782b" providerId="ADAL" clId="{3FAE67BE-79A8-C241-A9E8-EA544C86F7BF}" dt="2022-12-19T21:04:17.571" v="2279" actId="2"/>
        <pc:sldMkLst>
          <pc:docMk/>
          <pc:sldMk cId="780811568" sldId="356"/>
        </pc:sldMkLst>
      </pc:sldChg>
      <pc:sldChg chg="modSp mod">
        <pc:chgData name="Alessandro Carrega" userId="aad2c8b9-e6be-4150-b5bc-cbfa57d8782b" providerId="ADAL" clId="{3FAE67BE-79A8-C241-A9E8-EA544C86F7BF}" dt="2022-12-19T21:04:07.700" v="2276" actId="2"/>
        <pc:sldMkLst>
          <pc:docMk/>
          <pc:sldMk cId="72549867" sldId="359"/>
        </pc:sldMkLst>
        <pc:spChg chg="mod">
          <ac:chgData name="Alessandro Carrega" userId="aad2c8b9-e6be-4150-b5bc-cbfa57d8782b" providerId="ADAL" clId="{3FAE67BE-79A8-C241-A9E8-EA544C86F7BF}" dt="2022-12-19T21:04:07.700" v="2276" actId="2"/>
          <ac:spMkLst>
            <pc:docMk/>
            <pc:sldMk cId="72549867" sldId="359"/>
            <ac:spMk id="4" creationId="{DA3D3BF7-4022-D34F-9C06-5A11A4F03426}"/>
          </ac:spMkLst>
        </pc:spChg>
      </pc:sldChg>
      <pc:sldChg chg="modNotesTx">
        <pc:chgData name="Alessandro Carrega" userId="aad2c8b9-e6be-4150-b5bc-cbfa57d8782b" providerId="ADAL" clId="{3FAE67BE-79A8-C241-A9E8-EA544C86F7BF}" dt="2022-12-19T21:04:22.435" v="2281" actId="2"/>
        <pc:sldMkLst>
          <pc:docMk/>
          <pc:sldMk cId="2616519576" sldId="364"/>
        </pc:sldMkLst>
      </pc:sldChg>
      <pc:sldChg chg="modSp mod">
        <pc:chgData name="Alessandro Carrega" userId="aad2c8b9-e6be-4150-b5bc-cbfa57d8782b" providerId="ADAL" clId="{3FAE67BE-79A8-C241-A9E8-EA544C86F7BF}" dt="2022-12-19T21:04:25.601" v="2283" actId="2"/>
        <pc:sldMkLst>
          <pc:docMk/>
          <pc:sldMk cId="3782767391" sldId="366"/>
        </pc:sldMkLst>
        <pc:spChg chg="mod">
          <ac:chgData name="Alessandro Carrega" userId="aad2c8b9-e6be-4150-b5bc-cbfa57d8782b" providerId="ADAL" clId="{3FAE67BE-79A8-C241-A9E8-EA544C86F7BF}" dt="2022-12-19T21:04:25.601" v="2283" actId="2"/>
          <ac:spMkLst>
            <pc:docMk/>
            <pc:sldMk cId="3782767391" sldId="366"/>
            <ac:spMk id="2" creationId="{AEAB9167-F57C-7A42-9E2A-1C4BC9889E8A}"/>
          </ac:spMkLst>
        </pc:spChg>
      </pc:sldChg>
      <pc:sldChg chg="modSp mod">
        <pc:chgData name="Alessandro Carrega" userId="aad2c8b9-e6be-4150-b5bc-cbfa57d8782b" providerId="ADAL" clId="{3FAE67BE-79A8-C241-A9E8-EA544C86F7BF}" dt="2022-12-19T21:04:34.599" v="2294" actId="2"/>
        <pc:sldMkLst>
          <pc:docMk/>
          <pc:sldMk cId="1540700563" sldId="376"/>
        </pc:sldMkLst>
        <pc:spChg chg="mod">
          <ac:chgData name="Alessandro Carrega" userId="aad2c8b9-e6be-4150-b5bc-cbfa57d8782b" providerId="ADAL" clId="{3FAE67BE-79A8-C241-A9E8-EA544C86F7BF}" dt="2022-12-19T21:04:34.599" v="2294" actId="2"/>
          <ac:spMkLst>
            <pc:docMk/>
            <pc:sldMk cId="1540700563" sldId="376"/>
            <ac:spMk id="4" creationId="{D6092261-FB25-FE42-931B-CAB4F41FF9FE}"/>
          </ac:spMkLst>
        </pc:spChg>
      </pc:sldChg>
      <pc:sldChg chg="modSp mod">
        <pc:chgData name="Alessandro Carrega" userId="aad2c8b9-e6be-4150-b5bc-cbfa57d8782b" providerId="ADAL" clId="{3FAE67BE-79A8-C241-A9E8-EA544C86F7BF}" dt="2022-12-19T21:04:02.126" v="2275" actId="790"/>
        <pc:sldMkLst>
          <pc:docMk/>
          <pc:sldMk cId="1344666517" sldId="377"/>
        </pc:sldMkLst>
        <pc:graphicFrameChg chg="modGraphic">
          <ac:chgData name="Alessandro Carrega" userId="aad2c8b9-e6be-4150-b5bc-cbfa57d8782b" providerId="ADAL" clId="{3FAE67BE-79A8-C241-A9E8-EA544C86F7BF}" dt="2022-12-19T21:04:02.126" v="2275" actId="790"/>
          <ac:graphicFrameMkLst>
            <pc:docMk/>
            <pc:sldMk cId="1344666517" sldId="377"/>
            <ac:graphicFrameMk id="6" creationId="{549F8696-14CA-EA41-AEE4-1B3257F9A3A7}"/>
          </ac:graphicFrameMkLst>
        </pc:graphicFrameChg>
      </pc:sldChg>
      <pc:sldChg chg="addSp delSp modSp add mod">
        <pc:chgData name="Alessandro Carrega" userId="aad2c8b9-e6be-4150-b5bc-cbfa57d8782b" providerId="ADAL" clId="{3FAE67BE-79A8-C241-A9E8-EA544C86F7BF}" dt="2022-12-04T16:52:55.943" v="320" actId="20577"/>
        <pc:sldMkLst>
          <pc:docMk/>
          <pc:sldMk cId="1939863477" sldId="380"/>
        </pc:sldMkLst>
        <pc:spChg chg="mod">
          <ac:chgData name="Alessandro Carrega" userId="aad2c8b9-e6be-4150-b5bc-cbfa57d8782b" providerId="ADAL" clId="{3FAE67BE-79A8-C241-A9E8-EA544C86F7BF}" dt="2022-12-04T16:52:55.943" v="320" actId="20577"/>
          <ac:spMkLst>
            <pc:docMk/>
            <pc:sldMk cId="1939863477" sldId="380"/>
            <ac:spMk id="3" creationId="{114EA4E8-068E-6891-3CA4-2D867FB825C7}"/>
          </ac:spMkLst>
        </pc:spChg>
        <pc:picChg chg="del mod">
          <ac:chgData name="Alessandro Carrega" userId="aad2c8b9-e6be-4150-b5bc-cbfa57d8782b" providerId="ADAL" clId="{3FAE67BE-79A8-C241-A9E8-EA544C86F7BF}" dt="2022-12-04T16:47:07.240" v="79" actId="478"/>
          <ac:picMkLst>
            <pc:docMk/>
            <pc:sldMk cId="1939863477" sldId="380"/>
            <ac:picMk id="5" creationId="{CA16B3AA-E8DB-AE9C-0E5B-0B403FA9F057}"/>
          </ac:picMkLst>
        </pc:picChg>
        <pc:picChg chg="add del mod">
          <ac:chgData name="Alessandro Carrega" userId="aad2c8b9-e6be-4150-b5bc-cbfa57d8782b" providerId="ADAL" clId="{3FAE67BE-79A8-C241-A9E8-EA544C86F7BF}" dt="2022-12-04T16:45:56.673" v="24" actId="478"/>
          <ac:picMkLst>
            <pc:docMk/>
            <pc:sldMk cId="1939863477" sldId="380"/>
            <ac:picMk id="6" creationId="{06511E51-78AF-A18C-86C3-AE47EF37F30A}"/>
          </ac:picMkLst>
        </pc:picChg>
        <pc:picChg chg="del mod">
          <ac:chgData name="Alessandro Carrega" userId="aad2c8b9-e6be-4150-b5bc-cbfa57d8782b" providerId="ADAL" clId="{3FAE67BE-79A8-C241-A9E8-EA544C86F7BF}" dt="2022-12-04T16:47:09.044" v="81" actId="478"/>
          <ac:picMkLst>
            <pc:docMk/>
            <pc:sldMk cId="1939863477" sldId="380"/>
            <ac:picMk id="1026" creationId="{1D50765D-062D-6051-0BFB-CC47864AFF41}"/>
          </ac:picMkLst>
        </pc:picChg>
        <pc:picChg chg="del mod">
          <ac:chgData name="Alessandro Carrega" userId="aad2c8b9-e6be-4150-b5bc-cbfa57d8782b" providerId="ADAL" clId="{3FAE67BE-79A8-C241-A9E8-EA544C86F7BF}" dt="2022-12-04T16:47:09.742" v="82" actId="478"/>
          <ac:picMkLst>
            <pc:docMk/>
            <pc:sldMk cId="1939863477" sldId="380"/>
            <ac:picMk id="1028" creationId="{0FD750F8-68A3-D914-153C-4A7A7FA95AEF}"/>
          </ac:picMkLst>
        </pc:picChg>
        <pc:picChg chg="del mod">
          <ac:chgData name="Alessandro Carrega" userId="aad2c8b9-e6be-4150-b5bc-cbfa57d8782b" providerId="ADAL" clId="{3FAE67BE-79A8-C241-A9E8-EA544C86F7BF}" dt="2022-12-04T16:47:08.218" v="80" actId="478"/>
          <ac:picMkLst>
            <pc:docMk/>
            <pc:sldMk cId="1939863477" sldId="380"/>
            <ac:picMk id="1030" creationId="{7328FE82-D021-FDFB-7C8A-BDAD9529C0FE}"/>
          </ac:picMkLst>
        </pc:picChg>
      </pc:sldChg>
      <pc:sldChg chg="modSp add mod">
        <pc:chgData name="Alessandro Carrega" userId="aad2c8b9-e6be-4150-b5bc-cbfa57d8782b" providerId="ADAL" clId="{3FAE67BE-79A8-C241-A9E8-EA544C86F7BF}" dt="2022-12-20T14:30:57.341" v="2296" actId="27636"/>
        <pc:sldMkLst>
          <pc:docMk/>
          <pc:sldMk cId="1057794292" sldId="381"/>
        </pc:sldMkLst>
        <pc:spChg chg="mod">
          <ac:chgData name="Alessandro Carrega" userId="aad2c8b9-e6be-4150-b5bc-cbfa57d8782b" providerId="ADAL" clId="{3FAE67BE-79A8-C241-A9E8-EA544C86F7BF}" dt="2022-12-20T14:30:57.341" v="2296" actId="27636"/>
          <ac:spMkLst>
            <pc:docMk/>
            <pc:sldMk cId="1057794292" sldId="381"/>
            <ac:spMk id="3" creationId="{114EA4E8-068E-6891-3CA4-2D867FB825C7}"/>
          </ac:spMkLst>
        </pc:spChg>
      </pc:sldChg>
      <pc:sldChg chg="modSp new del mod">
        <pc:chgData name="Alessandro Carrega" userId="aad2c8b9-e6be-4150-b5bc-cbfa57d8782b" providerId="ADAL" clId="{3FAE67BE-79A8-C241-A9E8-EA544C86F7BF}" dt="2022-12-15T09:54:55.135" v="2178" actId="2696"/>
        <pc:sldMkLst>
          <pc:docMk/>
          <pc:sldMk cId="742394567" sldId="382"/>
        </pc:sldMkLst>
        <pc:spChg chg="mod">
          <ac:chgData name="Alessandro Carrega" userId="aad2c8b9-e6be-4150-b5bc-cbfa57d8782b" providerId="ADAL" clId="{3FAE67BE-79A8-C241-A9E8-EA544C86F7BF}" dt="2022-12-14T10:10:08.110" v="610" actId="404"/>
          <ac:spMkLst>
            <pc:docMk/>
            <pc:sldMk cId="742394567" sldId="382"/>
            <ac:spMk id="2" creationId="{BD413E14-FE9E-A706-259E-196B88120F76}"/>
          </ac:spMkLst>
        </pc:spChg>
        <pc:spChg chg="mod">
          <ac:chgData name="Alessandro Carrega" userId="aad2c8b9-e6be-4150-b5bc-cbfa57d8782b" providerId="ADAL" clId="{3FAE67BE-79A8-C241-A9E8-EA544C86F7BF}" dt="2022-12-14T10:09:40.348" v="564" actId="20577"/>
          <ac:spMkLst>
            <pc:docMk/>
            <pc:sldMk cId="742394567" sldId="382"/>
            <ac:spMk id="3" creationId="{7EFD872F-3A23-C949-0977-638ACCC5CC22}"/>
          </ac:spMkLst>
        </pc:spChg>
      </pc:sldChg>
      <pc:sldChg chg="new del">
        <pc:chgData name="Alessandro Carrega" userId="aad2c8b9-e6be-4150-b5bc-cbfa57d8782b" providerId="ADAL" clId="{3FAE67BE-79A8-C241-A9E8-EA544C86F7BF}" dt="2022-12-05T21:04:39.561" v="489" actId="680"/>
        <pc:sldMkLst>
          <pc:docMk/>
          <pc:sldMk cId="2989705961" sldId="382"/>
        </pc:sldMkLst>
      </pc:sldChg>
      <pc:sldChg chg="modSp new del mod">
        <pc:chgData name="Alessandro Carrega" userId="aad2c8b9-e6be-4150-b5bc-cbfa57d8782b" providerId="ADAL" clId="{3FAE67BE-79A8-C241-A9E8-EA544C86F7BF}" dt="2022-12-15T09:54:55.164" v="2190" actId="2696"/>
        <pc:sldMkLst>
          <pc:docMk/>
          <pc:sldMk cId="3029560713" sldId="383"/>
        </pc:sldMkLst>
        <pc:spChg chg="mod">
          <ac:chgData name="Alessandro Carrega" userId="aad2c8b9-e6be-4150-b5bc-cbfa57d8782b" providerId="ADAL" clId="{3FAE67BE-79A8-C241-A9E8-EA544C86F7BF}" dt="2022-12-14T10:12:03.077" v="664" actId="404"/>
          <ac:spMkLst>
            <pc:docMk/>
            <pc:sldMk cId="3029560713" sldId="383"/>
            <ac:spMk id="2" creationId="{F282D456-A46B-03FA-57D5-1987C471B5D9}"/>
          </ac:spMkLst>
        </pc:spChg>
        <pc:spChg chg="mod">
          <ac:chgData name="Alessandro Carrega" userId="aad2c8b9-e6be-4150-b5bc-cbfa57d8782b" providerId="ADAL" clId="{3FAE67BE-79A8-C241-A9E8-EA544C86F7BF}" dt="2022-12-14T10:11:43.638" v="660" actId="20577"/>
          <ac:spMkLst>
            <pc:docMk/>
            <pc:sldMk cId="3029560713" sldId="383"/>
            <ac:spMk id="3" creationId="{0963D798-CF74-9037-7EF3-6294E750201A}"/>
          </ac:spMkLst>
        </pc:spChg>
      </pc:sldChg>
      <pc:sldChg chg="addSp delSp modSp new del mod">
        <pc:chgData name="Alessandro Carrega" userId="aad2c8b9-e6be-4150-b5bc-cbfa57d8782b" providerId="ADAL" clId="{3FAE67BE-79A8-C241-A9E8-EA544C86F7BF}" dt="2022-12-15T09:54:55.212" v="2207" actId="2696"/>
        <pc:sldMkLst>
          <pc:docMk/>
          <pc:sldMk cId="2800481219" sldId="384"/>
        </pc:sldMkLst>
        <pc:spChg chg="mod">
          <ac:chgData name="Alessandro Carrega" userId="aad2c8b9-e6be-4150-b5bc-cbfa57d8782b" providerId="ADAL" clId="{3FAE67BE-79A8-C241-A9E8-EA544C86F7BF}" dt="2022-12-14T10:18:22.668" v="685" actId="404"/>
          <ac:spMkLst>
            <pc:docMk/>
            <pc:sldMk cId="2800481219" sldId="384"/>
            <ac:spMk id="2" creationId="{A422E77E-C111-961F-E36F-A62F53428B19}"/>
          </ac:spMkLst>
        </pc:spChg>
        <pc:spChg chg="del">
          <ac:chgData name="Alessandro Carrega" userId="aad2c8b9-e6be-4150-b5bc-cbfa57d8782b" providerId="ADAL" clId="{3FAE67BE-79A8-C241-A9E8-EA544C86F7BF}" dt="2022-12-14T10:16:19.723" v="666"/>
          <ac:spMkLst>
            <pc:docMk/>
            <pc:sldMk cId="2800481219" sldId="384"/>
            <ac:spMk id="3" creationId="{3BFFBD6F-0642-6B68-F032-94BAE70E45C0}"/>
          </ac:spMkLst>
        </pc:spChg>
        <pc:spChg chg="add del mod">
          <ac:chgData name="Alessandro Carrega" userId="aad2c8b9-e6be-4150-b5bc-cbfa57d8782b" providerId="ADAL" clId="{3FAE67BE-79A8-C241-A9E8-EA544C86F7BF}" dt="2022-12-14T10:17:26.008" v="675" actId="478"/>
          <ac:spMkLst>
            <pc:docMk/>
            <pc:sldMk cId="2800481219" sldId="384"/>
            <ac:spMk id="6" creationId="{B9930FB8-1A1D-AEBE-D8B6-797546F5477B}"/>
          </ac:spMkLst>
        </pc:spChg>
        <pc:spChg chg="add mod">
          <ac:chgData name="Alessandro Carrega" userId="aad2c8b9-e6be-4150-b5bc-cbfa57d8782b" providerId="ADAL" clId="{3FAE67BE-79A8-C241-A9E8-EA544C86F7BF}" dt="2022-12-14T10:17:41.833" v="681" actId="20577"/>
          <ac:spMkLst>
            <pc:docMk/>
            <pc:sldMk cId="2800481219" sldId="384"/>
            <ac:spMk id="7" creationId="{DA5B70FF-5505-8D8B-7A88-E89A46EB3461}"/>
          </ac:spMkLst>
        </pc:spChg>
        <pc:picChg chg="add mod">
          <ac:chgData name="Alessandro Carrega" userId="aad2c8b9-e6be-4150-b5bc-cbfa57d8782b" providerId="ADAL" clId="{3FAE67BE-79A8-C241-A9E8-EA544C86F7BF}" dt="2022-12-14T10:16:27.996" v="670" actId="1076"/>
          <ac:picMkLst>
            <pc:docMk/>
            <pc:sldMk cId="2800481219" sldId="384"/>
            <ac:picMk id="4" creationId="{B540A549-FC71-AB70-1F88-A5A1B10C2CB5}"/>
          </ac:picMkLst>
        </pc:picChg>
      </pc:sldChg>
      <pc:sldChg chg="new del">
        <pc:chgData name="Alessandro Carrega" userId="aad2c8b9-e6be-4150-b5bc-cbfa57d8782b" providerId="ADAL" clId="{3FAE67BE-79A8-C241-A9E8-EA544C86F7BF}" dt="2022-12-14T10:20:57.762" v="688" actId="2696"/>
        <pc:sldMkLst>
          <pc:docMk/>
          <pc:sldMk cId="3353050969" sldId="385"/>
        </pc:sldMkLst>
      </pc:sldChg>
      <pc:sldChg chg="addSp delSp modSp add del mod">
        <pc:chgData name="Alessandro Carrega" userId="aad2c8b9-e6be-4150-b5bc-cbfa57d8782b" providerId="ADAL" clId="{3FAE67BE-79A8-C241-A9E8-EA544C86F7BF}" dt="2022-12-15T09:54:55.201" v="2203" actId="2696"/>
        <pc:sldMkLst>
          <pc:docMk/>
          <pc:sldMk cId="1991910231" sldId="386"/>
        </pc:sldMkLst>
        <pc:spChg chg="add del mod">
          <ac:chgData name="Alessandro Carrega" userId="aad2c8b9-e6be-4150-b5bc-cbfa57d8782b" providerId="ADAL" clId="{3FAE67BE-79A8-C241-A9E8-EA544C86F7BF}" dt="2022-12-14T10:21:03.822" v="690"/>
          <ac:spMkLst>
            <pc:docMk/>
            <pc:sldMk cId="1991910231" sldId="386"/>
            <ac:spMk id="5" creationId="{556BCF0A-EF35-9AAF-5336-99AB45AC49FE}"/>
          </ac:spMkLst>
        </pc:spChg>
        <pc:spChg chg="mod">
          <ac:chgData name="Alessandro Carrega" userId="aad2c8b9-e6be-4150-b5bc-cbfa57d8782b" providerId="ADAL" clId="{3FAE67BE-79A8-C241-A9E8-EA544C86F7BF}" dt="2022-12-14T10:21:52.020" v="695"/>
          <ac:spMkLst>
            <pc:docMk/>
            <pc:sldMk cId="1991910231" sldId="386"/>
            <ac:spMk id="7" creationId="{DA5B70FF-5505-8D8B-7A88-E89A46EB3461}"/>
          </ac:spMkLst>
        </pc:spChg>
        <pc:picChg chg="del">
          <ac:chgData name="Alessandro Carrega" userId="aad2c8b9-e6be-4150-b5bc-cbfa57d8782b" providerId="ADAL" clId="{3FAE67BE-79A8-C241-A9E8-EA544C86F7BF}" dt="2022-12-14T10:21:00.522" v="689" actId="478"/>
          <ac:picMkLst>
            <pc:docMk/>
            <pc:sldMk cId="1991910231" sldId="386"/>
            <ac:picMk id="4" creationId="{B540A549-FC71-AB70-1F88-A5A1B10C2CB5}"/>
          </ac:picMkLst>
        </pc:picChg>
        <pc:picChg chg="add mod">
          <ac:chgData name="Alessandro Carrega" userId="aad2c8b9-e6be-4150-b5bc-cbfa57d8782b" providerId="ADAL" clId="{3FAE67BE-79A8-C241-A9E8-EA544C86F7BF}" dt="2022-12-14T10:21:13.854" v="694" actId="1076"/>
          <ac:picMkLst>
            <pc:docMk/>
            <pc:sldMk cId="1991910231" sldId="386"/>
            <ac:picMk id="6" creationId="{7E09D086-22EE-E1AA-E44E-A8DF9CAB5595}"/>
          </ac:picMkLst>
        </pc:picChg>
      </pc:sldChg>
      <pc:sldChg chg="addSp delSp modSp add del mod">
        <pc:chgData name="Alessandro Carrega" userId="aad2c8b9-e6be-4150-b5bc-cbfa57d8782b" providerId="ADAL" clId="{3FAE67BE-79A8-C241-A9E8-EA544C86F7BF}" dt="2022-12-15T09:54:55.189" v="2193" actId="2696"/>
        <pc:sldMkLst>
          <pc:docMk/>
          <pc:sldMk cId="2331040812" sldId="387"/>
        </pc:sldMkLst>
        <pc:spChg chg="mod">
          <ac:chgData name="Alessandro Carrega" userId="aad2c8b9-e6be-4150-b5bc-cbfa57d8782b" providerId="ADAL" clId="{3FAE67BE-79A8-C241-A9E8-EA544C86F7BF}" dt="2022-12-14T10:24:53.867" v="711" actId="404"/>
          <ac:spMkLst>
            <pc:docMk/>
            <pc:sldMk cId="2331040812" sldId="387"/>
            <ac:spMk id="2" creationId="{A422E77E-C111-961F-E36F-A62F53428B19}"/>
          </ac:spMkLst>
        </pc:spChg>
        <pc:spChg chg="add del mod">
          <ac:chgData name="Alessandro Carrega" userId="aad2c8b9-e6be-4150-b5bc-cbfa57d8782b" providerId="ADAL" clId="{3FAE67BE-79A8-C241-A9E8-EA544C86F7BF}" dt="2022-12-14T10:23:52.524" v="698"/>
          <ac:spMkLst>
            <pc:docMk/>
            <pc:sldMk cId="2331040812" sldId="387"/>
            <ac:spMk id="4" creationId="{28AA0E98-7E91-F1C8-3A47-A97E38641515}"/>
          </ac:spMkLst>
        </pc:spChg>
        <pc:spChg chg="del">
          <ac:chgData name="Alessandro Carrega" userId="aad2c8b9-e6be-4150-b5bc-cbfa57d8782b" providerId="ADAL" clId="{3FAE67BE-79A8-C241-A9E8-EA544C86F7BF}" dt="2022-12-14T10:24:00.721" v="702" actId="478"/>
          <ac:spMkLst>
            <pc:docMk/>
            <pc:sldMk cId="2331040812" sldId="387"/>
            <ac:spMk id="7" creationId="{DA5B70FF-5505-8D8B-7A88-E89A46EB3461}"/>
          </ac:spMkLst>
        </pc:spChg>
        <pc:spChg chg="add del mod">
          <ac:chgData name="Alessandro Carrega" userId="aad2c8b9-e6be-4150-b5bc-cbfa57d8782b" providerId="ADAL" clId="{3FAE67BE-79A8-C241-A9E8-EA544C86F7BF}" dt="2022-12-14T10:24:40.919" v="706" actId="22"/>
          <ac:spMkLst>
            <pc:docMk/>
            <pc:sldMk cId="2331040812" sldId="387"/>
            <ac:spMk id="9" creationId="{B2558A65-A56D-F897-6397-D12A661BECD4}"/>
          </ac:spMkLst>
        </pc:spChg>
        <pc:picChg chg="add mod">
          <ac:chgData name="Alessandro Carrega" userId="aad2c8b9-e6be-4150-b5bc-cbfa57d8782b" providerId="ADAL" clId="{3FAE67BE-79A8-C241-A9E8-EA544C86F7BF}" dt="2022-12-14T10:23:58.224" v="701" actId="1076"/>
          <ac:picMkLst>
            <pc:docMk/>
            <pc:sldMk cId="2331040812" sldId="387"/>
            <ac:picMk id="5" creationId="{9A3236AC-850A-78EE-5BFF-DF762DD5B1FB}"/>
          </ac:picMkLst>
        </pc:picChg>
        <pc:picChg chg="del">
          <ac:chgData name="Alessandro Carrega" userId="aad2c8b9-e6be-4150-b5bc-cbfa57d8782b" providerId="ADAL" clId="{3FAE67BE-79A8-C241-A9E8-EA544C86F7BF}" dt="2022-12-14T10:22:06.368" v="697" actId="478"/>
          <ac:picMkLst>
            <pc:docMk/>
            <pc:sldMk cId="2331040812" sldId="387"/>
            <ac:picMk id="6" creationId="{7E09D086-22EE-E1AA-E44E-A8DF9CAB5595}"/>
          </ac:picMkLst>
        </pc:picChg>
      </pc:sldChg>
      <pc:sldChg chg="addSp delSp modSp new del mod">
        <pc:chgData name="Alessandro Carrega" userId="aad2c8b9-e6be-4150-b5bc-cbfa57d8782b" providerId="ADAL" clId="{3FAE67BE-79A8-C241-A9E8-EA544C86F7BF}" dt="2022-12-15T09:54:55.196" v="2199" actId="2696"/>
        <pc:sldMkLst>
          <pc:docMk/>
          <pc:sldMk cId="43660832" sldId="388"/>
        </pc:sldMkLst>
        <pc:spChg chg="mod">
          <ac:chgData name="Alessandro Carrega" userId="aad2c8b9-e6be-4150-b5bc-cbfa57d8782b" providerId="ADAL" clId="{3FAE67BE-79A8-C241-A9E8-EA544C86F7BF}" dt="2022-12-14T18:04:52.369" v="1307" actId="948"/>
          <ac:spMkLst>
            <pc:docMk/>
            <pc:sldMk cId="43660832" sldId="388"/>
            <ac:spMk id="2" creationId="{9D3F2486-F29B-F628-0912-9DAC0092F965}"/>
          </ac:spMkLst>
        </pc:spChg>
        <pc:spChg chg="mod">
          <ac:chgData name="Alessandro Carrega" userId="aad2c8b9-e6be-4150-b5bc-cbfa57d8782b" providerId="ADAL" clId="{3FAE67BE-79A8-C241-A9E8-EA544C86F7BF}" dt="2022-12-14T10:29:04.211" v="821" actId="27636"/>
          <ac:spMkLst>
            <pc:docMk/>
            <pc:sldMk cId="43660832" sldId="388"/>
            <ac:spMk id="3" creationId="{FBAAC3F7-DCE4-4BCC-A386-60E60DA1F366}"/>
          </ac:spMkLst>
        </pc:spChg>
        <pc:picChg chg="add del mod">
          <ac:chgData name="Alessandro Carrega" userId="aad2c8b9-e6be-4150-b5bc-cbfa57d8782b" providerId="ADAL" clId="{3FAE67BE-79A8-C241-A9E8-EA544C86F7BF}" dt="2022-12-14T18:00:39.048" v="1287" actId="478"/>
          <ac:picMkLst>
            <pc:docMk/>
            <pc:sldMk cId="43660832" sldId="388"/>
            <ac:picMk id="4" creationId="{B4776C14-0332-AC35-4D4D-DFC178ED02E3}"/>
          </ac:picMkLst>
        </pc:picChg>
        <pc:picChg chg="add del mod">
          <ac:chgData name="Alessandro Carrega" userId="aad2c8b9-e6be-4150-b5bc-cbfa57d8782b" providerId="ADAL" clId="{3FAE67BE-79A8-C241-A9E8-EA544C86F7BF}" dt="2022-12-14T18:02:32.603" v="1291" actId="478"/>
          <ac:picMkLst>
            <pc:docMk/>
            <pc:sldMk cId="43660832" sldId="388"/>
            <ac:picMk id="5" creationId="{FF44711B-AE1A-DCE0-CF60-E007A397B2B2}"/>
          </ac:picMkLst>
        </pc:picChg>
      </pc:sldChg>
      <pc:sldChg chg="addSp delSp modSp add del mod">
        <pc:chgData name="Alessandro Carrega" userId="aad2c8b9-e6be-4150-b5bc-cbfa57d8782b" providerId="ADAL" clId="{3FAE67BE-79A8-C241-A9E8-EA544C86F7BF}" dt="2022-12-15T09:54:55.190" v="2194" actId="2696"/>
        <pc:sldMkLst>
          <pc:docMk/>
          <pc:sldMk cId="1755106783" sldId="389"/>
        </pc:sldMkLst>
        <pc:spChg chg="mod">
          <ac:chgData name="Alessandro Carrega" userId="aad2c8b9-e6be-4150-b5bc-cbfa57d8782b" providerId="ADAL" clId="{3FAE67BE-79A8-C241-A9E8-EA544C86F7BF}" dt="2022-12-14T18:05:39.360" v="1323" actId="20577"/>
          <ac:spMkLst>
            <pc:docMk/>
            <pc:sldMk cId="1755106783" sldId="389"/>
            <ac:spMk id="2" creationId="{9D3F2486-F29B-F628-0912-9DAC0092F965}"/>
          </ac:spMkLst>
        </pc:spChg>
        <pc:spChg chg="mod">
          <ac:chgData name="Alessandro Carrega" userId="aad2c8b9-e6be-4150-b5bc-cbfa57d8782b" providerId="ADAL" clId="{3FAE67BE-79A8-C241-A9E8-EA544C86F7BF}" dt="2022-12-14T10:32:21.459" v="913" actId="20577"/>
          <ac:spMkLst>
            <pc:docMk/>
            <pc:sldMk cId="1755106783" sldId="389"/>
            <ac:spMk id="3" creationId="{FBAAC3F7-DCE4-4BCC-A386-60E60DA1F366}"/>
          </ac:spMkLst>
        </pc:spChg>
        <pc:picChg chg="add del mod">
          <ac:chgData name="Alessandro Carrega" userId="aad2c8b9-e6be-4150-b5bc-cbfa57d8782b" providerId="ADAL" clId="{3FAE67BE-79A8-C241-A9E8-EA544C86F7BF}" dt="2022-12-14T17:56:53.337" v="1263" actId="478"/>
          <ac:picMkLst>
            <pc:docMk/>
            <pc:sldMk cId="1755106783" sldId="389"/>
            <ac:picMk id="5" creationId="{E124D652-65FF-412A-F3E8-90B80B600C67}"/>
          </ac:picMkLst>
        </pc:picChg>
        <pc:picChg chg="add del mod">
          <ac:chgData name="Alessandro Carrega" userId="aad2c8b9-e6be-4150-b5bc-cbfa57d8782b" providerId="ADAL" clId="{3FAE67BE-79A8-C241-A9E8-EA544C86F7BF}" dt="2022-12-14T17:56:51.831" v="1262"/>
          <ac:picMkLst>
            <pc:docMk/>
            <pc:sldMk cId="1755106783" sldId="389"/>
            <ac:picMk id="6" creationId="{51904127-E290-D4DF-DD90-68C6F18FD9B6}"/>
          </ac:picMkLst>
        </pc:picChg>
        <pc:picChg chg="add del mod">
          <ac:chgData name="Alessandro Carrega" userId="aad2c8b9-e6be-4150-b5bc-cbfa57d8782b" providerId="ADAL" clId="{3FAE67BE-79A8-C241-A9E8-EA544C86F7BF}" dt="2022-12-14T17:57:35.541" v="1274" actId="478"/>
          <ac:picMkLst>
            <pc:docMk/>
            <pc:sldMk cId="1755106783" sldId="389"/>
            <ac:picMk id="7" creationId="{03F8C1E6-13D4-D81A-CF6D-42E13FD40F46}"/>
          </ac:picMkLst>
        </pc:picChg>
        <pc:picChg chg="add del mod">
          <ac:chgData name="Alessandro Carrega" userId="aad2c8b9-e6be-4150-b5bc-cbfa57d8782b" providerId="ADAL" clId="{3FAE67BE-79A8-C241-A9E8-EA544C86F7BF}" dt="2022-12-14T17:58:14.413" v="1279" actId="21"/>
          <ac:picMkLst>
            <pc:docMk/>
            <pc:sldMk cId="1755106783" sldId="389"/>
            <ac:picMk id="9" creationId="{BAC98063-085F-E6BF-4445-4EBE5996FDA9}"/>
          </ac:picMkLst>
        </pc:picChg>
      </pc:sldChg>
      <pc:sldChg chg="modSp add del mod">
        <pc:chgData name="Alessandro Carrega" userId="aad2c8b9-e6be-4150-b5bc-cbfa57d8782b" providerId="ADAL" clId="{3FAE67BE-79A8-C241-A9E8-EA544C86F7BF}" dt="2022-12-15T09:54:55.193" v="2197" actId="2696"/>
        <pc:sldMkLst>
          <pc:docMk/>
          <pc:sldMk cId="1948834191" sldId="390"/>
        </pc:sldMkLst>
        <pc:spChg chg="mod">
          <ac:chgData name="Alessandro Carrega" userId="aad2c8b9-e6be-4150-b5bc-cbfa57d8782b" providerId="ADAL" clId="{3FAE67BE-79A8-C241-A9E8-EA544C86F7BF}" dt="2022-12-14T21:14:06.321" v="1939" actId="948"/>
          <ac:spMkLst>
            <pc:docMk/>
            <pc:sldMk cId="1948834191" sldId="390"/>
            <ac:spMk id="2" creationId="{9D3F2486-F29B-F628-0912-9DAC0092F965}"/>
          </ac:spMkLst>
        </pc:spChg>
        <pc:spChg chg="mod">
          <ac:chgData name="Alessandro Carrega" userId="aad2c8b9-e6be-4150-b5bc-cbfa57d8782b" providerId="ADAL" clId="{3FAE67BE-79A8-C241-A9E8-EA544C86F7BF}" dt="2022-12-14T21:08:09.461" v="1756" actId="20577"/>
          <ac:spMkLst>
            <pc:docMk/>
            <pc:sldMk cId="1948834191" sldId="390"/>
            <ac:spMk id="3" creationId="{FBAAC3F7-DCE4-4BCC-A386-60E60DA1F366}"/>
          </ac:spMkLst>
        </pc:spChg>
      </pc:sldChg>
      <pc:sldChg chg="modSp add del mod ord">
        <pc:chgData name="Alessandro Carrega" userId="aad2c8b9-e6be-4150-b5bc-cbfa57d8782b" providerId="ADAL" clId="{3FAE67BE-79A8-C241-A9E8-EA544C86F7BF}" dt="2022-12-15T09:54:55.192" v="2196" actId="2696"/>
        <pc:sldMkLst>
          <pc:docMk/>
          <pc:sldMk cId="3231184381" sldId="391"/>
        </pc:sldMkLst>
        <pc:spChg chg="mod">
          <ac:chgData name="Alessandro Carrega" userId="aad2c8b9-e6be-4150-b5bc-cbfa57d8782b" providerId="ADAL" clId="{3FAE67BE-79A8-C241-A9E8-EA544C86F7BF}" dt="2022-12-14T21:05:04.600" v="1696" actId="948"/>
          <ac:spMkLst>
            <pc:docMk/>
            <pc:sldMk cId="3231184381" sldId="391"/>
            <ac:spMk id="2" creationId="{9D3F2486-F29B-F628-0912-9DAC0092F965}"/>
          </ac:spMkLst>
        </pc:spChg>
        <pc:spChg chg="mod">
          <ac:chgData name="Alessandro Carrega" userId="aad2c8b9-e6be-4150-b5bc-cbfa57d8782b" providerId="ADAL" clId="{3FAE67BE-79A8-C241-A9E8-EA544C86F7BF}" dt="2022-12-14T20:55:00.209" v="1522" actId="15"/>
          <ac:spMkLst>
            <pc:docMk/>
            <pc:sldMk cId="3231184381" sldId="391"/>
            <ac:spMk id="3" creationId="{FBAAC3F7-DCE4-4BCC-A386-60E60DA1F366}"/>
          </ac:spMkLst>
        </pc:spChg>
      </pc:sldChg>
      <pc:sldChg chg="modSp add del mod">
        <pc:chgData name="Alessandro Carrega" userId="aad2c8b9-e6be-4150-b5bc-cbfa57d8782b" providerId="ADAL" clId="{3FAE67BE-79A8-C241-A9E8-EA544C86F7BF}" dt="2022-12-15T09:54:55.202" v="2204" actId="2696"/>
        <pc:sldMkLst>
          <pc:docMk/>
          <pc:sldMk cId="3654308868" sldId="392"/>
        </pc:sldMkLst>
        <pc:spChg chg="mod">
          <ac:chgData name="Alessandro Carrega" userId="aad2c8b9-e6be-4150-b5bc-cbfa57d8782b" providerId="ADAL" clId="{3FAE67BE-79A8-C241-A9E8-EA544C86F7BF}" dt="2022-12-14T21:21:27.041" v="2086" actId="179"/>
          <ac:spMkLst>
            <pc:docMk/>
            <pc:sldMk cId="3654308868" sldId="392"/>
            <ac:spMk id="2" creationId="{9D3F2486-F29B-F628-0912-9DAC0092F965}"/>
          </ac:spMkLst>
        </pc:spChg>
        <pc:spChg chg="mod">
          <ac:chgData name="Alessandro Carrega" userId="aad2c8b9-e6be-4150-b5bc-cbfa57d8782b" providerId="ADAL" clId="{3FAE67BE-79A8-C241-A9E8-EA544C86F7BF}" dt="2022-12-14T21:18:51.551" v="2034" actId="6549"/>
          <ac:spMkLst>
            <pc:docMk/>
            <pc:sldMk cId="3654308868" sldId="392"/>
            <ac:spMk id="3" creationId="{FBAAC3F7-DCE4-4BCC-A386-60E60DA1F366}"/>
          </ac:spMkLst>
        </pc:spChg>
      </pc:sldChg>
      <pc:sldChg chg="modSp add del mod replId">
        <pc:chgData name="Alessandro Carrega" userId="aad2c8b9-e6be-4150-b5bc-cbfa57d8782b" providerId="ADAL" clId="{3FAE67BE-79A8-C241-A9E8-EA544C86F7BF}" dt="2022-12-15T09:54:55.202" v="2205" actId="2696"/>
        <pc:sldMkLst>
          <pc:docMk/>
          <pc:sldMk cId="2948912151" sldId="393"/>
        </pc:sldMkLst>
        <pc:spChg chg="mod">
          <ac:chgData name="Alessandro Carrega" userId="aad2c8b9-e6be-4150-b5bc-cbfa57d8782b" providerId="ADAL" clId="{3FAE67BE-79A8-C241-A9E8-EA544C86F7BF}" dt="2022-12-14T21:24:33.472" v="2177" actId="179"/>
          <ac:spMkLst>
            <pc:docMk/>
            <pc:sldMk cId="2948912151" sldId="393"/>
            <ac:spMk id="2" creationId="{9D3F2486-F29B-F628-0912-9DAC0092F965}"/>
          </ac:spMkLst>
        </pc:spChg>
        <pc:spChg chg="mod">
          <ac:chgData name="Alessandro Carrega" userId="aad2c8b9-e6be-4150-b5bc-cbfa57d8782b" providerId="ADAL" clId="{3FAE67BE-79A8-C241-A9E8-EA544C86F7BF}" dt="2022-12-14T21:23:56.183" v="2162" actId="27636"/>
          <ac:spMkLst>
            <pc:docMk/>
            <pc:sldMk cId="2948912151" sldId="393"/>
            <ac:spMk id="3" creationId="{FBAAC3F7-DCE4-4BCC-A386-60E60DA1F366}"/>
          </ac:spMkLst>
        </pc:spChg>
      </pc:sldChg>
      <pc:sldChg chg="addSp delSp modSp add del mod">
        <pc:chgData name="Alessandro Carrega" userId="aad2c8b9-e6be-4150-b5bc-cbfa57d8782b" providerId="ADAL" clId="{3FAE67BE-79A8-C241-A9E8-EA544C86F7BF}" dt="2022-12-15T09:54:55.158" v="2189" actId="2696"/>
        <pc:sldMkLst>
          <pc:docMk/>
          <pc:sldMk cId="3907774368" sldId="394"/>
        </pc:sldMkLst>
        <pc:spChg chg="mod">
          <ac:chgData name="Alessandro Carrega" userId="aad2c8b9-e6be-4150-b5bc-cbfa57d8782b" providerId="ADAL" clId="{3FAE67BE-79A8-C241-A9E8-EA544C86F7BF}" dt="2022-12-14T18:05:15.589" v="1315" actId="20577"/>
          <ac:spMkLst>
            <pc:docMk/>
            <pc:sldMk cId="3907774368" sldId="394"/>
            <ac:spMk id="2" creationId="{9D3F2486-F29B-F628-0912-9DAC0092F965}"/>
          </ac:spMkLst>
        </pc:spChg>
        <pc:spChg chg="mod">
          <ac:chgData name="Alessandro Carrega" userId="aad2c8b9-e6be-4150-b5bc-cbfa57d8782b" providerId="ADAL" clId="{3FAE67BE-79A8-C241-A9E8-EA544C86F7BF}" dt="2022-12-14T10:29:55.716" v="834" actId="20577"/>
          <ac:spMkLst>
            <pc:docMk/>
            <pc:sldMk cId="3907774368" sldId="394"/>
            <ac:spMk id="3" creationId="{FBAAC3F7-DCE4-4BCC-A386-60E60DA1F366}"/>
          </ac:spMkLst>
        </pc:spChg>
        <pc:picChg chg="add del mod">
          <ac:chgData name="Alessandro Carrega" userId="aad2c8b9-e6be-4150-b5bc-cbfa57d8782b" providerId="ADAL" clId="{3FAE67BE-79A8-C241-A9E8-EA544C86F7BF}" dt="2022-12-14T17:58:08.784" v="1277" actId="21"/>
          <ac:picMkLst>
            <pc:docMk/>
            <pc:sldMk cId="3907774368" sldId="394"/>
            <ac:picMk id="5" creationId="{295DC8A5-8837-5F0B-2FD7-5FD1AF9462E1}"/>
          </ac:picMkLst>
        </pc:picChg>
        <pc:picChg chg="add del mod">
          <ac:chgData name="Alessandro Carrega" userId="aad2c8b9-e6be-4150-b5bc-cbfa57d8782b" providerId="ADAL" clId="{3FAE67BE-79A8-C241-A9E8-EA544C86F7BF}" dt="2022-12-14T18:00:42.964" v="1288" actId="478"/>
          <ac:picMkLst>
            <pc:docMk/>
            <pc:sldMk cId="3907774368" sldId="394"/>
            <ac:picMk id="6" creationId="{DC60A128-1F01-2C6E-EDB3-716BDF187159}"/>
          </ac:picMkLst>
        </pc:picChg>
        <pc:picChg chg="add del mod">
          <ac:chgData name="Alessandro Carrega" userId="aad2c8b9-e6be-4150-b5bc-cbfa57d8782b" providerId="ADAL" clId="{3FAE67BE-79A8-C241-A9E8-EA544C86F7BF}" dt="2022-12-14T18:02:28.572" v="1290" actId="478"/>
          <ac:picMkLst>
            <pc:docMk/>
            <pc:sldMk cId="3907774368" sldId="394"/>
            <ac:picMk id="7" creationId="{5FBA91A9-325E-7E9F-E659-7E21F36C2430}"/>
          </ac:picMkLst>
        </pc:picChg>
      </pc:sldChg>
      <pc:sldChg chg="modSp add del mod">
        <pc:chgData name="Alessandro Carrega" userId="aad2c8b9-e6be-4150-b5bc-cbfa57d8782b" providerId="ADAL" clId="{3FAE67BE-79A8-C241-A9E8-EA544C86F7BF}" dt="2022-12-15T09:54:55.144" v="2183" actId="2696"/>
        <pc:sldMkLst>
          <pc:docMk/>
          <pc:sldMk cId="406117084" sldId="395"/>
        </pc:sldMkLst>
        <pc:spChg chg="mod">
          <ac:chgData name="Alessandro Carrega" userId="aad2c8b9-e6be-4150-b5bc-cbfa57d8782b" providerId="ADAL" clId="{3FAE67BE-79A8-C241-A9E8-EA544C86F7BF}" dt="2022-12-14T18:05:58.754" v="1328" actId="948"/>
          <ac:spMkLst>
            <pc:docMk/>
            <pc:sldMk cId="406117084" sldId="395"/>
            <ac:spMk id="2" creationId="{9D3F2486-F29B-F628-0912-9DAC0092F965}"/>
          </ac:spMkLst>
        </pc:spChg>
        <pc:spChg chg="mod">
          <ac:chgData name="Alessandro Carrega" userId="aad2c8b9-e6be-4150-b5bc-cbfa57d8782b" providerId="ADAL" clId="{3FAE67BE-79A8-C241-A9E8-EA544C86F7BF}" dt="2022-12-14T10:32:28.120" v="915" actId="27636"/>
          <ac:spMkLst>
            <pc:docMk/>
            <pc:sldMk cId="406117084" sldId="395"/>
            <ac:spMk id="3" creationId="{FBAAC3F7-DCE4-4BCC-A386-60E60DA1F366}"/>
          </ac:spMkLst>
        </pc:spChg>
      </pc:sldChg>
      <pc:sldChg chg="modSp add del mod">
        <pc:chgData name="Alessandro Carrega" userId="aad2c8b9-e6be-4150-b5bc-cbfa57d8782b" providerId="ADAL" clId="{3FAE67BE-79A8-C241-A9E8-EA544C86F7BF}" dt="2022-12-15T09:54:55.203" v="2206" actId="2696"/>
        <pc:sldMkLst>
          <pc:docMk/>
          <pc:sldMk cId="1642197254" sldId="396"/>
        </pc:sldMkLst>
        <pc:spChg chg="mod">
          <ac:chgData name="Alessandro Carrega" userId="aad2c8b9-e6be-4150-b5bc-cbfa57d8782b" providerId="ADAL" clId="{3FAE67BE-79A8-C241-A9E8-EA544C86F7BF}" dt="2022-12-14T18:06:20.406" v="1333" actId="20577"/>
          <ac:spMkLst>
            <pc:docMk/>
            <pc:sldMk cId="1642197254" sldId="396"/>
            <ac:spMk id="2" creationId="{9D3F2486-F29B-F628-0912-9DAC0092F965}"/>
          </ac:spMkLst>
        </pc:spChg>
        <pc:spChg chg="mod">
          <ac:chgData name="Alessandro Carrega" userId="aad2c8b9-e6be-4150-b5bc-cbfa57d8782b" providerId="ADAL" clId="{3FAE67BE-79A8-C241-A9E8-EA544C86F7BF}" dt="2022-12-14T17:42:25.730" v="993" actId="27636"/>
          <ac:spMkLst>
            <pc:docMk/>
            <pc:sldMk cId="1642197254" sldId="396"/>
            <ac:spMk id="3" creationId="{FBAAC3F7-DCE4-4BCC-A386-60E60DA1F366}"/>
          </ac:spMkLst>
        </pc:spChg>
      </pc:sldChg>
      <pc:sldChg chg="addSp delSp modSp add del mod">
        <pc:chgData name="Alessandro Carrega" userId="aad2c8b9-e6be-4150-b5bc-cbfa57d8782b" providerId="ADAL" clId="{3FAE67BE-79A8-C241-A9E8-EA544C86F7BF}" dt="2022-12-15T09:54:55.195" v="2198" actId="2696"/>
        <pc:sldMkLst>
          <pc:docMk/>
          <pc:sldMk cId="3630515674" sldId="397"/>
        </pc:sldMkLst>
        <pc:spChg chg="mod">
          <ac:chgData name="Alessandro Carrega" userId="aad2c8b9-e6be-4150-b5bc-cbfa57d8782b" providerId="ADAL" clId="{3FAE67BE-79A8-C241-A9E8-EA544C86F7BF}" dt="2022-12-14T18:06:54.849" v="1339" actId="20577"/>
          <ac:spMkLst>
            <pc:docMk/>
            <pc:sldMk cId="3630515674" sldId="397"/>
            <ac:spMk id="2" creationId="{9D3F2486-F29B-F628-0912-9DAC0092F965}"/>
          </ac:spMkLst>
        </pc:spChg>
        <pc:spChg chg="del mod">
          <ac:chgData name="Alessandro Carrega" userId="aad2c8b9-e6be-4150-b5bc-cbfa57d8782b" providerId="ADAL" clId="{3FAE67BE-79A8-C241-A9E8-EA544C86F7BF}" dt="2022-12-14T17:42:50.607" v="996" actId="1032"/>
          <ac:spMkLst>
            <pc:docMk/>
            <pc:sldMk cId="3630515674" sldId="397"/>
            <ac:spMk id="3" creationId="{FBAAC3F7-DCE4-4BCC-A386-60E60DA1F366}"/>
          </ac:spMkLst>
        </pc:spChg>
        <pc:graphicFrameChg chg="add mod modGraphic">
          <ac:chgData name="Alessandro Carrega" userId="aad2c8b9-e6be-4150-b5bc-cbfa57d8782b" providerId="ADAL" clId="{3FAE67BE-79A8-C241-A9E8-EA544C86F7BF}" dt="2022-12-14T17:47:44.870" v="1149" actId="20577"/>
          <ac:graphicFrameMkLst>
            <pc:docMk/>
            <pc:sldMk cId="3630515674" sldId="397"/>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167" v="2191" actId="2696"/>
        <pc:sldMkLst>
          <pc:docMk/>
          <pc:sldMk cId="4227544724" sldId="398"/>
        </pc:sldMkLst>
        <pc:spChg chg="mod">
          <ac:chgData name="Alessandro Carrega" userId="aad2c8b9-e6be-4150-b5bc-cbfa57d8782b" providerId="ADAL" clId="{3FAE67BE-79A8-C241-A9E8-EA544C86F7BF}" dt="2022-12-14T18:07:34.261" v="1353" actId="20577"/>
          <ac:spMkLst>
            <pc:docMk/>
            <pc:sldMk cId="4227544724" sldId="398"/>
            <ac:spMk id="2" creationId="{9D3F2486-F29B-F628-0912-9DAC0092F965}"/>
          </ac:spMkLst>
        </pc:spChg>
        <pc:graphicFrameChg chg="mod">
          <ac:chgData name="Alessandro Carrega" userId="aad2c8b9-e6be-4150-b5bc-cbfa57d8782b" providerId="ADAL" clId="{3FAE67BE-79A8-C241-A9E8-EA544C86F7BF}" dt="2022-12-14T17:50:57.707" v="1226" actId="20577"/>
          <ac:graphicFrameMkLst>
            <pc:docMk/>
            <pc:sldMk cId="4227544724" sldId="398"/>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157" v="2188" actId="2696"/>
        <pc:sldMkLst>
          <pc:docMk/>
          <pc:sldMk cId="2819872644" sldId="399"/>
        </pc:sldMkLst>
        <pc:spChg chg="mod">
          <ac:chgData name="Alessandro Carrega" userId="aad2c8b9-e6be-4150-b5bc-cbfa57d8782b" providerId="ADAL" clId="{3FAE67BE-79A8-C241-A9E8-EA544C86F7BF}" dt="2022-12-14T18:08:15.738" v="1371" actId="948"/>
          <ac:spMkLst>
            <pc:docMk/>
            <pc:sldMk cId="2819872644" sldId="399"/>
            <ac:spMk id="2" creationId="{9D3F2486-F29B-F628-0912-9DAC0092F965}"/>
          </ac:spMkLst>
        </pc:spChg>
        <pc:graphicFrameChg chg="mod">
          <ac:chgData name="Alessandro Carrega" userId="aad2c8b9-e6be-4150-b5bc-cbfa57d8782b" providerId="ADAL" clId="{3FAE67BE-79A8-C241-A9E8-EA544C86F7BF}" dt="2022-12-14T17:52:12.144" v="1253" actId="20577"/>
          <ac:graphicFrameMkLst>
            <pc:docMk/>
            <pc:sldMk cId="2819872644" sldId="399"/>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200" v="2202" actId="2696"/>
        <pc:sldMkLst>
          <pc:docMk/>
          <pc:sldMk cId="3023286043" sldId="400"/>
        </pc:sldMkLst>
        <pc:spChg chg="mod">
          <ac:chgData name="Alessandro Carrega" userId="aad2c8b9-e6be-4150-b5bc-cbfa57d8782b" providerId="ADAL" clId="{3FAE67BE-79A8-C241-A9E8-EA544C86F7BF}" dt="2022-12-14T18:07:56.129" v="1363" actId="20577"/>
          <ac:spMkLst>
            <pc:docMk/>
            <pc:sldMk cId="3023286043" sldId="400"/>
            <ac:spMk id="2" creationId="{9D3F2486-F29B-F628-0912-9DAC0092F965}"/>
          </ac:spMkLst>
        </pc:spChg>
        <pc:graphicFrameChg chg="mod">
          <ac:chgData name="Alessandro Carrega" userId="aad2c8b9-e6be-4150-b5bc-cbfa57d8782b" providerId="ADAL" clId="{3FAE67BE-79A8-C241-A9E8-EA544C86F7BF}" dt="2022-12-14T17:50:50.489" v="1225" actId="113"/>
          <ac:graphicFrameMkLst>
            <pc:docMk/>
            <pc:sldMk cId="3023286043" sldId="400"/>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191" v="2195" actId="2696"/>
        <pc:sldMkLst>
          <pc:docMk/>
          <pc:sldMk cId="330803652" sldId="401"/>
        </pc:sldMkLst>
        <pc:spChg chg="mod">
          <ac:chgData name="Alessandro Carrega" userId="aad2c8b9-e6be-4150-b5bc-cbfa57d8782b" providerId="ADAL" clId="{3FAE67BE-79A8-C241-A9E8-EA544C86F7BF}" dt="2022-12-14T21:05:57.008" v="1703" actId="948"/>
          <ac:spMkLst>
            <pc:docMk/>
            <pc:sldMk cId="330803652" sldId="401"/>
            <ac:spMk id="2" creationId="{9D3F2486-F29B-F628-0912-9DAC0092F965}"/>
          </ac:spMkLst>
        </pc:spChg>
        <pc:spChg chg="mod">
          <ac:chgData name="Alessandro Carrega" userId="aad2c8b9-e6be-4150-b5bc-cbfa57d8782b" providerId="ADAL" clId="{3FAE67BE-79A8-C241-A9E8-EA544C86F7BF}" dt="2022-12-14T20:55:57.680" v="1560" actId="6549"/>
          <ac:spMkLst>
            <pc:docMk/>
            <pc:sldMk cId="330803652"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3306066784" sldId="401"/>
        </pc:sldMkLst>
        <pc:spChg chg="mod">
          <ac:chgData name="Alessandro Carrega" userId="aad2c8b9-e6be-4150-b5bc-cbfa57d8782b" providerId="ADAL" clId="{3FAE67BE-79A8-C241-A9E8-EA544C86F7BF}" dt="2022-12-14T20:52:17.340" v="1476" actId="20577"/>
          <ac:spMkLst>
            <pc:docMk/>
            <pc:sldMk cId="3306066784"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2705810837" sldId="402"/>
        </pc:sldMkLst>
        <pc:spChg chg="mod">
          <ac:chgData name="Alessandro Carrega" userId="aad2c8b9-e6be-4150-b5bc-cbfa57d8782b" providerId="ADAL" clId="{3FAE67BE-79A8-C241-A9E8-EA544C86F7BF}" dt="2022-12-14T20:52:43.923" v="1479" actId="27636"/>
          <ac:spMkLst>
            <pc:docMk/>
            <pc:sldMk cId="2705810837" sldId="402"/>
            <ac:spMk id="3" creationId="{FBAAC3F7-DCE4-4BCC-A386-60E60DA1F366}"/>
          </ac:spMkLst>
        </pc:spChg>
      </pc:sldChg>
      <pc:sldChg chg="modSp add del mod">
        <pc:chgData name="Alessandro Carrega" userId="aad2c8b9-e6be-4150-b5bc-cbfa57d8782b" providerId="ADAL" clId="{3FAE67BE-79A8-C241-A9E8-EA544C86F7BF}" dt="2022-12-15T09:54:55.148" v="2186" actId="2696"/>
        <pc:sldMkLst>
          <pc:docMk/>
          <pc:sldMk cId="3865190836" sldId="402"/>
        </pc:sldMkLst>
        <pc:spChg chg="mod">
          <ac:chgData name="Alessandro Carrega" userId="aad2c8b9-e6be-4150-b5bc-cbfa57d8782b" providerId="ADAL" clId="{3FAE67BE-79A8-C241-A9E8-EA544C86F7BF}" dt="2022-12-14T21:06:26.646" v="1710" actId="948"/>
          <ac:spMkLst>
            <pc:docMk/>
            <pc:sldMk cId="3865190836" sldId="402"/>
            <ac:spMk id="2" creationId="{9D3F2486-F29B-F628-0912-9DAC0092F965}"/>
          </ac:spMkLst>
        </pc:spChg>
        <pc:spChg chg="mod">
          <ac:chgData name="Alessandro Carrega" userId="aad2c8b9-e6be-4150-b5bc-cbfa57d8782b" providerId="ADAL" clId="{3FAE67BE-79A8-C241-A9E8-EA544C86F7BF}" dt="2022-12-14T21:02:56.772" v="1628" actId="6549"/>
          <ac:spMkLst>
            <pc:docMk/>
            <pc:sldMk cId="3865190836" sldId="402"/>
            <ac:spMk id="3" creationId="{FBAAC3F7-DCE4-4BCC-A386-60E60DA1F366}"/>
          </ac:spMkLst>
        </pc:spChg>
      </pc:sldChg>
      <pc:sldChg chg="modSp add del mod">
        <pc:chgData name="Alessandro Carrega" userId="aad2c8b9-e6be-4150-b5bc-cbfa57d8782b" providerId="ADAL" clId="{3FAE67BE-79A8-C241-A9E8-EA544C86F7BF}" dt="2022-12-15T09:54:55.141" v="2181" actId="2696"/>
        <pc:sldMkLst>
          <pc:docMk/>
          <pc:sldMk cId="1872688564" sldId="403"/>
        </pc:sldMkLst>
        <pc:spChg chg="mod">
          <ac:chgData name="Alessandro Carrega" userId="aad2c8b9-e6be-4150-b5bc-cbfa57d8782b" providerId="ADAL" clId="{3FAE67BE-79A8-C241-A9E8-EA544C86F7BF}" dt="2022-12-14T21:07:02.915" v="1729" actId="20577"/>
          <ac:spMkLst>
            <pc:docMk/>
            <pc:sldMk cId="1872688564" sldId="403"/>
            <ac:spMk id="2" creationId="{9D3F2486-F29B-F628-0912-9DAC0092F965}"/>
          </ac:spMkLst>
        </pc:spChg>
        <pc:spChg chg="mod">
          <ac:chgData name="Alessandro Carrega" userId="aad2c8b9-e6be-4150-b5bc-cbfa57d8782b" providerId="ADAL" clId="{3FAE67BE-79A8-C241-A9E8-EA544C86F7BF}" dt="2022-12-14T21:04:14.015" v="1685" actId="20577"/>
          <ac:spMkLst>
            <pc:docMk/>
            <pc:sldMk cId="1872688564" sldId="403"/>
            <ac:spMk id="3" creationId="{FBAAC3F7-DCE4-4BCC-A386-60E60DA1F366}"/>
          </ac:spMkLst>
        </pc:spChg>
      </pc:sldChg>
      <pc:sldChg chg="modSp add del mod">
        <pc:chgData name="Alessandro Carrega" userId="aad2c8b9-e6be-4150-b5bc-cbfa57d8782b" providerId="ADAL" clId="{3FAE67BE-79A8-C241-A9E8-EA544C86F7BF}" dt="2022-12-15T09:54:55.142" v="2182" actId="2696"/>
        <pc:sldMkLst>
          <pc:docMk/>
          <pc:sldMk cId="2057412759" sldId="404"/>
        </pc:sldMkLst>
        <pc:spChg chg="mod">
          <ac:chgData name="Alessandro Carrega" userId="aad2c8b9-e6be-4150-b5bc-cbfa57d8782b" providerId="ADAL" clId="{3FAE67BE-79A8-C241-A9E8-EA544C86F7BF}" dt="2022-12-14T21:07:25.173" v="1739" actId="948"/>
          <ac:spMkLst>
            <pc:docMk/>
            <pc:sldMk cId="2057412759" sldId="404"/>
            <ac:spMk id="2" creationId="{9D3F2486-F29B-F628-0912-9DAC0092F965}"/>
          </ac:spMkLst>
        </pc:spChg>
        <pc:spChg chg="mod">
          <ac:chgData name="Alessandro Carrega" userId="aad2c8b9-e6be-4150-b5bc-cbfa57d8782b" providerId="ADAL" clId="{3FAE67BE-79A8-C241-A9E8-EA544C86F7BF}" dt="2022-12-14T21:04:32.218" v="1689" actId="15"/>
          <ac:spMkLst>
            <pc:docMk/>
            <pc:sldMk cId="2057412759" sldId="404"/>
            <ac:spMk id="3" creationId="{FBAAC3F7-DCE4-4BCC-A386-60E60DA1F366}"/>
          </ac:spMkLst>
        </pc:spChg>
      </pc:sldChg>
      <pc:sldChg chg="modSp add del mod">
        <pc:chgData name="Alessandro Carrega" userId="aad2c8b9-e6be-4150-b5bc-cbfa57d8782b" providerId="ADAL" clId="{3FAE67BE-79A8-C241-A9E8-EA544C86F7BF}" dt="2022-12-15T09:54:55.146" v="2184" actId="2696"/>
        <pc:sldMkLst>
          <pc:docMk/>
          <pc:sldMk cId="485584812" sldId="405"/>
        </pc:sldMkLst>
        <pc:spChg chg="mod">
          <ac:chgData name="Alessandro Carrega" userId="aad2c8b9-e6be-4150-b5bc-cbfa57d8782b" providerId="ADAL" clId="{3FAE67BE-79A8-C241-A9E8-EA544C86F7BF}" dt="2022-12-14T21:14:25.874" v="1947" actId="179"/>
          <ac:spMkLst>
            <pc:docMk/>
            <pc:sldMk cId="485584812" sldId="405"/>
            <ac:spMk id="2" creationId="{9D3F2486-F29B-F628-0912-9DAC0092F965}"/>
          </ac:spMkLst>
        </pc:spChg>
        <pc:spChg chg="mod">
          <ac:chgData name="Alessandro Carrega" userId="aad2c8b9-e6be-4150-b5bc-cbfa57d8782b" providerId="ADAL" clId="{3FAE67BE-79A8-C241-A9E8-EA544C86F7BF}" dt="2022-12-14T21:09:12.580" v="1790" actId="20577"/>
          <ac:spMkLst>
            <pc:docMk/>
            <pc:sldMk cId="485584812" sldId="405"/>
            <ac:spMk id="3" creationId="{FBAAC3F7-DCE4-4BCC-A386-60E60DA1F366}"/>
          </ac:spMkLst>
        </pc:spChg>
      </pc:sldChg>
      <pc:sldChg chg="modSp add del mod">
        <pc:chgData name="Alessandro Carrega" userId="aad2c8b9-e6be-4150-b5bc-cbfa57d8782b" providerId="ADAL" clId="{3FAE67BE-79A8-C241-A9E8-EA544C86F7BF}" dt="2022-12-15T09:54:55.138" v="2179" actId="2696"/>
        <pc:sldMkLst>
          <pc:docMk/>
          <pc:sldMk cId="856677738" sldId="406"/>
        </pc:sldMkLst>
        <pc:spChg chg="mod">
          <ac:chgData name="Alessandro Carrega" userId="aad2c8b9-e6be-4150-b5bc-cbfa57d8782b" providerId="ADAL" clId="{3FAE67BE-79A8-C241-A9E8-EA544C86F7BF}" dt="2022-12-14T21:14:43.734" v="1959" actId="179"/>
          <ac:spMkLst>
            <pc:docMk/>
            <pc:sldMk cId="856677738" sldId="406"/>
            <ac:spMk id="2" creationId="{9D3F2486-F29B-F628-0912-9DAC0092F965}"/>
          </ac:spMkLst>
        </pc:spChg>
        <pc:spChg chg="mod">
          <ac:chgData name="Alessandro Carrega" userId="aad2c8b9-e6be-4150-b5bc-cbfa57d8782b" providerId="ADAL" clId="{3FAE67BE-79A8-C241-A9E8-EA544C86F7BF}" dt="2022-12-14T21:10:19.447" v="1833" actId="20577"/>
          <ac:spMkLst>
            <pc:docMk/>
            <pc:sldMk cId="856677738" sldId="406"/>
            <ac:spMk id="3" creationId="{FBAAC3F7-DCE4-4BCC-A386-60E60DA1F366}"/>
          </ac:spMkLst>
        </pc:spChg>
      </pc:sldChg>
      <pc:sldChg chg="modSp add del mod">
        <pc:chgData name="Alessandro Carrega" userId="aad2c8b9-e6be-4150-b5bc-cbfa57d8782b" providerId="ADAL" clId="{3FAE67BE-79A8-C241-A9E8-EA544C86F7BF}" dt="2022-12-15T09:54:55.149" v="2187" actId="2696"/>
        <pc:sldMkLst>
          <pc:docMk/>
          <pc:sldMk cId="3561856682" sldId="407"/>
        </pc:sldMkLst>
        <pc:spChg chg="mod">
          <ac:chgData name="Alessandro Carrega" userId="aad2c8b9-e6be-4150-b5bc-cbfa57d8782b" providerId="ADAL" clId="{3FAE67BE-79A8-C241-A9E8-EA544C86F7BF}" dt="2022-12-14T21:15:01.681" v="1969" actId="179"/>
          <ac:spMkLst>
            <pc:docMk/>
            <pc:sldMk cId="3561856682" sldId="407"/>
            <ac:spMk id="2" creationId="{9D3F2486-F29B-F628-0912-9DAC0092F965}"/>
          </ac:spMkLst>
        </pc:spChg>
        <pc:spChg chg="mod">
          <ac:chgData name="Alessandro Carrega" userId="aad2c8b9-e6be-4150-b5bc-cbfa57d8782b" providerId="ADAL" clId="{3FAE67BE-79A8-C241-A9E8-EA544C86F7BF}" dt="2022-12-14T21:11:01.311" v="1871" actId="14"/>
          <ac:spMkLst>
            <pc:docMk/>
            <pc:sldMk cId="3561856682" sldId="407"/>
            <ac:spMk id="3" creationId="{FBAAC3F7-DCE4-4BCC-A386-60E60DA1F366}"/>
          </ac:spMkLst>
        </pc:spChg>
      </pc:sldChg>
      <pc:sldChg chg="modSp add del mod">
        <pc:chgData name="Alessandro Carrega" userId="aad2c8b9-e6be-4150-b5bc-cbfa57d8782b" providerId="ADAL" clId="{3FAE67BE-79A8-C241-A9E8-EA544C86F7BF}" dt="2022-12-15T09:54:55.147" v="2185" actId="2696"/>
        <pc:sldMkLst>
          <pc:docMk/>
          <pc:sldMk cId="510643189" sldId="408"/>
        </pc:sldMkLst>
        <pc:spChg chg="mod">
          <ac:chgData name="Alessandro Carrega" userId="aad2c8b9-e6be-4150-b5bc-cbfa57d8782b" providerId="ADAL" clId="{3FAE67BE-79A8-C241-A9E8-EA544C86F7BF}" dt="2022-12-14T21:16:11.959" v="1989" actId="948"/>
          <ac:spMkLst>
            <pc:docMk/>
            <pc:sldMk cId="510643189" sldId="408"/>
            <ac:spMk id="2" creationId="{9D3F2486-F29B-F628-0912-9DAC0092F965}"/>
          </ac:spMkLst>
        </pc:spChg>
        <pc:spChg chg="mod">
          <ac:chgData name="Alessandro Carrega" userId="aad2c8b9-e6be-4150-b5bc-cbfa57d8782b" providerId="ADAL" clId="{3FAE67BE-79A8-C241-A9E8-EA544C86F7BF}" dt="2022-12-14T21:13:13.340" v="1926" actId="27636"/>
          <ac:spMkLst>
            <pc:docMk/>
            <pc:sldMk cId="510643189" sldId="408"/>
            <ac:spMk id="3" creationId="{FBAAC3F7-DCE4-4BCC-A386-60E60DA1F366}"/>
          </ac:spMkLst>
        </pc:spChg>
      </pc:sldChg>
      <pc:sldChg chg="modSp add del mod">
        <pc:chgData name="Alessandro Carrega" userId="aad2c8b9-e6be-4150-b5bc-cbfa57d8782b" providerId="ADAL" clId="{3FAE67BE-79A8-C241-A9E8-EA544C86F7BF}" dt="2022-12-15T09:54:55.168" v="2192" actId="2696"/>
        <pc:sldMkLst>
          <pc:docMk/>
          <pc:sldMk cId="410593598" sldId="409"/>
        </pc:sldMkLst>
        <pc:spChg chg="mod">
          <ac:chgData name="Alessandro Carrega" userId="aad2c8b9-e6be-4150-b5bc-cbfa57d8782b" providerId="ADAL" clId="{3FAE67BE-79A8-C241-A9E8-EA544C86F7BF}" dt="2022-12-14T21:16:35.543" v="2001" actId="948"/>
          <ac:spMkLst>
            <pc:docMk/>
            <pc:sldMk cId="410593598" sldId="409"/>
            <ac:spMk id="2" creationId="{9D3F2486-F29B-F628-0912-9DAC0092F965}"/>
          </ac:spMkLst>
        </pc:spChg>
        <pc:spChg chg="mod">
          <ac:chgData name="Alessandro Carrega" userId="aad2c8b9-e6be-4150-b5bc-cbfa57d8782b" providerId="ADAL" clId="{3FAE67BE-79A8-C241-A9E8-EA544C86F7BF}" dt="2022-12-14T21:13:23.104" v="1930" actId="27636"/>
          <ac:spMkLst>
            <pc:docMk/>
            <pc:sldMk cId="410593598" sldId="409"/>
            <ac:spMk id="3" creationId="{FBAAC3F7-DCE4-4BCC-A386-60E60DA1F366}"/>
          </ac:spMkLst>
        </pc:spChg>
      </pc:sldChg>
      <pc:sldChg chg="modSp add del mod">
        <pc:chgData name="Alessandro Carrega" userId="aad2c8b9-e6be-4150-b5bc-cbfa57d8782b" providerId="ADAL" clId="{3FAE67BE-79A8-C241-A9E8-EA544C86F7BF}" dt="2022-12-15T09:54:55.139" v="2180" actId="2696"/>
        <pc:sldMkLst>
          <pc:docMk/>
          <pc:sldMk cId="1881662862" sldId="410"/>
        </pc:sldMkLst>
        <pc:spChg chg="mod">
          <ac:chgData name="Alessandro Carrega" userId="aad2c8b9-e6be-4150-b5bc-cbfa57d8782b" providerId="ADAL" clId="{3FAE67BE-79A8-C241-A9E8-EA544C86F7BF}" dt="2022-12-14T21:21:40.617" v="2097" actId="179"/>
          <ac:spMkLst>
            <pc:docMk/>
            <pc:sldMk cId="1881662862" sldId="410"/>
            <ac:spMk id="2" creationId="{9D3F2486-F29B-F628-0912-9DAC0092F965}"/>
          </ac:spMkLst>
        </pc:spChg>
        <pc:spChg chg="mod">
          <ac:chgData name="Alessandro Carrega" userId="aad2c8b9-e6be-4150-b5bc-cbfa57d8782b" providerId="ADAL" clId="{3FAE67BE-79A8-C241-A9E8-EA544C86F7BF}" dt="2022-12-14T21:20:55.449" v="2077" actId="20577"/>
          <ac:spMkLst>
            <pc:docMk/>
            <pc:sldMk cId="1881662862" sldId="410"/>
            <ac:spMk id="3" creationId="{FBAAC3F7-DCE4-4BCC-A386-60E60DA1F366}"/>
          </ac:spMkLst>
        </pc:spChg>
      </pc:sldChg>
      <pc:sldChg chg="modSp add del mod">
        <pc:chgData name="Alessandro Carrega" userId="aad2c8b9-e6be-4150-b5bc-cbfa57d8782b" providerId="ADAL" clId="{3FAE67BE-79A8-C241-A9E8-EA544C86F7BF}" dt="2022-12-15T09:54:55.197" v="2200" actId="2696"/>
        <pc:sldMkLst>
          <pc:docMk/>
          <pc:sldMk cId="2015929144" sldId="411"/>
        </pc:sldMkLst>
        <pc:spChg chg="mod">
          <ac:chgData name="Alessandro Carrega" userId="aad2c8b9-e6be-4150-b5bc-cbfa57d8782b" providerId="ADAL" clId="{3FAE67BE-79A8-C241-A9E8-EA544C86F7BF}" dt="2022-12-14T21:21:51.428" v="2104" actId="179"/>
          <ac:spMkLst>
            <pc:docMk/>
            <pc:sldMk cId="2015929144" sldId="411"/>
            <ac:spMk id="2" creationId="{9D3F2486-F29B-F628-0912-9DAC0092F965}"/>
          </ac:spMkLst>
        </pc:spChg>
        <pc:spChg chg="mod">
          <ac:chgData name="Alessandro Carrega" userId="aad2c8b9-e6be-4150-b5bc-cbfa57d8782b" providerId="ADAL" clId="{3FAE67BE-79A8-C241-A9E8-EA544C86F7BF}" dt="2022-12-14T21:21:01.093" v="2079" actId="27636"/>
          <ac:spMkLst>
            <pc:docMk/>
            <pc:sldMk cId="2015929144" sldId="411"/>
            <ac:spMk id="3" creationId="{FBAAC3F7-DCE4-4BCC-A386-60E60DA1F366}"/>
          </ac:spMkLst>
        </pc:spChg>
      </pc:sldChg>
      <pc:sldChg chg="modSp add del mod ord">
        <pc:chgData name="Alessandro Carrega" userId="aad2c8b9-e6be-4150-b5bc-cbfa57d8782b" providerId="ADAL" clId="{3FAE67BE-79A8-C241-A9E8-EA544C86F7BF}" dt="2022-12-15T09:54:55.198" v="2201" actId="2696"/>
        <pc:sldMkLst>
          <pc:docMk/>
          <pc:sldMk cId="61725673" sldId="412"/>
        </pc:sldMkLst>
        <pc:spChg chg="mod">
          <ac:chgData name="Alessandro Carrega" userId="aad2c8b9-e6be-4150-b5bc-cbfa57d8782b" providerId="ADAL" clId="{3FAE67BE-79A8-C241-A9E8-EA544C86F7BF}" dt="2022-12-14T21:24:17.239" v="2169" actId="179"/>
          <ac:spMkLst>
            <pc:docMk/>
            <pc:sldMk cId="61725673" sldId="412"/>
            <ac:spMk id="2" creationId="{9D3F2486-F29B-F628-0912-9DAC0092F965}"/>
          </ac:spMkLst>
        </pc:spChg>
        <pc:spChg chg="mod">
          <ac:chgData name="Alessandro Carrega" userId="aad2c8b9-e6be-4150-b5bc-cbfa57d8782b" providerId="ADAL" clId="{3FAE67BE-79A8-C241-A9E8-EA544C86F7BF}" dt="2022-12-14T21:23:41.874" v="2159" actId="20577"/>
          <ac:spMkLst>
            <pc:docMk/>
            <pc:sldMk cId="61725673" sldId="412"/>
            <ac:spMk id="3" creationId="{FBAAC3F7-DCE4-4BCC-A386-60E60DA1F36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2B1265-8A42-4FB5-BA6E-159DE34530E9}"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C92998AB-1D80-402A-8809-B9827CAE3FE7}">
      <dgm:prSet custT="1"/>
      <dgm:spPr/>
      <dgm:t>
        <a:bodyPr/>
        <a:lstStyle/>
        <a:p>
          <a:pPr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Evolving computing paradigms</a:t>
          </a:r>
          <a:endParaRPr lang="en-US" sz="1600" b="1" kern="1200" dirty="0">
            <a:latin typeface="Roboto" panose="02000000000000000000" pitchFamily="2" charset="0"/>
            <a:ea typeface="Roboto" panose="02000000000000000000" pitchFamily="2" charset="0"/>
          </a:endParaRPr>
        </a:p>
      </dgm:t>
    </dgm:pt>
    <dgm:pt modelId="{B852B733-C9E1-48AC-A213-533018DBCC09}" type="parTrans" cxnId="{447116AC-AC9A-43D2-BFEA-1FEDB555A527}">
      <dgm:prSet/>
      <dgm:spPr/>
      <dgm:t>
        <a:bodyPr/>
        <a:lstStyle/>
        <a:p>
          <a:endParaRPr lang="en-US">
            <a:latin typeface="Roboto" panose="02000000000000000000" pitchFamily="2" charset="0"/>
            <a:ea typeface="Roboto" panose="02000000000000000000" pitchFamily="2" charset="0"/>
          </a:endParaRPr>
        </a:p>
      </dgm:t>
    </dgm:pt>
    <dgm:pt modelId="{3933923C-A0CE-4D04-80DD-8C7BEA836F43}" type="sibTrans" cxnId="{447116AC-AC9A-43D2-BFEA-1FEDB555A527}">
      <dgm:prSet phldrT="1" phldr="0"/>
      <dgm:spPr/>
      <dgm:t>
        <a:bodyPr/>
        <a:lstStyle/>
        <a:p>
          <a:r>
            <a:rPr lang="en-US" dirty="0">
              <a:latin typeface="Roboto" panose="02000000000000000000" pitchFamily="2" charset="0"/>
              <a:ea typeface="Roboto" panose="02000000000000000000" pitchFamily="2" charset="0"/>
            </a:rPr>
            <a:t>1</a:t>
          </a:r>
        </a:p>
      </dgm:t>
    </dgm:pt>
    <dgm:pt modelId="{A8BCC9EA-8E20-47C4-8DB0-D1E2EA080AF2}">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Virtualization, cloud computing, software orchestration</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6810DFB3-C8C6-427D-AAB8-D5732688D109}" type="parTrans" cxnId="{96EAC5DC-2026-4580-9694-1258644F78CA}">
      <dgm:prSet/>
      <dgm:spPr/>
      <dgm:t>
        <a:bodyPr/>
        <a:lstStyle/>
        <a:p>
          <a:endParaRPr lang="en-US">
            <a:latin typeface="Roboto" panose="02000000000000000000" pitchFamily="2" charset="0"/>
            <a:ea typeface="Roboto" panose="02000000000000000000" pitchFamily="2" charset="0"/>
          </a:endParaRPr>
        </a:p>
      </dgm:t>
    </dgm:pt>
    <dgm:pt modelId="{A42161E5-B841-4854-9C5C-FC414400C6D1}" type="sibTrans" cxnId="{96EAC5DC-2026-4580-9694-1258644F78CA}">
      <dgm:prSet/>
      <dgm:spPr/>
      <dgm:t>
        <a:bodyPr/>
        <a:lstStyle/>
        <a:p>
          <a:endParaRPr lang="en-US">
            <a:latin typeface="Roboto" panose="02000000000000000000" pitchFamily="2" charset="0"/>
            <a:ea typeface="Roboto" panose="02000000000000000000" pitchFamily="2" charset="0"/>
          </a:endParaRPr>
        </a:p>
      </dgm:t>
    </dgm:pt>
    <dgm:pt modelId="{1957B82B-9B96-429E-ACF4-A843E41093B1}">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Software-oriented architectures and micro-services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C50E558E-3ECD-4CFA-BDED-35214AC2CCD9}" type="parTrans" cxnId="{4E9C589C-CB31-46CB-AE9B-DABE0695D9B4}">
      <dgm:prSet/>
      <dgm:spPr/>
      <dgm:t>
        <a:bodyPr/>
        <a:lstStyle/>
        <a:p>
          <a:endParaRPr lang="en-US">
            <a:latin typeface="Roboto" panose="02000000000000000000" pitchFamily="2" charset="0"/>
            <a:ea typeface="Roboto" panose="02000000000000000000" pitchFamily="2" charset="0"/>
          </a:endParaRPr>
        </a:p>
      </dgm:t>
    </dgm:pt>
    <dgm:pt modelId="{D7B92676-6B4E-4422-AADF-46E5767626AE}" type="sibTrans" cxnId="{4E9C589C-CB31-46CB-AE9B-DABE0695D9B4}">
      <dgm:prSet/>
      <dgm:spPr/>
      <dgm:t>
        <a:bodyPr/>
        <a:lstStyle/>
        <a:p>
          <a:endParaRPr lang="en-US">
            <a:latin typeface="Roboto" panose="02000000000000000000" pitchFamily="2" charset="0"/>
            <a:ea typeface="Roboto" panose="02000000000000000000" pitchFamily="2" charset="0"/>
          </a:endParaRPr>
        </a:p>
      </dgm:t>
    </dgm:pt>
    <dgm:pt modelId="{59451320-D7C0-45D8-96F8-88524F86A7C5}">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Beyond the cloud: the Internet of Service and CPS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F2A52B8C-E88C-4262-9232-4B58BEF85E56}" type="parTrans" cxnId="{CB30C3DB-28B3-49E1-84BD-EB37CEEB68CB}">
      <dgm:prSet/>
      <dgm:spPr/>
      <dgm:t>
        <a:bodyPr/>
        <a:lstStyle/>
        <a:p>
          <a:endParaRPr lang="en-US">
            <a:latin typeface="Roboto" panose="02000000000000000000" pitchFamily="2" charset="0"/>
            <a:ea typeface="Roboto" panose="02000000000000000000" pitchFamily="2" charset="0"/>
          </a:endParaRPr>
        </a:p>
      </dgm:t>
    </dgm:pt>
    <dgm:pt modelId="{B514064E-AAB3-4C44-A226-563A8485FB35}" type="sibTrans" cxnId="{CB30C3DB-28B3-49E1-84BD-EB37CEEB68CB}">
      <dgm:prSet/>
      <dgm:spPr/>
      <dgm:t>
        <a:bodyPr/>
        <a:lstStyle/>
        <a:p>
          <a:endParaRPr lang="en-US">
            <a:latin typeface="Roboto" panose="02000000000000000000" pitchFamily="2" charset="0"/>
            <a:ea typeface="Roboto" panose="02000000000000000000" pitchFamily="2" charset="0"/>
          </a:endParaRPr>
        </a:p>
      </dgm:t>
    </dgm:pt>
    <dgm:pt modelId="{72E135A5-E8B7-43CB-9242-38C32F6B773B}">
      <dgm:prSet custT="1"/>
      <dgm:spPr/>
      <dgm:t>
        <a:bodyPr/>
        <a:lstStyle/>
        <a:p>
          <a:pPr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Cloud security aspects</a:t>
          </a:r>
          <a:endParaRPr lang="en-US" sz="1600" b="1" kern="1200" dirty="0">
            <a:latin typeface="Roboto" panose="02000000000000000000" pitchFamily="2" charset="0"/>
            <a:ea typeface="Roboto" panose="02000000000000000000" pitchFamily="2" charset="0"/>
          </a:endParaRPr>
        </a:p>
      </dgm:t>
    </dgm:pt>
    <dgm:pt modelId="{63F702D3-DB2D-4721-BAA9-6B49FBDB416C}" type="parTrans" cxnId="{AB4CEEC8-035B-40FC-A31A-A9443CEE22DE}">
      <dgm:prSet/>
      <dgm:spPr/>
      <dgm:t>
        <a:bodyPr/>
        <a:lstStyle/>
        <a:p>
          <a:endParaRPr lang="en-US">
            <a:latin typeface="Roboto" panose="02000000000000000000" pitchFamily="2" charset="0"/>
            <a:ea typeface="Roboto" panose="02000000000000000000" pitchFamily="2" charset="0"/>
          </a:endParaRPr>
        </a:p>
      </dgm:t>
    </dgm:pt>
    <dgm:pt modelId="{E6D66C16-A45E-444F-B37C-BE66AAF74DAD}" type="sibTrans" cxnId="{AB4CEEC8-035B-40FC-A31A-A9443CEE22DE}">
      <dgm:prSet phldrT="2" phldr="0"/>
      <dgm:spPr/>
      <dgm:t>
        <a:bodyPr/>
        <a:lstStyle/>
        <a:p>
          <a:r>
            <a:rPr lang="en-US" dirty="0">
              <a:latin typeface="Roboto" panose="02000000000000000000" pitchFamily="2" charset="0"/>
              <a:ea typeface="Roboto" panose="02000000000000000000" pitchFamily="2" charset="0"/>
            </a:rPr>
            <a:t>2</a:t>
          </a:r>
        </a:p>
      </dgm:t>
    </dgm:pt>
    <dgm:pt modelId="{5BB5B539-A562-46AF-A32B-46B97B6B0038}">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Limitations of existing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9207D4DF-973F-4288-891F-A2BA2FF94AD2}" type="parTrans" cxnId="{4CC47F62-6645-4C75-8116-3A57D400FDF3}">
      <dgm:prSet/>
      <dgm:spPr/>
      <dgm:t>
        <a:bodyPr/>
        <a:lstStyle/>
        <a:p>
          <a:endParaRPr lang="en-US">
            <a:latin typeface="Roboto" panose="02000000000000000000" pitchFamily="2" charset="0"/>
            <a:ea typeface="Roboto" panose="02000000000000000000" pitchFamily="2" charset="0"/>
          </a:endParaRPr>
        </a:p>
      </dgm:t>
    </dgm:pt>
    <dgm:pt modelId="{FF948209-494F-4847-A6D7-E1E611A7F620}" type="sibTrans" cxnId="{4CC47F62-6645-4C75-8116-3A57D400FDF3}">
      <dgm:prSet/>
      <dgm:spPr/>
      <dgm:t>
        <a:bodyPr/>
        <a:lstStyle/>
        <a:p>
          <a:endParaRPr lang="en-US">
            <a:latin typeface="Roboto" panose="02000000000000000000" pitchFamily="2" charset="0"/>
            <a:ea typeface="Roboto" panose="02000000000000000000" pitchFamily="2" charset="0"/>
          </a:endParaRPr>
        </a:p>
      </dgm:t>
    </dgm:pt>
    <dgm:pt modelId="{082FBA68-5ADD-4D67-AAB5-BAF499B95776}">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Evolving threats landscape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446BE13E-86D2-4C07-9865-6E8634D0E464}" type="parTrans" cxnId="{5CCBA280-0F3C-4225-84D5-F7E87BD79139}">
      <dgm:prSet/>
      <dgm:spPr/>
      <dgm:t>
        <a:bodyPr/>
        <a:lstStyle/>
        <a:p>
          <a:endParaRPr lang="en-US">
            <a:latin typeface="Roboto" panose="02000000000000000000" pitchFamily="2" charset="0"/>
            <a:ea typeface="Roboto" panose="02000000000000000000" pitchFamily="2" charset="0"/>
          </a:endParaRPr>
        </a:p>
      </dgm:t>
    </dgm:pt>
    <dgm:pt modelId="{9128934D-88C8-4DB2-8861-BC3214B308A7}" type="sibTrans" cxnId="{5CCBA280-0F3C-4225-84D5-F7E87BD79139}">
      <dgm:prSet/>
      <dgm:spPr/>
      <dgm:t>
        <a:bodyPr/>
        <a:lstStyle/>
        <a:p>
          <a:endParaRPr lang="en-US">
            <a:latin typeface="Roboto" panose="02000000000000000000" pitchFamily="2" charset="0"/>
            <a:ea typeface="Roboto" panose="02000000000000000000" pitchFamily="2" charset="0"/>
          </a:endParaRPr>
        </a:p>
      </dgm:t>
    </dgm:pt>
    <dgm:pt modelId="{1A6645E8-B50F-49C4-9BCB-CB16C03F9A47}">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Cloud security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AA61A2BD-5134-4D2B-8391-721DC1FC35A9}" type="parTrans" cxnId="{E5F01D23-4301-4951-9CEE-3FAD3FF8E49E}">
      <dgm:prSet/>
      <dgm:spPr/>
      <dgm:t>
        <a:bodyPr/>
        <a:lstStyle/>
        <a:p>
          <a:endParaRPr lang="en-US">
            <a:latin typeface="Roboto" panose="02000000000000000000" pitchFamily="2" charset="0"/>
            <a:ea typeface="Roboto" panose="02000000000000000000" pitchFamily="2" charset="0"/>
          </a:endParaRPr>
        </a:p>
      </dgm:t>
    </dgm:pt>
    <dgm:pt modelId="{CA696201-19AE-49C9-9689-3D3C9B5339A0}" type="sibTrans" cxnId="{E5F01D23-4301-4951-9CEE-3FAD3FF8E49E}">
      <dgm:prSet/>
      <dgm:spPr/>
      <dgm:t>
        <a:bodyPr/>
        <a:lstStyle/>
        <a:p>
          <a:endParaRPr lang="en-US">
            <a:latin typeface="Roboto" panose="02000000000000000000" pitchFamily="2" charset="0"/>
            <a:ea typeface="Roboto" panose="02000000000000000000" pitchFamily="2" charset="0"/>
          </a:endParaRPr>
        </a:p>
      </dgm:t>
    </dgm:pt>
    <dgm:pt modelId="{8C1C9CE7-9187-4814-998A-60DD3A782404}">
      <dgm:prSet custT="1"/>
      <dgm:spPr/>
      <dgm:t>
        <a:bodyPr/>
        <a:lstStyle/>
        <a:p>
          <a:pPr algn="l" defTabSz="711200">
            <a:lnSpc>
              <a:spcPct val="100000"/>
            </a:lnSpc>
            <a:spcBef>
              <a:spcPct val="0"/>
            </a:spcBef>
            <a:spcAft>
              <a:spcPts val="500"/>
            </a:spcAft>
            <a:buNone/>
          </a:pPr>
          <a:r>
            <a:rPr lang="en-GB" sz="1600" b="1" kern="1200" dirty="0">
              <a:latin typeface="Roboto" panose="02000000000000000000" pitchFamily="2" charset="0"/>
              <a:ea typeface="Roboto" panose="02000000000000000000" pitchFamily="2" charset="0"/>
            </a:rPr>
            <a:t>Protecting the workload</a:t>
          </a:r>
          <a:endParaRPr lang="en-US" sz="1600" b="1" kern="1200" dirty="0">
            <a:latin typeface="Roboto" panose="02000000000000000000" pitchFamily="2" charset="0"/>
            <a:ea typeface="Roboto" panose="02000000000000000000" pitchFamily="2" charset="0"/>
          </a:endParaRPr>
        </a:p>
      </dgm:t>
    </dgm:pt>
    <dgm:pt modelId="{FA441EBC-B609-46AF-A4C2-9DCF9328D439}" type="parTrans" cxnId="{4FF32FA8-D9F6-4186-9F59-4D8FE6DDCF8F}">
      <dgm:prSet/>
      <dgm:spPr/>
      <dgm:t>
        <a:bodyPr/>
        <a:lstStyle/>
        <a:p>
          <a:endParaRPr lang="en-US">
            <a:latin typeface="Roboto" panose="02000000000000000000" pitchFamily="2" charset="0"/>
            <a:ea typeface="Roboto" panose="02000000000000000000" pitchFamily="2" charset="0"/>
          </a:endParaRPr>
        </a:p>
      </dgm:t>
    </dgm:pt>
    <dgm:pt modelId="{515512B8-BF04-4281-8558-290BD8C20CDF}" type="sibTrans" cxnId="{4FF32FA8-D9F6-4186-9F59-4D8FE6DDCF8F}">
      <dgm:prSet phldrT="3" phldr="0"/>
      <dgm:spPr/>
      <dgm:t>
        <a:bodyPr/>
        <a:lstStyle/>
        <a:p>
          <a:r>
            <a:rPr lang="en-US" dirty="0">
              <a:latin typeface="Roboto" panose="02000000000000000000" pitchFamily="2" charset="0"/>
              <a:ea typeface="Roboto" panose="02000000000000000000" pitchFamily="2" charset="0"/>
            </a:rPr>
            <a:t>3</a:t>
          </a:r>
        </a:p>
      </dgm:t>
    </dgm:pt>
    <dgm:pt modelId="{5C4EE5D2-2640-48BD-88C9-686111B679A6}">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Monitoring and visibility for cloud-based services: SIEM systems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3B37E1A7-8D37-48EC-BBA9-C36AE4763BE7}" type="parTrans" cxnId="{FEB94F37-6351-43AD-B6E3-BA1FFEF4A216}">
      <dgm:prSet/>
      <dgm:spPr/>
      <dgm:t>
        <a:bodyPr/>
        <a:lstStyle/>
        <a:p>
          <a:endParaRPr lang="en-US">
            <a:latin typeface="Roboto" panose="02000000000000000000" pitchFamily="2" charset="0"/>
            <a:ea typeface="Roboto" panose="02000000000000000000" pitchFamily="2" charset="0"/>
          </a:endParaRPr>
        </a:p>
      </dgm:t>
    </dgm:pt>
    <dgm:pt modelId="{ECC509D3-1C80-4E26-A589-5731110A1A5F}" type="sibTrans" cxnId="{FEB94F37-6351-43AD-B6E3-BA1FFEF4A216}">
      <dgm:prSet/>
      <dgm:spPr/>
      <dgm:t>
        <a:bodyPr/>
        <a:lstStyle/>
        <a:p>
          <a:endParaRPr lang="en-US">
            <a:latin typeface="Roboto" panose="02000000000000000000" pitchFamily="2" charset="0"/>
            <a:ea typeface="Roboto" panose="02000000000000000000" pitchFamily="2" charset="0"/>
          </a:endParaRPr>
        </a:p>
      </dgm:t>
    </dgm:pt>
    <dgm:pt modelId="{3E9DCF49-F29C-4FE9-9F18-3E55AC959C8A}">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Enhancing Elastic Stack</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389303D5-5A94-4038-9A45-5A72816777C0}" type="parTrans" cxnId="{CAF06F28-2431-40F8-B8C4-782E971249D4}">
      <dgm:prSet/>
      <dgm:spPr/>
      <dgm:t>
        <a:bodyPr/>
        <a:lstStyle/>
        <a:p>
          <a:endParaRPr lang="en-US">
            <a:latin typeface="Roboto" panose="02000000000000000000" pitchFamily="2" charset="0"/>
            <a:ea typeface="Roboto" panose="02000000000000000000" pitchFamily="2" charset="0"/>
          </a:endParaRPr>
        </a:p>
      </dgm:t>
    </dgm:pt>
    <dgm:pt modelId="{2CB46CEE-C268-4B0B-9944-78D4CACC0B76}" type="sibTrans" cxnId="{CAF06F28-2431-40F8-B8C4-782E971249D4}">
      <dgm:prSet/>
      <dgm:spPr/>
      <dgm:t>
        <a:bodyPr/>
        <a:lstStyle/>
        <a:p>
          <a:endParaRPr lang="en-US">
            <a:latin typeface="Roboto" panose="02000000000000000000" pitchFamily="2" charset="0"/>
            <a:ea typeface="Roboto" panose="02000000000000000000" pitchFamily="2" charset="0"/>
          </a:endParaRPr>
        </a:p>
      </dgm:t>
    </dgm:pt>
    <dgm:pt modelId="{4B0D8644-62B7-4DFE-883A-C01B042A2481}">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The ASTRID/GUARD architecture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5B021376-8F64-4533-8F0D-09BEDC6F5483}" type="parTrans" cxnId="{9B2DC088-2985-461F-BF99-9D07645A3FF4}">
      <dgm:prSet/>
      <dgm:spPr/>
      <dgm:t>
        <a:bodyPr/>
        <a:lstStyle/>
        <a:p>
          <a:endParaRPr lang="en-US">
            <a:latin typeface="Roboto" panose="02000000000000000000" pitchFamily="2" charset="0"/>
            <a:ea typeface="Roboto" panose="02000000000000000000" pitchFamily="2" charset="0"/>
          </a:endParaRPr>
        </a:p>
      </dgm:t>
    </dgm:pt>
    <dgm:pt modelId="{1BA1F859-C996-465F-A330-892C66089A4B}" type="sibTrans" cxnId="{9B2DC088-2985-461F-BF99-9D07645A3FF4}">
      <dgm:prSet/>
      <dgm:spPr/>
      <dgm:t>
        <a:bodyPr/>
        <a:lstStyle/>
        <a:p>
          <a:endParaRPr lang="en-US">
            <a:latin typeface="Roboto" panose="02000000000000000000" pitchFamily="2" charset="0"/>
            <a:ea typeface="Roboto" panose="02000000000000000000" pitchFamily="2" charset="0"/>
          </a:endParaRPr>
        </a:p>
      </dgm:t>
    </dgm:pt>
    <dgm:pt modelId="{69AEB129-DE1C-4660-AB62-A0446243F91D}">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Secure development, integration, and deployment pipelines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347BF7E1-2D7C-4E34-9633-BEC13172306F}" type="parTrans" cxnId="{E8B55739-7DBC-4EA5-B55F-D8766D48C0EF}">
      <dgm:prSet/>
      <dgm:spPr/>
      <dgm:t>
        <a:bodyPr/>
        <a:lstStyle/>
        <a:p>
          <a:endParaRPr lang="en-US">
            <a:latin typeface="Roboto" panose="02000000000000000000" pitchFamily="2" charset="0"/>
            <a:ea typeface="Roboto" panose="02000000000000000000" pitchFamily="2" charset="0"/>
          </a:endParaRPr>
        </a:p>
      </dgm:t>
    </dgm:pt>
    <dgm:pt modelId="{A41C589F-EBA1-4B13-93BD-FECCD85F18BA}" type="sibTrans" cxnId="{E8B55739-7DBC-4EA5-B55F-D8766D48C0EF}">
      <dgm:prSet/>
      <dgm:spPr/>
      <dgm:t>
        <a:bodyPr/>
        <a:lstStyle/>
        <a:p>
          <a:endParaRPr lang="en-US">
            <a:latin typeface="Roboto" panose="02000000000000000000" pitchFamily="2" charset="0"/>
            <a:ea typeface="Roboto" panose="02000000000000000000" pitchFamily="2" charset="0"/>
          </a:endParaRPr>
        </a:p>
      </dgm:t>
    </dgm:pt>
    <dgm:pt modelId="{CC149726-CB77-114A-B9BC-9BA748E5AB6F}" type="pres">
      <dgm:prSet presAssocID="{C32B1265-8A42-4FB5-BA6E-159DE34530E9}" presName="Name0" presStyleCnt="0">
        <dgm:presLayoutVars>
          <dgm:animLvl val="lvl"/>
          <dgm:resizeHandles val="exact"/>
        </dgm:presLayoutVars>
      </dgm:prSet>
      <dgm:spPr/>
    </dgm:pt>
    <dgm:pt modelId="{911B9BA2-E7F2-EC4A-A243-AF2194B58344}" type="pres">
      <dgm:prSet presAssocID="{C92998AB-1D80-402A-8809-B9827CAE3FE7}" presName="compositeNode" presStyleCnt="0">
        <dgm:presLayoutVars>
          <dgm:bulletEnabled val="1"/>
        </dgm:presLayoutVars>
      </dgm:prSet>
      <dgm:spPr/>
    </dgm:pt>
    <dgm:pt modelId="{16119722-FF98-C148-A760-4E4F07DEF129}" type="pres">
      <dgm:prSet presAssocID="{C92998AB-1D80-402A-8809-B9827CAE3FE7}" presName="bgRect" presStyleLbl="bgAccFollowNode1" presStyleIdx="0" presStyleCnt="3"/>
      <dgm:spPr/>
    </dgm:pt>
    <dgm:pt modelId="{1E0F97DA-98B2-BC4F-9262-8CF1BEF6D1FF}" type="pres">
      <dgm:prSet presAssocID="{3933923C-A0CE-4D04-80DD-8C7BEA836F43}" presName="sibTransNodeCircle" presStyleLbl="alignNode1" presStyleIdx="0" presStyleCnt="6">
        <dgm:presLayoutVars>
          <dgm:chMax val="0"/>
          <dgm:bulletEnabled/>
        </dgm:presLayoutVars>
      </dgm:prSet>
      <dgm:spPr/>
    </dgm:pt>
    <dgm:pt modelId="{79ED76F6-2AE1-014E-9CAD-E634D7444D54}" type="pres">
      <dgm:prSet presAssocID="{C92998AB-1D80-402A-8809-B9827CAE3FE7}" presName="bottomLine" presStyleLbl="alignNode1" presStyleIdx="1" presStyleCnt="6">
        <dgm:presLayoutVars/>
      </dgm:prSet>
      <dgm:spPr/>
    </dgm:pt>
    <dgm:pt modelId="{10E97443-7BE0-E04D-BAD3-CF621C2997C4}" type="pres">
      <dgm:prSet presAssocID="{C92998AB-1D80-402A-8809-B9827CAE3FE7}" presName="nodeText" presStyleLbl="bgAccFollowNode1" presStyleIdx="0" presStyleCnt="3">
        <dgm:presLayoutVars>
          <dgm:bulletEnabled val="1"/>
        </dgm:presLayoutVars>
      </dgm:prSet>
      <dgm:spPr/>
    </dgm:pt>
    <dgm:pt modelId="{A0640481-3CF9-4D40-A24E-A0266A4DBCD0}" type="pres">
      <dgm:prSet presAssocID="{3933923C-A0CE-4D04-80DD-8C7BEA836F43}" presName="sibTrans" presStyleCnt="0"/>
      <dgm:spPr/>
    </dgm:pt>
    <dgm:pt modelId="{AD652918-1E4A-8F48-8CE8-2820278B93A8}" type="pres">
      <dgm:prSet presAssocID="{72E135A5-E8B7-43CB-9242-38C32F6B773B}" presName="compositeNode" presStyleCnt="0">
        <dgm:presLayoutVars>
          <dgm:bulletEnabled val="1"/>
        </dgm:presLayoutVars>
      </dgm:prSet>
      <dgm:spPr/>
    </dgm:pt>
    <dgm:pt modelId="{755F0552-6CFA-2847-8327-430F8F2010F9}" type="pres">
      <dgm:prSet presAssocID="{72E135A5-E8B7-43CB-9242-38C32F6B773B}" presName="bgRect" presStyleLbl="bgAccFollowNode1" presStyleIdx="1" presStyleCnt="3"/>
      <dgm:spPr/>
    </dgm:pt>
    <dgm:pt modelId="{2FFD957E-710E-164D-82AE-DEEEA1E1A8CA}" type="pres">
      <dgm:prSet presAssocID="{E6D66C16-A45E-444F-B37C-BE66AAF74DAD}" presName="sibTransNodeCircle" presStyleLbl="alignNode1" presStyleIdx="2" presStyleCnt="6">
        <dgm:presLayoutVars>
          <dgm:chMax val="0"/>
          <dgm:bulletEnabled/>
        </dgm:presLayoutVars>
      </dgm:prSet>
      <dgm:spPr/>
    </dgm:pt>
    <dgm:pt modelId="{903A6FF6-C0B3-A841-8E1C-56E321BA4456}" type="pres">
      <dgm:prSet presAssocID="{72E135A5-E8B7-43CB-9242-38C32F6B773B}" presName="bottomLine" presStyleLbl="alignNode1" presStyleIdx="3" presStyleCnt="6">
        <dgm:presLayoutVars/>
      </dgm:prSet>
      <dgm:spPr/>
    </dgm:pt>
    <dgm:pt modelId="{8CEF8B50-C993-DE4E-B016-F7E048C40BCC}" type="pres">
      <dgm:prSet presAssocID="{72E135A5-E8B7-43CB-9242-38C32F6B773B}" presName="nodeText" presStyleLbl="bgAccFollowNode1" presStyleIdx="1" presStyleCnt="3">
        <dgm:presLayoutVars>
          <dgm:bulletEnabled val="1"/>
        </dgm:presLayoutVars>
      </dgm:prSet>
      <dgm:spPr/>
    </dgm:pt>
    <dgm:pt modelId="{6D21B53C-203D-C842-93CF-806E9EB02793}" type="pres">
      <dgm:prSet presAssocID="{E6D66C16-A45E-444F-B37C-BE66AAF74DAD}" presName="sibTrans" presStyleCnt="0"/>
      <dgm:spPr/>
    </dgm:pt>
    <dgm:pt modelId="{69C66BE7-575C-0A48-8035-8B5989D19F95}" type="pres">
      <dgm:prSet presAssocID="{8C1C9CE7-9187-4814-998A-60DD3A782404}" presName="compositeNode" presStyleCnt="0">
        <dgm:presLayoutVars>
          <dgm:bulletEnabled val="1"/>
        </dgm:presLayoutVars>
      </dgm:prSet>
      <dgm:spPr/>
    </dgm:pt>
    <dgm:pt modelId="{3A55918C-EF76-954B-AFE7-5D02A2064722}" type="pres">
      <dgm:prSet presAssocID="{8C1C9CE7-9187-4814-998A-60DD3A782404}" presName="bgRect" presStyleLbl="bgAccFollowNode1" presStyleIdx="2" presStyleCnt="3"/>
      <dgm:spPr/>
    </dgm:pt>
    <dgm:pt modelId="{BCA5B885-9AC1-7246-8D56-56EEE444F529}" type="pres">
      <dgm:prSet presAssocID="{515512B8-BF04-4281-8558-290BD8C20CDF}" presName="sibTransNodeCircle" presStyleLbl="alignNode1" presStyleIdx="4" presStyleCnt="6">
        <dgm:presLayoutVars>
          <dgm:chMax val="0"/>
          <dgm:bulletEnabled/>
        </dgm:presLayoutVars>
      </dgm:prSet>
      <dgm:spPr/>
    </dgm:pt>
    <dgm:pt modelId="{09518EB3-1BCA-4443-AD04-DC851133B3C3}" type="pres">
      <dgm:prSet presAssocID="{8C1C9CE7-9187-4814-998A-60DD3A782404}" presName="bottomLine" presStyleLbl="alignNode1" presStyleIdx="5" presStyleCnt="6" custScaleY="2000000">
        <dgm:presLayoutVars/>
      </dgm:prSet>
      <dgm:spPr/>
    </dgm:pt>
    <dgm:pt modelId="{8CC06FDF-0420-824D-AA49-40FC9114AAEE}" type="pres">
      <dgm:prSet presAssocID="{8C1C9CE7-9187-4814-998A-60DD3A782404}" presName="nodeText" presStyleLbl="bgAccFollowNode1" presStyleIdx="2" presStyleCnt="3">
        <dgm:presLayoutVars>
          <dgm:bulletEnabled val="1"/>
        </dgm:presLayoutVars>
      </dgm:prSet>
      <dgm:spPr/>
    </dgm:pt>
  </dgm:ptLst>
  <dgm:cxnLst>
    <dgm:cxn modelId="{D5E7CE00-BF05-BD4A-8E73-08C983513EF2}" type="presOf" srcId="{72E135A5-E8B7-43CB-9242-38C32F6B773B}" destId="{755F0552-6CFA-2847-8327-430F8F2010F9}" srcOrd="0" destOrd="0" presId="urn:microsoft.com/office/officeart/2016/7/layout/BasicLinearProcessNumbered"/>
    <dgm:cxn modelId="{CF677D0D-584E-7F43-9FE6-3CD7B908BFBB}" type="presOf" srcId="{1957B82B-9B96-429E-ACF4-A843E41093B1}" destId="{10E97443-7BE0-E04D-BAD3-CF621C2997C4}" srcOrd="0" destOrd="2" presId="urn:microsoft.com/office/officeart/2016/7/layout/BasicLinearProcessNumbered"/>
    <dgm:cxn modelId="{E5F01D23-4301-4951-9CEE-3FAD3FF8E49E}" srcId="{72E135A5-E8B7-43CB-9242-38C32F6B773B}" destId="{1A6645E8-B50F-49C4-9BCB-CB16C03F9A47}" srcOrd="2" destOrd="0" parTransId="{AA61A2BD-5134-4D2B-8391-721DC1FC35A9}" sibTransId="{CA696201-19AE-49C9-9689-3D3C9B5339A0}"/>
    <dgm:cxn modelId="{6F314723-54F8-C544-BE5D-7BACF4EC13CC}" type="presOf" srcId="{59451320-D7C0-45D8-96F8-88524F86A7C5}" destId="{10E97443-7BE0-E04D-BAD3-CF621C2997C4}" srcOrd="0" destOrd="3" presId="urn:microsoft.com/office/officeart/2016/7/layout/BasicLinearProcessNumbered"/>
    <dgm:cxn modelId="{CAF06F28-2431-40F8-B8C4-782E971249D4}" srcId="{8C1C9CE7-9187-4814-998A-60DD3A782404}" destId="{3E9DCF49-F29C-4FE9-9F18-3E55AC959C8A}" srcOrd="1" destOrd="0" parTransId="{389303D5-5A94-4038-9A45-5A72816777C0}" sibTransId="{2CB46CEE-C268-4B0B-9944-78D4CACC0B76}"/>
    <dgm:cxn modelId="{012F4533-9777-7747-9B0C-8E60BD165EA4}" type="presOf" srcId="{5BB5B539-A562-46AF-A32B-46B97B6B0038}" destId="{8CEF8B50-C993-DE4E-B016-F7E048C40BCC}" srcOrd="0" destOrd="1" presId="urn:microsoft.com/office/officeart/2016/7/layout/BasicLinearProcessNumbered"/>
    <dgm:cxn modelId="{FEB94F37-6351-43AD-B6E3-BA1FFEF4A216}" srcId="{8C1C9CE7-9187-4814-998A-60DD3A782404}" destId="{5C4EE5D2-2640-48BD-88C9-686111B679A6}" srcOrd="0" destOrd="0" parTransId="{3B37E1A7-8D37-48EC-BBA9-C36AE4763BE7}" sibTransId="{ECC509D3-1C80-4E26-A589-5731110A1A5F}"/>
    <dgm:cxn modelId="{E8B55739-7DBC-4EA5-B55F-D8766D48C0EF}" srcId="{8C1C9CE7-9187-4814-998A-60DD3A782404}" destId="{69AEB129-DE1C-4660-AB62-A0446243F91D}" srcOrd="3" destOrd="0" parTransId="{347BF7E1-2D7C-4E34-9633-BEC13172306F}" sibTransId="{A41C589F-EBA1-4B13-93BD-FECCD85F18BA}"/>
    <dgm:cxn modelId="{1039D73C-1F9A-BE4D-AAD6-94A51B6A6005}" type="presOf" srcId="{082FBA68-5ADD-4D67-AAB5-BAF499B95776}" destId="{8CEF8B50-C993-DE4E-B016-F7E048C40BCC}" srcOrd="0" destOrd="2" presId="urn:microsoft.com/office/officeart/2016/7/layout/BasicLinearProcessNumbered"/>
    <dgm:cxn modelId="{95463845-C41B-3341-A99B-0429D142C5E8}" type="presOf" srcId="{69AEB129-DE1C-4660-AB62-A0446243F91D}" destId="{8CC06FDF-0420-824D-AA49-40FC9114AAEE}" srcOrd="0" destOrd="4" presId="urn:microsoft.com/office/officeart/2016/7/layout/BasicLinearProcessNumbered"/>
    <dgm:cxn modelId="{DDD62D51-4A5B-4149-B2C6-F13106C9A875}" type="presOf" srcId="{4B0D8644-62B7-4DFE-883A-C01B042A2481}" destId="{8CC06FDF-0420-824D-AA49-40FC9114AAEE}" srcOrd="0" destOrd="3" presId="urn:microsoft.com/office/officeart/2016/7/layout/BasicLinearProcessNumbered"/>
    <dgm:cxn modelId="{E7185360-C2FD-3D4D-8B40-C829442B4180}" type="presOf" srcId="{1A6645E8-B50F-49C4-9BCB-CB16C03F9A47}" destId="{8CEF8B50-C993-DE4E-B016-F7E048C40BCC}" srcOrd="0" destOrd="3" presId="urn:microsoft.com/office/officeart/2016/7/layout/BasicLinearProcessNumbered"/>
    <dgm:cxn modelId="{4CC47F62-6645-4C75-8116-3A57D400FDF3}" srcId="{72E135A5-E8B7-43CB-9242-38C32F6B773B}" destId="{5BB5B539-A562-46AF-A32B-46B97B6B0038}" srcOrd="0" destOrd="0" parTransId="{9207D4DF-973F-4288-891F-A2BA2FF94AD2}" sibTransId="{FF948209-494F-4847-A6D7-E1E611A7F620}"/>
    <dgm:cxn modelId="{AEA87371-5F4A-E647-A026-54B159ED946F}" type="presOf" srcId="{3E9DCF49-F29C-4FE9-9F18-3E55AC959C8A}" destId="{8CC06FDF-0420-824D-AA49-40FC9114AAEE}" srcOrd="0" destOrd="2" presId="urn:microsoft.com/office/officeart/2016/7/layout/BasicLinearProcessNumbered"/>
    <dgm:cxn modelId="{E3C6047B-B32F-0E44-899C-2C99840D4169}" type="presOf" srcId="{8C1C9CE7-9187-4814-998A-60DD3A782404}" destId="{3A55918C-EF76-954B-AFE7-5D02A2064722}" srcOrd="0" destOrd="0" presId="urn:microsoft.com/office/officeart/2016/7/layout/BasicLinearProcessNumbered"/>
    <dgm:cxn modelId="{5CCBA280-0F3C-4225-84D5-F7E87BD79139}" srcId="{72E135A5-E8B7-43CB-9242-38C32F6B773B}" destId="{082FBA68-5ADD-4D67-AAB5-BAF499B95776}" srcOrd="1" destOrd="0" parTransId="{446BE13E-86D2-4C07-9865-6E8634D0E464}" sibTransId="{9128934D-88C8-4DB2-8861-BC3214B308A7}"/>
    <dgm:cxn modelId="{9B2DC088-2985-461F-BF99-9D07645A3FF4}" srcId="{8C1C9CE7-9187-4814-998A-60DD3A782404}" destId="{4B0D8644-62B7-4DFE-883A-C01B042A2481}" srcOrd="2" destOrd="0" parTransId="{5B021376-8F64-4533-8F0D-09BEDC6F5483}" sibTransId="{1BA1F859-C996-465F-A330-892C66089A4B}"/>
    <dgm:cxn modelId="{5C373798-6F16-E245-8638-E38D8CA101FB}" type="presOf" srcId="{8C1C9CE7-9187-4814-998A-60DD3A782404}" destId="{8CC06FDF-0420-824D-AA49-40FC9114AAEE}" srcOrd="1" destOrd="0" presId="urn:microsoft.com/office/officeart/2016/7/layout/BasicLinearProcessNumbered"/>
    <dgm:cxn modelId="{4E9C589C-CB31-46CB-AE9B-DABE0695D9B4}" srcId="{C92998AB-1D80-402A-8809-B9827CAE3FE7}" destId="{1957B82B-9B96-429E-ACF4-A843E41093B1}" srcOrd="1" destOrd="0" parTransId="{C50E558E-3ECD-4CFA-BDED-35214AC2CCD9}" sibTransId="{D7B92676-6B4E-4422-AADF-46E5767626AE}"/>
    <dgm:cxn modelId="{4FF32FA8-D9F6-4186-9F59-4D8FE6DDCF8F}" srcId="{C32B1265-8A42-4FB5-BA6E-159DE34530E9}" destId="{8C1C9CE7-9187-4814-998A-60DD3A782404}" srcOrd="2" destOrd="0" parTransId="{FA441EBC-B609-46AF-A4C2-9DCF9328D439}" sibTransId="{515512B8-BF04-4281-8558-290BD8C20CDF}"/>
    <dgm:cxn modelId="{AA3FF8AB-D64E-8047-8EF7-EC1213357034}" type="presOf" srcId="{C32B1265-8A42-4FB5-BA6E-159DE34530E9}" destId="{CC149726-CB77-114A-B9BC-9BA748E5AB6F}" srcOrd="0" destOrd="0" presId="urn:microsoft.com/office/officeart/2016/7/layout/BasicLinearProcessNumbered"/>
    <dgm:cxn modelId="{447116AC-AC9A-43D2-BFEA-1FEDB555A527}" srcId="{C32B1265-8A42-4FB5-BA6E-159DE34530E9}" destId="{C92998AB-1D80-402A-8809-B9827CAE3FE7}" srcOrd="0" destOrd="0" parTransId="{B852B733-C9E1-48AC-A213-533018DBCC09}" sibTransId="{3933923C-A0CE-4D04-80DD-8C7BEA836F43}"/>
    <dgm:cxn modelId="{0B2E7CB7-9A19-664D-AD27-C92E693D3906}" type="presOf" srcId="{C92998AB-1D80-402A-8809-B9827CAE3FE7}" destId="{10E97443-7BE0-E04D-BAD3-CF621C2997C4}" srcOrd="1" destOrd="0" presId="urn:microsoft.com/office/officeart/2016/7/layout/BasicLinearProcessNumbered"/>
    <dgm:cxn modelId="{59ECD5C0-CF08-7441-BF71-0AC1A51F50B5}" type="presOf" srcId="{C92998AB-1D80-402A-8809-B9827CAE3FE7}" destId="{16119722-FF98-C148-A760-4E4F07DEF129}" srcOrd="0" destOrd="0" presId="urn:microsoft.com/office/officeart/2016/7/layout/BasicLinearProcessNumbered"/>
    <dgm:cxn modelId="{A18310C3-DE48-BB4C-B44F-23CCAD85A5AC}" type="presOf" srcId="{3933923C-A0CE-4D04-80DD-8C7BEA836F43}" destId="{1E0F97DA-98B2-BC4F-9262-8CF1BEF6D1FF}" srcOrd="0" destOrd="0" presId="urn:microsoft.com/office/officeart/2016/7/layout/BasicLinearProcessNumbered"/>
    <dgm:cxn modelId="{AB4CEEC8-035B-40FC-A31A-A9443CEE22DE}" srcId="{C32B1265-8A42-4FB5-BA6E-159DE34530E9}" destId="{72E135A5-E8B7-43CB-9242-38C32F6B773B}" srcOrd="1" destOrd="0" parTransId="{63F702D3-DB2D-4721-BAA9-6B49FBDB416C}" sibTransId="{E6D66C16-A45E-444F-B37C-BE66AAF74DAD}"/>
    <dgm:cxn modelId="{E7A7F3D3-5B52-E64C-9AC2-4FACDA3A6BC2}" type="presOf" srcId="{5C4EE5D2-2640-48BD-88C9-686111B679A6}" destId="{8CC06FDF-0420-824D-AA49-40FC9114AAEE}" srcOrd="0" destOrd="1" presId="urn:microsoft.com/office/officeart/2016/7/layout/BasicLinearProcessNumbered"/>
    <dgm:cxn modelId="{CB30C3DB-28B3-49E1-84BD-EB37CEEB68CB}" srcId="{C92998AB-1D80-402A-8809-B9827CAE3FE7}" destId="{59451320-D7C0-45D8-96F8-88524F86A7C5}" srcOrd="2" destOrd="0" parTransId="{F2A52B8C-E88C-4262-9232-4B58BEF85E56}" sibTransId="{B514064E-AAB3-4C44-A226-563A8485FB35}"/>
    <dgm:cxn modelId="{96EAC5DC-2026-4580-9694-1258644F78CA}" srcId="{C92998AB-1D80-402A-8809-B9827CAE3FE7}" destId="{A8BCC9EA-8E20-47C4-8DB0-D1E2EA080AF2}" srcOrd="0" destOrd="0" parTransId="{6810DFB3-C8C6-427D-AAB8-D5732688D109}" sibTransId="{A42161E5-B841-4854-9C5C-FC414400C6D1}"/>
    <dgm:cxn modelId="{07D38DEF-3D2C-3F42-AEFA-A4113951E9D5}" type="presOf" srcId="{E6D66C16-A45E-444F-B37C-BE66AAF74DAD}" destId="{2FFD957E-710E-164D-82AE-DEEEA1E1A8CA}" srcOrd="0" destOrd="0" presId="urn:microsoft.com/office/officeart/2016/7/layout/BasicLinearProcessNumbered"/>
    <dgm:cxn modelId="{77DCEEEF-873F-6644-BB59-D479FD80EB7B}" type="presOf" srcId="{A8BCC9EA-8E20-47C4-8DB0-D1E2EA080AF2}" destId="{10E97443-7BE0-E04D-BAD3-CF621C2997C4}" srcOrd="0" destOrd="1" presId="urn:microsoft.com/office/officeart/2016/7/layout/BasicLinearProcessNumbered"/>
    <dgm:cxn modelId="{CDB87BF9-9E62-1343-B1DC-86DC3BE25DE6}" type="presOf" srcId="{72E135A5-E8B7-43CB-9242-38C32F6B773B}" destId="{8CEF8B50-C993-DE4E-B016-F7E048C40BCC}" srcOrd="1" destOrd="0" presId="urn:microsoft.com/office/officeart/2016/7/layout/BasicLinearProcessNumbered"/>
    <dgm:cxn modelId="{325714FE-2604-AB4A-BFD3-51DD9F859538}" type="presOf" srcId="{515512B8-BF04-4281-8558-290BD8C20CDF}" destId="{BCA5B885-9AC1-7246-8D56-56EEE444F529}" srcOrd="0" destOrd="0" presId="urn:microsoft.com/office/officeart/2016/7/layout/BasicLinearProcessNumbered"/>
    <dgm:cxn modelId="{F130268E-94FD-6946-BA7E-F2E33FB5F330}" type="presParOf" srcId="{CC149726-CB77-114A-B9BC-9BA748E5AB6F}" destId="{911B9BA2-E7F2-EC4A-A243-AF2194B58344}" srcOrd="0" destOrd="0" presId="urn:microsoft.com/office/officeart/2016/7/layout/BasicLinearProcessNumbered"/>
    <dgm:cxn modelId="{9F9AACB7-7C96-B843-BBA7-B1C470F792A3}" type="presParOf" srcId="{911B9BA2-E7F2-EC4A-A243-AF2194B58344}" destId="{16119722-FF98-C148-A760-4E4F07DEF129}" srcOrd="0" destOrd="0" presId="urn:microsoft.com/office/officeart/2016/7/layout/BasicLinearProcessNumbered"/>
    <dgm:cxn modelId="{30CDD7F0-1F8C-1A40-B24D-92B8F354C19D}" type="presParOf" srcId="{911B9BA2-E7F2-EC4A-A243-AF2194B58344}" destId="{1E0F97DA-98B2-BC4F-9262-8CF1BEF6D1FF}" srcOrd="1" destOrd="0" presId="urn:microsoft.com/office/officeart/2016/7/layout/BasicLinearProcessNumbered"/>
    <dgm:cxn modelId="{E55570EA-0EFF-3E42-A736-85653FF1A83F}" type="presParOf" srcId="{911B9BA2-E7F2-EC4A-A243-AF2194B58344}" destId="{79ED76F6-2AE1-014E-9CAD-E634D7444D54}" srcOrd="2" destOrd="0" presId="urn:microsoft.com/office/officeart/2016/7/layout/BasicLinearProcessNumbered"/>
    <dgm:cxn modelId="{F34074DD-287A-DF49-ADE0-337B67F48703}" type="presParOf" srcId="{911B9BA2-E7F2-EC4A-A243-AF2194B58344}" destId="{10E97443-7BE0-E04D-BAD3-CF621C2997C4}" srcOrd="3" destOrd="0" presId="urn:microsoft.com/office/officeart/2016/7/layout/BasicLinearProcessNumbered"/>
    <dgm:cxn modelId="{07DAC27A-FBF2-E34B-B3B9-2019A7A0BF3B}" type="presParOf" srcId="{CC149726-CB77-114A-B9BC-9BA748E5AB6F}" destId="{A0640481-3CF9-4D40-A24E-A0266A4DBCD0}" srcOrd="1" destOrd="0" presId="urn:microsoft.com/office/officeart/2016/7/layout/BasicLinearProcessNumbered"/>
    <dgm:cxn modelId="{72F8B536-848B-D440-821F-F6238285544E}" type="presParOf" srcId="{CC149726-CB77-114A-B9BC-9BA748E5AB6F}" destId="{AD652918-1E4A-8F48-8CE8-2820278B93A8}" srcOrd="2" destOrd="0" presId="urn:microsoft.com/office/officeart/2016/7/layout/BasicLinearProcessNumbered"/>
    <dgm:cxn modelId="{926AEC77-95B8-1B41-9C54-51D7875D426F}" type="presParOf" srcId="{AD652918-1E4A-8F48-8CE8-2820278B93A8}" destId="{755F0552-6CFA-2847-8327-430F8F2010F9}" srcOrd="0" destOrd="0" presId="urn:microsoft.com/office/officeart/2016/7/layout/BasicLinearProcessNumbered"/>
    <dgm:cxn modelId="{2BBEC97C-A1FE-C746-B190-7C5E3A5FE589}" type="presParOf" srcId="{AD652918-1E4A-8F48-8CE8-2820278B93A8}" destId="{2FFD957E-710E-164D-82AE-DEEEA1E1A8CA}" srcOrd="1" destOrd="0" presId="urn:microsoft.com/office/officeart/2016/7/layout/BasicLinearProcessNumbered"/>
    <dgm:cxn modelId="{32CB85DC-B3E6-0148-8C94-D443FF754AF1}" type="presParOf" srcId="{AD652918-1E4A-8F48-8CE8-2820278B93A8}" destId="{903A6FF6-C0B3-A841-8E1C-56E321BA4456}" srcOrd="2" destOrd="0" presId="urn:microsoft.com/office/officeart/2016/7/layout/BasicLinearProcessNumbered"/>
    <dgm:cxn modelId="{CDBE9EAB-ECF6-194D-8D31-62219E9F23A6}" type="presParOf" srcId="{AD652918-1E4A-8F48-8CE8-2820278B93A8}" destId="{8CEF8B50-C993-DE4E-B016-F7E048C40BCC}" srcOrd="3" destOrd="0" presId="urn:microsoft.com/office/officeart/2016/7/layout/BasicLinearProcessNumbered"/>
    <dgm:cxn modelId="{5E97884D-586D-0544-8013-3561E8BAEF5F}" type="presParOf" srcId="{CC149726-CB77-114A-B9BC-9BA748E5AB6F}" destId="{6D21B53C-203D-C842-93CF-806E9EB02793}" srcOrd="3" destOrd="0" presId="urn:microsoft.com/office/officeart/2016/7/layout/BasicLinearProcessNumbered"/>
    <dgm:cxn modelId="{7C8A424D-6889-9F4D-AFCD-C8FA74D976D8}" type="presParOf" srcId="{CC149726-CB77-114A-B9BC-9BA748E5AB6F}" destId="{69C66BE7-575C-0A48-8035-8B5989D19F95}" srcOrd="4" destOrd="0" presId="urn:microsoft.com/office/officeart/2016/7/layout/BasicLinearProcessNumbered"/>
    <dgm:cxn modelId="{7E9457BC-BFFB-C848-BD18-A520D63AE6A2}" type="presParOf" srcId="{69C66BE7-575C-0A48-8035-8B5989D19F95}" destId="{3A55918C-EF76-954B-AFE7-5D02A2064722}" srcOrd="0" destOrd="0" presId="urn:microsoft.com/office/officeart/2016/7/layout/BasicLinearProcessNumbered"/>
    <dgm:cxn modelId="{A54C6382-1C86-FA4A-BD4C-F078AD53C4CB}" type="presParOf" srcId="{69C66BE7-575C-0A48-8035-8B5989D19F95}" destId="{BCA5B885-9AC1-7246-8D56-56EEE444F529}" srcOrd="1" destOrd="0" presId="urn:microsoft.com/office/officeart/2016/7/layout/BasicLinearProcessNumbered"/>
    <dgm:cxn modelId="{9851E621-8B3E-7545-96B4-5D792E64716A}" type="presParOf" srcId="{69C66BE7-575C-0A48-8035-8B5989D19F95}" destId="{09518EB3-1BCA-4443-AD04-DC851133B3C3}" srcOrd="2" destOrd="0" presId="urn:microsoft.com/office/officeart/2016/7/layout/BasicLinearProcessNumbered"/>
    <dgm:cxn modelId="{2310491B-A9DF-0849-B102-98D4419D88FE}" type="presParOf" srcId="{69C66BE7-575C-0A48-8035-8B5989D19F95}" destId="{8CC06FDF-0420-824D-AA49-40FC9114AAEE}"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19722-FF98-C148-A760-4E4F07DEF129}">
      <dsp:nvSpPr>
        <dsp:cNvPr id="0" name=""/>
        <dsp:cNvSpPr/>
      </dsp:nvSpPr>
      <dsp:spPr>
        <a:xfrm>
          <a:off x="0" y="243343"/>
          <a:ext cx="3405150" cy="476721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79" tIns="330200" rIns="265479" bIns="330200" numCol="1" spcCol="1270" anchor="t" anchorCtr="0">
          <a:noAutofit/>
        </a:bodyPr>
        <a:lstStyle/>
        <a:p>
          <a:pPr marL="0" lvl="0" indent="0"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Evolving computing paradigms</a:t>
          </a:r>
          <a:endParaRPr lang="en-US" sz="1600" b="1" kern="1200" dirty="0">
            <a:latin typeface="Roboto" panose="02000000000000000000" pitchFamily="2" charset="0"/>
            <a:ea typeface="Roboto" panose="02000000000000000000" pitchFamily="2" charset="0"/>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Virtualization, cloud computing, software orchestration</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Software-oriented architectures and micro-services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Beyond the cloud: the Internet of Service and CPS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sp:txBody>
      <dsp:txXfrm>
        <a:off x="0" y="2054883"/>
        <a:ext cx="3405150" cy="2860326"/>
      </dsp:txXfrm>
    </dsp:sp>
    <dsp:sp modelId="{1E0F97DA-98B2-BC4F-9262-8CF1BEF6D1FF}">
      <dsp:nvSpPr>
        <dsp:cNvPr id="0" name=""/>
        <dsp:cNvSpPr/>
      </dsp:nvSpPr>
      <dsp:spPr>
        <a:xfrm>
          <a:off x="987493" y="720064"/>
          <a:ext cx="1430163" cy="1430163"/>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01" tIns="12700" rIns="111501"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Roboto" panose="02000000000000000000" pitchFamily="2" charset="0"/>
              <a:ea typeface="Roboto" panose="02000000000000000000" pitchFamily="2" charset="0"/>
            </a:rPr>
            <a:t>1</a:t>
          </a:r>
        </a:p>
      </dsp:txBody>
      <dsp:txXfrm>
        <a:off x="1196936" y="929507"/>
        <a:ext cx="1011277" cy="1011277"/>
      </dsp:txXfrm>
    </dsp:sp>
    <dsp:sp modelId="{79ED76F6-2AE1-014E-9CAD-E634D7444D54}">
      <dsp:nvSpPr>
        <dsp:cNvPr id="0" name=""/>
        <dsp:cNvSpPr/>
      </dsp:nvSpPr>
      <dsp:spPr>
        <a:xfrm>
          <a:off x="0" y="5010481"/>
          <a:ext cx="3405150"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5F0552-6CFA-2847-8327-430F8F2010F9}">
      <dsp:nvSpPr>
        <dsp:cNvPr id="0" name=""/>
        <dsp:cNvSpPr/>
      </dsp:nvSpPr>
      <dsp:spPr>
        <a:xfrm>
          <a:off x="3745665" y="243343"/>
          <a:ext cx="3405150" cy="4767210"/>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79" tIns="330200" rIns="265479" bIns="330200" numCol="1" spcCol="1270" anchor="t" anchorCtr="0">
          <a:noAutofit/>
        </a:bodyPr>
        <a:lstStyle/>
        <a:p>
          <a:pPr marL="0" lvl="0" indent="0"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Cloud security aspects</a:t>
          </a:r>
          <a:endParaRPr lang="en-US" sz="1600" b="1" kern="1200" dirty="0">
            <a:latin typeface="Roboto" panose="02000000000000000000" pitchFamily="2" charset="0"/>
            <a:ea typeface="Roboto" panose="02000000000000000000" pitchFamily="2" charset="0"/>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Limitations of existing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Evolving threats landscape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Cloud security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sp:txBody>
      <dsp:txXfrm>
        <a:off x="3745665" y="2054883"/>
        <a:ext cx="3405150" cy="2860326"/>
      </dsp:txXfrm>
    </dsp:sp>
    <dsp:sp modelId="{2FFD957E-710E-164D-82AE-DEEEA1E1A8CA}">
      <dsp:nvSpPr>
        <dsp:cNvPr id="0" name=""/>
        <dsp:cNvSpPr/>
      </dsp:nvSpPr>
      <dsp:spPr>
        <a:xfrm>
          <a:off x="4733158" y="720064"/>
          <a:ext cx="1430163" cy="1430163"/>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01" tIns="12700" rIns="111501"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Roboto" panose="02000000000000000000" pitchFamily="2" charset="0"/>
              <a:ea typeface="Roboto" panose="02000000000000000000" pitchFamily="2" charset="0"/>
            </a:rPr>
            <a:t>2</a:t>
          </a:r>
        </a:p>
      </dsp:txBody>
      <dsp:txXfrm>
        <a:off x="4942601" y="929507"/>
        <a:ext cx="1011277" cy="1011277"/>
      </dsp:txXfrm>
    </dsp:sp>
    <dsp:sp modelId="{903A6FF6-C0B3-A841-8E1C-56E321BA4456}">
      <dsp:nvSpPr>
        <dsp:cNvPr id="0" name=""/>
        <dsp:cNvSpPr/>
      </dsp:nvSpPr>
      <dsp:spPr>
        <a:xfrm>
          <a:off x="3745665" y="5010481"/>
          <a:ext cx="3405150"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55918C-EF76-954B-AFE7-5D02A2064722}">
      <dsp:nvSpPr>
        <dsp:cNvPr id="0" name=""/>
        <dsp:cNvSpPr/>
      </dsp:nvSpPr>
      <dsp:spPr>
        <a:xfrm>
          <a:off x="7491330" y="243343"/>
          <a:ext cx="3405150" cy="4767210"/>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79" tIns="330200" rIns="265479" bIns="330200" numCol="1" spcCol="1270" anchor="t" anchorCtr="0">
          <a:noAutofit/>
        </a:bodyPr>
        <a:lstStyle/>
        <a:p>
          <a:pPr marL="0" lvl="0" indent="0" algn="l" defTabSz="711200">
            <a:lnSpc>
              <a:spcPct val="100000"/>
            </a:lnSpc>
            <a:spcBef>
              <a:spcPct val="0"/>
            </a:spcBef>
            <a:spcAft>
              <a:spcPts val="500"/>
            </a:spcAft>
            <a:buNone/>
          </a:pPr>
          <a:r>
            <a:rPr lang="en-GB" sz="1600" b="1" kern="1200" dirty="0">
              <a:latin typeface="Roboto" panose="02000000000000000000" pitchFamily="2" charset="0"/>
              <a:ea typeface="Roboto" panose="02000000000000000000" pitchFamily="2" charset="0"/>
            </a:rPr>
            <a:t>Protecting the workload</a:t>
          </a:r>
          <a:endParaRPr lang="en-US" sz="1600" b="1" kern="1200" dirty="0">
            <a:latin typeface="Roboto" panose="02000000000000000000" pitchFamily="2" charset="0"/>
            <a:ea typeface="Roboto" panose="02000000000000000000" pitchFamily="2" charset="0"/>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Monitoring and visibility for cloud-based services: SIEM systems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Enhancing Elastic Stack</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The ASTRID/GUARD architecture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Secure development, integration, and deployment pipelines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sp:txBody>
      <dsp:txXfrm>
        <a:off x="7491330" y="2054883"/>
        <a:ext cx="3405150" cy="2860326"/>
      </dsp:txXfrm>
    </dsp:sp>
    <dsp:sp modelId="{BCA5B885-9AC1-7246-8D56-56EEE444F529}">
      <dsp:nvSpPr>
        <dsp:cNvPr id="0" name=""/>
        <dsp:cNvSpPr/>
      </dsp:nvSpPr>
      <dsp:spPr>
        <a:xfrm>
          <a:off x="8478824" y="720064"/>
          <a:ext cx="1430163" cy="1430163"/>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01" tIns="12700" rIns="111501"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Roboto" panose="02000000000000000000" pitchFamily="2" charset="0"/>
              <a:ea typeface="Roboto" panose="02000000000000000000" pitchFamily="2" charset="0"/>
            </a:rPr>
            <a:t>3</a:t>
          </a:r>
        </a:p>
      </dsp:txBody>
      <dsp:txXfrm>
        <a:off x="8688267" y="929507"/>
        <a:ext cx="1011277" cy="1011277"/>
      </dsp:txXfrm>
    </dsp:sp>
    <dsp:sp modelId="{09518EB3-1BCA-4443-AD04-DC851133B3C3}">
      <dsp:nvSpPr>
        <dsp:cNvPr id="0" name=""/>
        <dsp:cNvSpPr/>
      </dsp:nvSpPr>
      <dsp:spPr>
        <a:xfrm>
          <a:off x="7491330" y="5009797"/>
          <a:ext cx="3405150" cy="1440"/>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47225-8790-BB43-A491-05E01506A2DA}" type="datetimeFigureOut">
              <a:rPr lang="en-GB" smtClean="0"/>
              <a:t>20/12/2022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E83BD-5AFE-5443-A1CE-09C7AE621AE7}" type="slidenum">
              <a:rPr lang="en-GB" smtClean="0"/>
              <a:t>‹#›</a:t>
            </a:fld>
            <a:endParaRPr lang="en-GB" dirty="0"/>
          </a:p>
        </p:txBody>
      </p:sp>
    </p:spTree>
    <p:extLst>
      <p:ext uri="{BB962C8B-B14F-4D97-AF65-F5344CB8AC3E}">
        <p14:creationId xmlns:p14="http://schemas.microsoft.com/office/powerpoint/2010/main" val="687677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nvoyproxy.io/"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prometheus.io/" TargetMode="External"/><Relationship Id="rId4" Type="http://schemas.openxmlformats.org/officeDocument/2006/relationships/hyperlink" Target="https://istio.io/"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elastic.co/guide/en/logstash/7.x/deploying-and-scaling.html#deploying-getting-started"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www.elastic.co/guide/en/logstash/current/output-plugins.html" TargetMode="External"/><Relationship Id="rId3" Type="http://schemas.openxmlformats.org/officeDocument/2006/relationships/hyperlink" Target="https://owasp.org/www-project-api-security/" TargetMode="External"/><Relationship Id="rId7" Type="http://schemas.openxmlformats.org/officeDocument/2006/relationships/hyperlink" Target="https://www.elastic.co/guide/en/logstash/current/input-plugins.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github.com/iovisor/bcc" TargetMode="External"/><Relationship Id="rId5" Type="http://schemas.openxmlformats.org/officeDocument/2006/relationships/hyperlink" Target="https://www.stackrox.com/post/2020/05/kubernetes-security-101/" TargetMode="External"/><Relationship Id="rId10" Type="http://schemas.openxmlformats.org/officeDocument/2006/relationships/hyperlink" Target="https://www.elastic.co/guide/en/logstash/current/codec-plugins.html" TargetMode="External"/><Relationship Id="rId4" Type="http://schemas.openxmlformats.org/officeDocument/2006/relationships/hyperlink" Target="https://www.stackrox.com/post/2020/04/container-image-security-beyond-vulnerability-scanning/" TargetMode="External"/><Relationship Id="rId9" Type="http://schemas.openxmlformats.org/officeDocument/2006/relationships/hyperlink" Target="https://www.elastic.co/guide/en/logstash/current/filter-plugins.html"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overleaf.com/login"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2</a:t>
            </a:fld>
            <a:endParaRPr lang="en-GB" dirty="0"/>
          </a:p>
        </p:txBody>
      </p:sp>
    </p:spTree>
    <p:extLst>
      <p:ext uri="{BB962C8B-B14F-4D97-AF65-F5344CB8AC3E}">
        <p14:creationId xmlns:p14="http://schemas.microsoft.com/office/powerpoint/2010/main" val="197198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Applications are built by combining functions provided by each micro-service. The loosely couple nature of micro-services allows to replace, duplicate, or remove part of them without affecting operation of the overall architecture. Services can hence grow or shrink dynamically according to the evolving workload, update specific functions or protocols, be deployed over multiple and even heterogeneous infrastructures.</a:t>
            </a:r>
          </a:p>
          <a:p>
            <a:r>
              <a:rPr lang="en-GB" sz="1200" kern="1200" dirty="0">
                <a:solidFill>
                  <a:schemeClr val="tx1"/>
                </a:solidFill>
                <a:effectLst/>
                <a:latin typeface="+mn-lt"/>
                <a:ea typeface="+mn-ea"/>
                <a:cs typeface="+mn-cs"/>
              </a:rPr>
              <a:t>The ground assumption is the ability to discover micro-services and related functions, which entails the presence of service registries. In addition, load balancers are commonly used to implement horizontal scaling. Though there are not rigid patterns, typical architectures use an API gateway that route and secure requests that come from outside (North-South) traffic as well as relied upon as central load balancer for East-West service calls (see Figure 14.a). With the introduction of an API Gateway, there is still a weak form of perimeter in the application; all E-W traffic may happen in clear text, whereas only communications that are situated north of the gateway are encrypted. </a:t>
            </a:r>
          </a:p>
          <a:p>
            <a:r>
              <a:rPr lang="en-GB" sz="1200" kern="1200" dirty="0">
                <a:solidFill>
                  <a:schemeClr val="tx1"/>
                </a:solidFill>
                <a:effectLst/>
                <a:latin typeface="+mn-lt"/>
                <a:ea typeface="+mn-ea"/>
                <a:cs typeface="+mn-cs"/>
              </a:rPr>
              <a:t>The latest step in this evolution tried to go beyond the heterogeneity in the implementation of external APIs. As a matter of fact, different codes, different languages, and different internal architectures usually lead to inconsistent semantics, methods, encryption schemes, authentication mechanisms, access policies, logging and so on. The API gateway definitely represents a potential bottleneck and single point of failure, so the natural evolution was to break this functionality down within each service. A common and shared component therefore is placed alongside the main business logic as a lightweight sidecar that acts like a communication proxy and provides the front-end communications (e.g., HTTPS, RPC, AQMP/HTTP) and security functions (Figure 14.b). Recently, Envoy has emerged to implement this concept for containers. This speeds up integration and development, since programmers can now focus on the main business logic without wasting their time to implement communication protocols. It also facilitates management of the overall application, since consistent data and measurements are available to monitor the health of the service and alert in case of potential issues. A specific requirement, however, is to keep the additional layer introduced by the sidecar as thin as possible (in terms of computation overhead and latency), since it must not lead to performance degradation or interfere with usual telemetry.</a:t>
            </a:r>
          </a:p>
          <a:p>
            <a:r>
              <a:rPr lang="en-GB" sz="1200" kern="1200" dirty="0">
                <a:solidFill>
                  <a:schemeClr val="tx1"/>
                </a:solidFill>
                <a:effectLst/>
                <a:latin typeface="+mn-lt"/>
                <a:ea typeface="+mn-ea"/>
                <a:cs typeface="+mn-cs"/>
              </a:rPr>
              <a:t>The architecture now becomes fully distributed and the boundary between N-S and E-S communications blurs, since every service can be leverage as a public interface (even if dedicated proxies can still be deployed as public frontends). The invocation of complementary functions creates a logical “chain” of services. The result is a fully decentralized service mesh, without any sort of security perimeter, which applies peer-to-peer encryption, authentication, and access control functions. A subsidiary framework is anyway still needed to mediate security properties and establish trust relationships, for instance by distributing certificates, collecting logs and performance measurements, assessing the global health. This logic is already implemented by ISTIO; from the security perspective, observability is limited to logs and metrics collected by Envoy and Prometheus. </a:t>
            </a:r>
          </a:p>
          <a:p>
            <a:r>
              <a:rPr lang="en-GB" sz="1200" kern="1200" dirty="0">
                <a:solidFill>
                  <a:schemeClr val="tx1"/>
                </a:solidFill>
                <a:effectLst/>
                <a:latin typeface="+mn-lt"/>
                <a:ea typeface="+mn-ea"/>
                <a:cs typeface="+mn-cs"/>
              </a:rPr>
              <a:t>Envoy: </a:t>
            </a:r>
            <a:r>
              <a:rPr lang="en-GB" sz="1200" u="sng" kern="1200" dirty="0">
                <a:solidFill>
                  <a:schemeClr val="tx1"/>
                </a:solidFill>
                <a:effectLst/>
                <a:latin typeface="+mn-lt"/>
                <a:ea typeface="+mn-ea"/>
                <a:cs typeface="+mn-cs"/>
                <a:hlinkClick r:id="rId3"/>
              </a:rPr>
              <a:t>https://www.envoyproxy.io/</a:t>
            </a:r>
            <a:r>
              <a:rPr lang="en-GB"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ISTIO: </a:t>
            </a:r>
            <a:r>
              <a:rPr lang="it-IT" sz="1200" u="sng" kern="1200" dirty="0">
                <a:solidFill>
                  <a:schemeClr val="tx1"/>
                </a:solidFill>
                <a:effectLst/>
                <a:latin typeface="+mn-lt"/>
                <a:ea typeface="+mn-ea"/>
                <a:cs typeface="+mn-cs"/>
                <a:hlinkClick r:id="rId4"/>
              </a:rPr>
              <a:t>https://istio.io/</a:t>
            </a:r>
            <a:r>
              <a:rPr lang="it-I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Prometheus: </a:t>
            </a:r>
            <a:r>
              <a:rPr lang="it-IT" sz="1200" u="sng" kern="1200" dirty="0">
                <a:solidFill>
                  <a:schemeClr val="tx1"/>
                </a:solidFill>
                <a:effectLst/>
                <a:latin typeface="+mn-lt"/>
                <a:ea typeface="+mn-ea"/>
                <a:cs typeface="+mn-cs"/>
                <a:hlinkClick r:id="rId5"/>
              </a:rPr>
              <a:t>https://prometheus.io/</a:t>
            </a:r>
            <a:r>
              <a:rPr lang="it-I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18</a:t>
            </a:fld>
            <a:endParaRPr lang="en-GB" dirty="0"/>
          </a:p>
        </p:txBody>
      </p:sp>
    </p:spTree>
    <p:extLst>
      <p:ext uri="{BB962C8B-B14F-4D97-AF65-F5344CB8AC3E}">
        <p14:creationId xmlns:p14="http://schemas.microsoft.com/office/powerpoint/2010/main" val="217069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19</a:t>
            </a:fld>
            <a:endParaRPr lang="en-GB" dirty="0"/>
          </a:p>
        </p:txBody>
      </p:sp>
    </p:spTree>
    <p:extLst>
      <p:ext uri="{BB962C8B-B14F-4D97-AF65-F5344CB8AC3E}">
        <p14:creationId xmlns:p14="http://schemas.microsoft.com/office/powerpoint/2010/main" val="101257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Future services will be created with unprecedented degrees of freedom in their dimensions: digital infrastructures, software technologies, and data. They will be implemented using distributed frameworks and patterns, designed to facilitate integration, deployment and management.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Convergence among existing software paradigms, such as cloud computing, software-defined networking, and the Internet of Things (IoT) is expected to this purpose,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leveraging autonomicity and dynamic composition through service-oriented and everything-as-a-service models applied to cyber-physical systems. </a:t>
            </a:r>
          </a:p>
          <a:p>
            <a:r>
              <a:rPr lang="en-GB" sz="1200" kern="1200" dirty="0">
                <a:solidFill>
                  <a:schemeClr val="tx1"/>
                </a:solidFill>
                <a:effectLst/>
                <a:latin typeface="+mn-lt"/>
                <a:ea typeface="+mn-ea"/>
                <a:cs typeface="+mn-cs"/>
              </a:rPr>
              <a:t>As a matter of fact, micro-services, web services, service-oriented architectures, programming models, distributed middleware, and software orchestration are already present in latest frameworks and market technologies for both the software, CPS, and telecommunication industries. In Europe, the FIWARE initiative has led to the definition of open and royalty-free APIs for development and deployment, while the International Data Spaces association is now working on a more complete architecture for the Industrial Data Space [2]. ETSI has defined a complete architecture for network function virtualization, which is expected to be largely adopted by upcoming 5G infrastructures. TOSCA is currently the de-facto standard for describing the structure of cloud applications.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CEF Digital, the digital arm of the Connecting European Facility, is funding investment in digital building blocks, which are basic capabilities that can be reused in any project to facilitate the delivery of digital public services across borders and sectors [3]; the combination of CEF building blocks covers the whole process of data collection and treatment and will be used in the European Data Value Chain. </a:t>
            </a:r>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20</a:t>
            </a:fld>
            <a:endParaRPr lang="en-GB" dirty="0"/>
          </a:p>
        </p:txBody>
      </p:sp>
    </p:spTree>
    <p:extLst>
      <p:ext uri="{BB962C8B-B14F-4D97-AF65-F5344CB8AC3E}">
        <p14:creationId xmlns:p14="http://schemas.microsoft.com/office/powerpoint/2010/main" val="237119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From a technical perspective, the creation of a business chain consists in the logical interconnection (not necessarily with a strictly linear pattern) of several </a:t>
            </a:r>
            <a:r>
              <a:rPr lang="en-US" sz="1200" kern="1200" dirty="0">
                <a:solidFill>
                  <a:schemeClr val="tx1"/>
                </a:solidFill>
                <a:effectLst/>
                <a:latin typeface="+mn-lt"/>
                <a:ea typeface="+mn-ea"/>
                <a:cs typeface="+mn-cs"/>
              </a:rPr>
              <a:t>processes, software, and devices, </a:t>
            </a:r>
            <a:r>
              <a:rPr lang="en-GB" sz="1200" kern="1200" dirty="0">
                <a:solidFill>
                  <a:schemeClr val="tx1"/>
                </a:solidFill>
                <a:effectLst/>
                <a:latin typeface="+mn-lt"/>
                <a:ea typeface="+mn-ea"/>
                <a:cs typeface="+mn-cs"/>
              </a:rPr>
              <a:t>and feeding them with relevant user’s data and context across multiple technological and administrative domains.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Let’s consider, for example, an industrial supply chain that encompasses manufacturing, transportation, and assembly.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Many business models are today shaped around just-in-time models and tight scheduling of all industrial and handling processes, so to ensure regularity of supply and to avoid the need for large storage of components and products.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This requires capillary control over all stages and sharing information, events and data among the different actors involved in the chain. Moreover, one of the most valuable keys to boost innovations and new revenue streams is unprecedented service agility, which means digital services and business chains are expected to emerge and dissolve much faster than traditional value creating networks. </a:t>
            </a: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21</a:t>
            </a:fld>
            <a:endParaRPr lang="en-GB" dirty="0"/>
          </a:p>
        </p:txBody>
      </p:sp>
    </p:spTree>
    <p:extLst>
      <p:ext uri="{BB962C8B-B14F-4D97-AF65-F5344CB8AC3E}">
        <p14:creationId xmlns:p14="http://schemas.microsoft.com/office/powerpoint/2010/main" val="409827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GB" sz="1200" b="0" i="0" u="none" strike="noStrike" kern="1200" cap="none" dirty="0">
                <a:solidFill>
                  <a:schemeClr val="dk1"/>
                </a:solidFill>
                <a:effectLst/>
                <a:latin typeface="+mn-lt"/>
                <a:ea typeface="Calibri"/>
                <a:cs typeface="Calibri"/>
                <a:sym typeface="Calibri"/>
              </a:rPr>
              <a:t>A simple example of digital business chains crossing multiple administrative domains can be given for the automotive domain. A cooperative driving system may be implemented that collects information from vehicles through Road Side Units operated by Traffic Services Providers, then carries it over a 5G network slice, and finally processes it in a cooperative driving application deployed in the cloud. In addition, data from other subsystems (like cameras and weather forecasts) can be available from other cloud services.</a:t>
            </a:r>
          </a:p>
          <a:p>
            <a:pPr marL="0" marR="0" lvl="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GB" sz="1200" b="0" i="0" u="none" strike="noStrike" kern="1200" cap="none" dirty="0">
              <a:solidFill>
                <a:schemeClr val="dk1"/>
              </a:solidFill>
              <a:effectLst/>
              <a:latin typeface="+mn-lt"/>
              <a:ea typeface="Calibri"/>
              <a:cs typeface="Calibri"/>
              <a:sym typeface="Calibri"/>
            </a:endParaRPr>
          </a:p>
          <a:p>
            <a:r>
              <a:rPr lang="en-GB" dirty="0"/>
              <a:t>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22</a:t>
            </a:fld>
            <a:endParaRPr lang="en-GB" dirty="0"/>
          </a:p>
        </p:txBody>
      </p:sp>
    </p:spTree>
    <p:extLst>
      <p:ext uri="{BB962C8B-B14F-4D97-AF65-F5344CB8AC3E}">
        <p14:creationId xmlns:p14="http://schemas.microsoft.com/office/powerpoint/2010/main" val="65616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73E83BD-5AFE-5443-A1CE-09C7AE621AE7}" type="slidenum">
              <a:rPr lang="en-GB" smtClean="0"/>
              <a:t>27</a:t>
            </a:fld>
            <a:endParaRPr lang="en-GB" dirty="0"/>
          </a:p>
        </p:txBody>
      </p:sp>
    </p:spTree>
    <p:extLst>
      <p:ext uri="{BB962C8B-B14F-4D97-AF65-F5344CB8AC3E}">
        <p14:creationId xmlns:p14="http://schemas.microsoft.com/office/powerpoint/2010/main" val="205642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New architectures and usage models, which leverage virtualization and the Internet of Things (IoT) paradigms, are now revealing the substantial inadequacy of legacy security appliances to effectively protect distributed and heterogeneous systems (including cloud, edge, and fog installations) against cyber-threats. As a matter of fact, the prevalent paradigm in enterprise security is still the “security perimeter” model, which assumes safe isolation of ICT assets by physical or virtual network segmentation, hence concentrating protection at the perimeter only. Running virtual machines in public cloud/edge installations, as well as integration with third party’s devices and smart things, blur the boundary between public zones and private domains, hence making hard to apply the security perimeter model in a trustworthy and effective way. Since valuable ICT assets cannot be easily enclosed within a trusted physical sandbox anymore, there is an increasing need for a new generation of pervasive and capillary cyber-security paradigms over distributed, multi-domain, and geographically-scattered 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Read</a:t>
            </a:r>
            <a:r>
              <a:rPr lang="en-US" baseline="0" dirty="0"/>
              <a:t> Section 2 </a:t>
            </a:r>
            <a:r>
              <a:rPr lang="en-US" dirty="0"/>
              <a:t>[FGCS]</a:t>
            </a:r>
          </a:p>
          <a:p>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28</a:t>
            </a:fld>
            <a:endParaRPr lang="en-GB" dirty="0"/>
          </a:p>
        </p:txBody>
      </p:sp>
    </p:spTree>
    <p:extLst>
      <p:ext uri="{BB962C8B-B14F-4D97-AF65-F5344CB8AC3E}">
        <p14:creationId xmlns:p14="http://schemas.microsoft.com/office/powerpoint/2010/main" val="180073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slow and ineffective detection of attacks</a:t>
            </a:r>
            <a:r>
              <a:rPr lang="en-GB" sz="1200" kern="1200" dirty="0">
                <a:solidFill>
                  <a:schemeClr val="tx1"/>
                </a:solidFill>
                <a:effectLst/>
                <a:latin typeface="+mn-lt"/>
                <a:ea typeface="+mn-ea"/>
                <a:cs typeface="+mn-cs"/>
              </a:rPr>
              <a:t>, due to partial and incoherent security information, non-interoperable algorithms targeting specific cyber-attacks only (e.g., network or server DDoS, intrusion detection/prevention, malware identification);</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difficulty in identifying new threats and vulnerabilities</a:t>
            </a:r>
            <a:r>
              <a:rPr lang="en-GB" sz="1200" kern="1200" dirty="0">
                <a:solidFill>
                  <a:schemeClr val="tx1"/>
                </a:solidFill>
                <a:effectLst/>
                <a:latin typeface="+mn-lt"/>
                <a:ea typeface="+mn-ea"/>
                <a:cs typeface="+mn-cs"/>
              </a:rPr>
              <a:t>, because of limited information and data available, ineffective correlation of data from multiple sources, lack of big data and machine-learning techniques;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outdated and inefficient architectures</a:t>
            </a:r>
            <a:r>
              <a:rPr lang="en-GB" sz="1200" kern="1200" dirty="0">
                <a:solidFill>
                  <a:schemeClr val="tx1"/>
                </a:solidFill>
                <a:effectLst/>
                <a:latin typeface="+mn-lt"/>
                <a:ea typeface="+mn-ea"/>
                <a:cs typeface="+mn-cs"/>
              </a:rPr>
              <a:t> for sharing security context, which can combine the need for fine-grained knowledge with efficient resource usage. In fact, effective detection of attacks and identification of new threats may need detailed logs, events, and measurements for processing and correlation, but this would result in excessive overhead for both network and storage systems;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technology and business lock-in</a:t>
            </a:r>
            <a:r>
              <a:rPr lang="en-GB" sz="1200" kern="1200" dirty="0">
                <a:solidFill>
                  <a:schemeClr val="tx1"/>
                </a:solidFill>
                <a:effectLst/>
                <a:latin typeface="+mn-lt"/>
                <a:ea typeface="+mn-ea"/>
                <a:cs typeface="+mn-cs"/>
              </a:rPr>
              <a:t> by the adoption of verticals with tightly integrated network/cyber-security solutions, often from a single vendor.</a:t>
            </a:r>
          </a:p>
          <a:p>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29</a:t>
            </a:fld>
            <a:endParaRPr lang="en-GB" dirty="0"/>
          </a:p>
        </p:txBody>
      </p:sp>
    </p:spTree>
    <p:extLst>
      <p:ext uri="{BB962C8B-B14F-4D97-AF65-F5344CB8AC3E}">
        <p14:creationId xmlns:p14="http://schemas.microsoft.com/office/powerpoint/2010/main" val="2543596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intrinsic</a:t>
            </a:r>
            <a:r>
              <a:rPr lang="en-GB" sz="1200" b="1" kern="1200" dirty="0">
                <a:solidFill>
                  <a:schemeClr val="tx1"/>
                </a:solidFill>
                <a:effectLst/>
                <a:latin typeface="+mn-lt"/>
                <a:ea typeface="+mn-ea"/>
                <a:cs typeface="+mn-cs"/>
              </a:rPr>
              <a:t> rigidity</a:t>
            </a:r>
            <a:r>
              <a:rPr lang="en-GB" sz="1200" kern="1200" dirty="0">
                <a:solidFill>
                  <a:schemeClr val="tx1"/>
                </a:solidFill>
                <a:effectLst/>
                <a:latin typeface="+mn-lt"/>
                <a:ea typeface="+mn-ea"/>
                <a:cs typeface="+mn-cs"/>
              </a:rPr>
              <a:t>, due to the difficulty to change architecture and system configuration: network partitioning, deployment of hardware or software security appliances (including the necessary agents), routing and switching policies in case of traffic diversion towards scrubbing centres;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slowness and inertia to share the knowledge of new threats and attacks</a:t>
            </a:r>
            <a:r>
              <a:rPr lang="en-GB" sz="1200" kern="1200" dirty="0">
                <a:solidFill>
                  <a:schemeClr val="tx1"/>
                </a:solidFill>
                <a:effectLst/>
                <a:latin typeface="+mn-lt"/>
                <a:ea typeface="+mn-ea"/>
                <a:cs typeface="+mn-cs"/>
              </a:rPr>
              <a:t>, due to heavy involvement of humans in the loop and the need for manual operations, and to lack of common representation formats;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ineffective interaction with users</a:t>
            </a:r>
            <a:r>
              <a:rPr lang="en-GB" sz="1200" kern="1200" dirty="0">
                <a:solidFill>
                  <a:schemeClr val="tx1"/>
                </a:solidFill>
                <a:effectLst/>
                <a:latin typeface="+mn-lt"/>
                <a:ea typeface="+mn-ea"/>
                <a:cs typeface="+mn-cs"/>
              </a:rPr>
              <a:t>: though security dashboards are continuously evolving and enhancing user-friendliness, they are usually reserved to technical staff and do not integrate seamlessly in other administrative and management processes (e.g., risk assessment, legal and normative requirements).</a:t>
            </a:r>
          </a:p>
          <a:p>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30</a:t>
            </a:fld>
            <a:endParaRPr lang="en-GB" dirty="0"/>
          </a:p>
        </p:txBody>
      </p:sp>
    </p:spTree>
    <p:extLst>
      <p:ext uri="{BB962C8B-B14F-4D97-AF65-F5344CB8AC3E}">
        <p14:creationId xmlns:p14="http://schemas.microsoft.com/office/powerpoint/2010/main" val="207825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1. The current market of cyber-security products is largely fragmented. In addition to legacy firewalls, intrusion prevention/detection systems and antivirus for personal and enterprise usage, many vendors are already tackling new business opportunities by delivering solutions for enterprise’s networks and endpoints, pure and hybrid cloud, industrial devices and networks, security analytics, and integrated solutions.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Network visibility and segmentation</a:t>
            </a:r>
            <a:r>
              <a:rPr lang="en-GB" dirty="0">
                <a:effectLst/>
              </a:rPr>
              <a:t> - </a:t>
            </a:r>
            <a:r>
              <a:rPr lang="en-GB" sz="1200" kern="1200" dirty="0">
                <a:solidFill>
                  <a:schemeClr val="tx1"/>
                </a:solidFill>
                <a:effectLst/>
                <a:latin typeface="+mn-lt"/>
                <a:ea typeface="+mn-ea"/>
                <a:cs typeface="+mn-cs"/>
              </a:rPr>
              <a:t>Inspect network traffic (sometimes encrypted traffic analytics are available). Use sensors or flow-monitoring protocols (NetFlow, sFlow, IPFIX, J-Flow, NetStream). Support for enterprise, industrial, cloud networks. AI and machine learning technologies. 3D visualization of network topology. Network segmentation (Cisco only). Closed solution (vendor lock-in). Single domain solution. No mechanisms for tracing user data. DDoS protection, anomaly detection, malware detection, zero-day exploit. Investigation and query-based filtering.</a:t>
            </a:r>
          </a:p>
          <a:p>
            <a:r>
              <a:rPr lang="en-GB" sz="1200" b="1" kern="1200" dirty="0">
                <a:solidFill>
                  <a:schemeClr val="tx1"/>
                </a:solidFill>
                <a:effectLst/>
                <a:latin typeface="+mn-lt"/>
                <a:ea typeface="+mn-ea"/>
                <a:cs typeface="+mn-cs"/>
              </a:rPr>
              <a:t>Endpoint protection</a:t>
            </a:r>
            <a:r>
              <a:rPr lang="en-GB" dirty="0">
                <a:effectLst/>
              </a:rPr>
              <a:t> - </a:t>
            </a:r>
            <a:r>
              <a:rPr lang="en-GB" sz="1200" kern="1200" dirty="0">
                <a:solidFill>
                  <a:schemeClr val="tx1"/>
                </a:solidFill>
                <a:effectLst/>
                <a:latin typeface="+mn-lt"/>
                <a:ea typeface="+mn-ea"/>
                <a:cs typeface="+mn-cs"/>
              </a:rPr>
              <a:t>Centralized analysis and detection based on Machine Learning and threat intelligence. Protection of applications, devices, web. GDPR-compliant. Vulnerability assessment and automatic patching. Mono-domain. </a:t>
            </a:r>
          </a:p>
          <a:p>
            <a:r>
              <a:rPr lang="en-GB" sz="1200" b="1" kern="1200" dirty="0">
                <a:solidFill>
                  <a:schemeClr val="tx1"/>
                </a:solidFill>
                <a:effectLst/>
                <a:latin typeface="+mn-lt"/>
                <a:ea typeface="+mn-ea"/>
                <a:cs typeface="+mn-cs"/>
              </a:rPr>
              <a:t>Cloud protection</a:t>
            </a:r>
            <a:r>
              <a:rPr lang="en-GB" dirty="0">
                <a:effectLst/>
              </a:rPr>
              <a:t> - </a:t>
            </a:r>
            <a:r>
              <a:rPr lang="en-GB" sz="1200" kern="1200" dirty="0">
                <a:solidFill>
                  <a:schemeClr val="tx1"/>
                </a:solidFill>
                <a:effectLst/>
                <a:latin typeface="+mn-lt"/>
                <a:ea typeface="+mn-ea"/>
                <a:cs typeface="+mn-cs"/>
              </a:rPr>
              <a:t>Support private (VMware, KVM, Xen) and public clouds (AWS, Google, Azure) Use public cloud APIs, agentless deployment by providing services in relevant marketplaces. Integrate private and public clouds. Integrate analysis with enterprise’s networks. Segmentation and access control. Mono-tenant.</a:t>
            </a:r>
            <a:r>
              <a:rPr lang="en-GB"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Embedded, industrial, and IoT devices</a:t>
            </a:r>
            <a:r>
              <a:rPr lang="en-GB" dirty="0">
                <a:effectLst/>
              </a:rPr>
              <a:t> - </a:t>
            </a:r>
            <a:r>
              <a:rPr lang="en-GB" sz="1200" kern="1200" dirty="0">
                <a:solidFill>
                  <a:schemeClr val="tx1"/>
                </a:solidFill>
                <a:effectLst/>
                <a:latin typeface="+mn-lt"/>
                <a:ea typeface="+mn-ea"/>
                <a:cs typeface="+mn-cs"/>
              </a:rPr>
              <a:t>Efficient design for low-end hardware. Default Deny for Apps, Drivers and Libraries. Antivirus On-Demand. File Integrity Monitoring and Log Audit. Tackle specific security concerns for embedded systems: geographical dispersion, rare updates. Secure every industrial layer, including SCADA servers, HMI, engineering workstations, PLCs, network connections. Mono-domain.</a:t>
            </a:r>
          </a:p>
          <a:p>
            <a:r>
              <a:rPr lang="en-GB" sz="1200" b="1" kern="1200" dirty="0">
                <a:solidFill>
                  <a:schemeClr val="tx1"/>
                </a:solidFill>
                <a:effectLst/>
                <a:latin typeface="+mn-lt"/>
                <a:ea typeface="+mn-ea"/>
                <a:cs typeface="+mn-cs"/>
              </a:rPr>
              <a:t>SIEM/Security Analytics</a:t>
            </a:r>
            <a:r>
              <a:rPr lang="en-GB" dirty="0">
                <a:effectLst/>
              </a:rPr>
              <a:t> - </a:t>
            </a:r>
            <a:r>
              <a:rPr lang="en-GB" sz="1200" kern="1200" dirty="0">
                <a:solidFill>
                  <a:schemeClr val="tx1"/>
                </a:solidFill>
                <a:effectLst/>
                <a:latin typeface="+mn-lt"/>
                <a:ea typeface="+mn-ea"/>
                <a:cs typeface="+mn-cs"/>
              </a:rPr>
              <a:t>Get real-time visibility into all activity on systems, networks, databases, and applications. Apply artificial intelligence, machine learning to wide data sets. Aggregate intelligence across multiple control points. Correlate threat events. Provides in-depth threat visibility across IT environments in one place. Quick one-touch remediation actions. Big data capabilities. Some concerns from users about logging sensitive data or events. Advanced search and forensic analysis.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One of the main weakness in current approaches is presence of multiple discrete appliances with specific detection scopes. This has two main drawbacks: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Every security appliance analyses data and events from the protected environment, often replicating part of inspection and monitoring tasks (for example, network traffic may be analysed by both a network visibility tool and IDS);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 correlation of data and events from different contexts/layers is rather difficult. For example, network visibility tools often face the challenge of encrypted communication, without the possibility to correlate statistics with logs from applications that generate the traffic. Integration of statistics collected by network devices, logs and inspection on VPN servers, and logs from application will greatly improve the possibility of correlation and identification of known attacks and new threats.</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Secure composition and operation of dynamic business chains require some steps forward with respect to existing leading-edge technologies. Several challenges have already been identified for emerging computing and network paradigms [1], including the need to combine fine-grained and precise information with efficient processing, elasticity with robustness, autonomy with interactivity. In addition, digital business chains raise unique trust concerns, especially related to partially unknown and fast-changing topologies. </a:t>
            </a:r>
            <a:endParaRPr lang="en-GB" b="1" dirty="0"/>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an </a:t>
            </a:r>
            <a:r>
              <a:rPr lang="en-GB" sz="1200" b="0" kern="1200" dirty="0">
                <a:solidFill>
                  <a:schemeClr val="tx1"/>
                </a:solidFill>
                <a:effectLst/>
                <a:latin typeface="+mn-lt"/>
                <a:ea typeface="+mn-ea"/>
                <a:cs typeface="+mn-cs"/>
              </a:rPr>
              <a:t>increasing need for new forms of pervasive and capillary traffic monitoring and inspection techniques to tackle network threats, which can correlate events in both time and space dimensions and could provide timely operational information to feed novel disruptive approaches capable of estimating the risk in real-time.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Next generation frameworks for situational awareness are expected </a:t>
            </a:r>
            <a:r>
              <a:rPr lang="en-GB" sz="1200" kern="1200" dirty="0">
                <a:solidFill>
                  <a:schemeClr val="tx1"/>
                </a:solidFill>
                <a:effectLst/>
                <a:latin typeface="+mn-lt"/>
                <a:ea typeface="+mn-ea"/>
                <a:cs typeface="+mn-cs"/>
              </a:rPr>
              <a:t>to combine fine-grained and precise information with efficient processing, elasticity with robustness, autonomy with interactivity. State of Art of commercial products and research efforts shows some general trends and specific challenges in this respect: the shift from centralized to distributed architectures, the programmability of the infrastructure, the chase to efficiency and performance, the need for robustness and data protection, dynamic adaptation to changing environments and conditions through orchestration, correlation of data in time and space, and suitable representation to humans. </a:t>
            </a:r>
            <a:endParaRPr lang="en-GB" dirty="0"/>
          </a:p>
          <a:p>
            <a:endParaRPr lang="en-GB" dirty="0"/>
          </a:p>
          <a:p>
            <a:r>
              <a:rPr lang="en-GB" b="1" dirty="0"/>
              <a:t>From centralized to distributed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the increasing integration of cloud, edge, and fog resources in critical business and industrial processes, the security perimeter becomes elastic (since it grows and shrinks according to resource usage) and usually encompasses external devices, software, and infrastructures. The firewall (or similar appliance) at the network boundary inspects incoming and outgoing traffic but does not protect against internal threats. The need to evolve towards distributed and capillary architectures has resulted in commercial micro- and distributed firewalls.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concept of ‘distributed firewall’ has been recently proposed for virtualization environments, to integrate packet inspection and filtering in hypervisors [14], witnessing the importance of pervasive and capillary control. Distributed firewalls for virtualization environments and cloud computing build on the concept of micro-segmentation [15], and deploy packet inspection rules in hypervisors, while keeping centralized control. They enable very fine-grained control over security policies, beyond mere IP-based structure [14].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approach is currently used for enforcing filtering rules but does not have the flexibility to provide deep inspection capability tailored to the specific needs for detecting threats and on-going at- tacks. More flexibility is required that leverages infrastructure programmability to perform inspection and monitoring actions well beyond static packet matching available in current commercial products. A major limitation of virtual firewalls is that they cannot provide the same guarantees of private enterprise networks: external resources lie in third parties’ infrastructures where trust mechanisms are still missing (i.e., the behaviour of physical hardware and networks cannot be controlled by cloud 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shift to more distributed architectures is therefore on-going to tackle the elastic nature of the enterprise’s perimeter, but coordination is still mostly missing. There is a strong need for multi-layer architectures, which enable modular composition of cyber-security systems by including multiple heterogeneous domains, and the application of coordinated and synergic actions under a common policy framework.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Leveraging the programmability of the infrastructure</a:t>
            </a:r>
          </a:p>
          <a:p>
            <a:r>
              <a:rPr lang="en-GB" sz="1200" kern="1200" dirty="0">
                <a:solidFill>
                  <a:schemeClr val="tx1"/>
                </a:solidFill>
                <a:effectLst/>
                <a:latin typeface="+mn-lt"/>
                <a:ea typeface="+mn-ea"/>
                <a:cs typeface="+mn-cs"/>
              </a:rPr>
              <a:t>In recent years, a great effort has been undertaken to increase the programmability of communication networks [16]. This allows fine-grained control over forwarding operation, relying on dumb network equipment and its logically centralized smart controller. Networks are indeed the pervasive infrastructure that connects all devices and smart things, hence they represent the ideal mean for capillary monitoring, inspection, and enforcement. </a:t>
            </a:r>
            <a:endParaRPr lang="en-GB" dirty="0"/>
          </a:p>
          <a:p>
            <a:r>
              <a:rPr lang="en-GB" sz="1200" kern="1200" dirty="0">
                <a:solidFill>
                  <a:schemeClr val="tx1"/>
                </a:solidFill>
                <a:effectLst/>
                <a:latin typeface="+mn-lt"/>
                <a:ea typeface="+mn-ea"/>
                <a:cs typeface="+mn-cs"/>
              </a:rPr>
              <a:t>The combination of packet processing in network devices and computing hypervisors allows a great flexibility in where traffic is analysed and inspected, in both physical and virtual environments.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Recently, the interest has started shifting from stateless to stateful operation in network switches, which provides far more programming flexibility and efficient processing in the data plane, while reducing the overhead in the control plane. This would eventually allow more advanced programming models, well beyond static forwarding rules and flow-level reporting available today, which include inspection and detection on flows and/or packets, aggregation and even storing capabilities.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is worth pointing out that enhanced programmability also brings more dynamicity in running detection and monitoring tasks. This means that lightweight processing could be used for normal operation, while reverting to deeper inspection at the early stage of any suspicious anomaly (or upon signalling from some knowledge-sharing framework), with clear benefits on the overall processing load. Further, a distributed and capillary architecture, with inspection capability in each network device and hypervisor, automatically addresses scalability, since the processing resources grow with the system size. This increases efficiency and boost better performance, especially when attacks are complex to detect.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Efficiency vs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increased security has led to the elaboration of more complex attacks, which eventually turns into more difficult detection. In addition, the ever growing number and complexity of protocols and applications makes their traffic and behaviour increasingly difficult to understand and to model, which complicates the detection of anomalies [11]. Accordingly, inspection is evolving from simple memory-less string matching to stateful rules (such as regular expressions). As immediate consequence, more processing power (hence CPU cycles) are required to check packets and instructions against more elaborated rules. Therefore in-line detection is likely to overwhelm software-based implementations of load balancers, firewalls, and intrusion prevention systems, especially in case of large volumetric attacks [27]. It is therefore necessary to consider extensions or re-designs that adopt hardware and in-kernel acceleration (e.g., GPU, Intel DPDK, FD.io, Snabb switch, IOVisor, XDP, BESS) to build fast data paths that process packets at nearly line speed.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Reliability and data protection</a:t>
            </a:r>
          </a:p>
          <a:p>
            <a:r>
              <a:rPr lang="en-GB" sz="1200" kern="1200" dirty="0">
                <a:solidFill>
                  <a:schemeClr val="tx1"/>
                </a:solidFill>
                <a:effectLst/>
                <a:latin typeface="+mn-lt"/>
                <a:ea typeface="+mn-ea"/>
                <a:cs typeface="+mn-cs"/>
              </a:rPr>
              <a:t>Trustworthy of the processed information, events, and knowledge is of paramount importance, since an inappropriate response may be more damaging than the original attack. Any loss of integrity in the infrastructural components (i.e., hardware tampering) or control protocols may result in inaccurate, inappropriate, manipulated, or poisoned context information, which gives a forged situational awareness and eventually leads to ineffective, late, or even counterproductive reactions. </a:t>
            </a:r>
            <a:endParaRPr lang="en-GB" dirty="0"/>
          </a:p>
          <a:p>
            <a:r>
              <a:rPr lang="en-GB" sz="1200" kern="1200" dirty="0">
                <a:solidFill>
                  <a:schemeClr val="tx1"/>
                </a:solidFill>
                <a:effectLst/>
                <a:latin typeface="+mn-lt"/>
                <a:ea typeface="+mn-ea"/>
                <a:cs typeface="+mn-cs"/>
              </a:rPr>
              <a:t>Encryption and integrity services are almost always available in control channels, as well as user authentication and access control, but no certification of origin and time of information is usually available. Authentication, authorization, and access control are already present in SDN controllers (e.g., OpenDayLight uses a token-based mechanism). However, trustworthy and integrity of the collected information are also fundamental requirements for maintaining historical evidence with legal validity, to be used for example in forensics investigations. At the same time, privacy issues must be tackled in order to not disclose any personal and sensible information without explicit consent, even to technical and management staff, apart in case of criminal investigation. Specific challenges include collecting and conserving events and traffic patterns in a confidential way, anonymising data before analyses, and making them accessible in clear form only in case of legally authorized investigation.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Orchestration and automation</a:t>
            </a:r>
          </a:p>
          <a:p>
            <a:r>
              <a:rPr lang="en-GB" sz="1200" kern="1200" dirty="0">
                <a:solidFill>
                  <a:schemeClr val="tx1"/>
                </a:solidFill>
                <a:effectLst/>
                <a:latin typeface="+mn-lt"/>
                <a:ea typeface="+mn-ea"/>
                <a:cs typeface="+mn-cs"/>
              </a:rPr>
              <a:t>The progressive introduction of more programmable devices brings more flexibility and dynamicity in processing, but also requires a control plane that exposes device capability, and an orchestration plane that automates the process of on-the-fly building and deploying the configuration/code. In the transition from centralized to distributed architectures for cyber-security systems, it is indisputable that orchestration will play a crucial role in shaping the behaviour of the capillary programmable infrastructure, i.e., to delegate filtering and pre-processing tasks to programmable resources, including network switches, hypervisors, and smart things, with tight coordination with the deployment and life-time management of software. Through orchestration, the granularity, detail, and periodicity of collected information can be tuned dynamically according to specific needs (e.g., increase granularity in a specific area where anomalies have been detected). </a:t>
            </a:r>
            <a:endParaRPr lang="en-GB" dirty="0"/>
          </a:p>
          <a:p>
            <a:r>
              <a:rPr lang="en-GB" sz="1200" kern="1200" dirty="0">
                <a:solidFill>
                  <a:schemeClr val="tx1"/>
                </a:solidFill>
                <a:effectLst/>
                <a:latin typeface="+mn-lt"/>
                <a:ea typeface="+mn-ea"/>
                <a:cs typeface="+mn-cs"/>
              </a:rPr>
              <a:t>Orchestration automates life-cycle operations, such as deployment, scaling, resilience, but must act according to specific intention and needs of users. Many recent orchestrators use policies to drive the orchestration process. Policy-based security management is an administrative approach for simplifying access control and security management of networks, services, etc. Policies are sets of operating rules, usually in the form ‘on event, if condition, then action,’ that reflect the resource owner’s intention of adequately protecting valuable resources. Policies are typically specified separately to the system implementation to allow them to be easily modified without altering the system.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Data correlation </a:t>
            </a:r>
            <a:endParaRPr lang="en-GB" b="1" dirty="0"/>
          </a:p>
          <a:p>
            <a:r>
              <a:rPr lang="en-GB" sz="1200" kern="1200" dirty="0">
                <a:solidFill>
                  <a:schemeClr val="tx1"/>
                </a:solidFill>
                <a:effectLst/>
                <a:latin typeface="+mn-lt"/>
                <a:ea typeface="+mn-ea"/>
                <a:cs typeface="+mn-cs"/>
              </a:rPr>
              <a:t>The dynamicity, sophistication, and speed of attacks require autonomous response to provide timely and effective countermeasures. Sharing and correlating events and anomalies within the same and among different domains is also essential in order to (even proactively) anticipate any emerging or upcoming threat already (partially) detected somewhere. In-deep analytics are required to detect and identify threats from elementary and apparently uncorrelated events. Some tools are already available to this purpose (e.g., the ECOSSIAN platform and the Caesair model). </a:t>
            </a:r>
            <a:endParaRPr lang="en-GB" dirty="0"/>
          </a:p>
          <a:p>
            <a:r>
              <a:rPr lang="en-GB" sz="1200" kern="1200" dirty="0">
                <a:solidFill>
                  <a:schemeClr val="tx1"/>
                </a:solidFill>
                <a:effectLst/>
                <a:latin typeface="+mn-lt"/>
                <a:ea typeface="+mn-ea"/>
                <a:cs typeface="+mn-cs"/>
              </a:rPr>
              <a:t>Pervasive and fine-grained monitoring of ICT installations will produce an impressive amount of data, even if programmability is used to tune the deep of inspection according to the actual need. Big data and machine learning capabilities are required to extract relevant knowledge from the cluttered flow of information, by correlating data from pervasive data sources. The challenge is to add predictive and proactive capabilities to existing security tools and systems, in order to prevent attacks by analysing the environment, rather then merely react in case of compromise.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Existing algorithms already make use of flow-level information for network volume anomaly detection, though this only represents the crumbs of what may be available tomorrow. New algorithms for vulnerability analysis and threat detection may be based on the ideas of the Attack Graphs, Attack Surface analysis, Kill Chain definitions and Attack trees models with the support of the deep learning techniques, petri nets, and game theory models. Correlation should also include automatic selection of the algorithms for the analysis of the threats based on the threat potential negative impact, both environment-dependent and environment-independent.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Visualization, representation, and sharing</a:t>
            </a:r>
          </a:p>
          <a:p>
            <a:r>
              <a:rPr lang="en-GB" sz="1200" kern="1200" dirty="0">
                <a:solidFill>
                  <a:schemeClr val="tx1"/>
                </a:solidFill>
                <a:effectLst/>
                <a:latin typeface="+mn-lt"/>
                <a:ea typeface="+mn-ea"/>
                <a:cs typeface="+mn-cs"/>
              </a:rPr>
              <a:t>Once the proper knowledge has been built by correlating and understanding data and events, it must be used in the most appropriate manner for reaction and mitigation. Situation awareness must be represented to security staff, must feed smart reaction tools (including service orchestrators), and must be shared in order to boost synergic and coordinated response. </a:t>
            </a:r>
            <a:endParaRPr lang="en-GB" dirty="0"/>
          </a:p>
          <a:p>
            <a:r>
              <a:rPr lang="en-GB" sz="1200" kern="1200" dirty="0">
                <a:solidFill>
                  <a:schemeClr val="tx1"/>
                </a:solidFill>
                <a:effectLst/>
                <a:latin typeface="+mn-lt"/>
                <a:ea typeface="+mn-ea"/>
                <a:cs typeface="+mn-cs"/>
              </a:rPr>
              <a:t>Next-generation visualization tools and interfaces shall include concrete models and specifications for an innovative approach in the field of cyber-security, being able to capture novel aspects entailed by virtualization paradigms (including fog architectures and the IoT), also bearing in mind the need for distributed, pervasive and capillary monitoring techniques. This means that situational awareness shall be related to the system topology and composition through proper data visualization, with clear indication of the main vulnerabilities, flaws, threats, and their position. </a:t>
            </a:r>
            <a:endParaRPr lang="en-GB" dirty="0"/>
          </a:p>
          <a:p>
            <a:r>
              <a:rPr lang="en-GB" sz="1200" kern="1200" dirty="0">
                <a:solidFill>
                  <a:schemeClr val="tx1"/>
                </a:solidFill>
                <a:effectLst/>
                <a:latin typeface="+mn-lt"/>
                <a:ea typeface="+mn-ea"/>
                <a:cs typeface="+mn-cs"/>
              </a:rPr>
              <a:t>Existing tools for visualization should be improved with real-time cross-domain information, in order to reach a better response time and to reach the scope of situational awareness. Visualizations must be able to provide enough information to prepare effective response strategies, but shall also avoid to reveal sensitive information about other domains (e.g., vulnerabilities, lack of proper defence tools, undergoing attacks, etc.), as well as include proper identification and verification of credentials of authorized users, to avoid propagating useful information to attackers.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32</a:t>
            </a:fld>
            <a:endParaRPr lang="en-GB" dirty="0"/>
          </a:p>
        </p:txBody>
      </p:sp>
    </p:spTree>
    <p:extLst>
      <p:ext uri="{BB962C8B-B14F-4D97-AF65-F5344CB8AC3E}">
        <p14:creationId xmlns:p14="http://schemas.microsoft.com/office/powerpoint/2010/main" val="18637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3</a:t>
            </a:fld>
            <a:endParaRPr lang="en-GB" dirty="0"/>
          </a:p>
        </p:txBody>
      </p:sp>
    </p:spTree>
    <p:extLst>
      <p:ext uri="{BB962C8B-B14F-4D97-AF65-F5344CB8AC3E}">
        <p14:creationId xmlns:p14="http://schemas.microsoft.com/office/powerpoint/2010/main" val="3355489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argue that, in relation to network threats, most of the rigidity of current security paradigms comes from two main factors: i) the need for physical isolation of enterprise’s assets from the outside world, and ii) the presence of multiple standalone appliances placed at exchange points, each dealing with specific security aspects (e.g., firewalling, intrusion detection/prevention, virtual private networking, antivirus, deep packet inspection). Current challenges and emerging trends are all suggesting that such paradigms should evolve from discrete appliances into pervasive and capillary systems, which decouple distributed context monitoring from (logically) centralized detection logic, somehow aligning to the same evolutionary path already undertaken by software-defined networking. </a:t>
            </a:r>
            <a:endParaRPr lang="en-US" dirty="0"/>
          </a:p>
          <a:p>
            <a:r>
              <a:rPr lang="en-GB" dirty="0"/>
              <a:t>Read Sec. 3 [FGCS]</a:t>
            </a:r>
          </a:p>
          <a:p>
            <a:endParaRPr lang="en-GB" dirty="0"/>
          </a:p>
          <a:p>
            <a:r>
              <a:rPr lang="en-GB" dirty="0"/>
              <a:t>SIEM: </a:t>
            </a:r>
            <a:r>
              <a:rPr lang="en-GB" sz="1200" b="0" i="0" u="none" strike="noStrike" kern="1200" dirty="0">
                <a:solidFill>
                  <a:schemeClr val="tx1"/>
                </a:solidFill>
                <a:effectLst/>
                <a:latin typeface="+mn-lt"/>
                <a:ea typeface="+mn-ea"/>
                <a:cs typeface="+mn-cs"/>
              </a:rPr>
              <a:t>Security Information Event and Management</a:t>
            </a:r>
          </a:p>
          <a:p>
            <a:r>
              <a:rPr lang="en-GB" sz="1200" b="0" i="0" u="none" strike="noStrike" kern="1200" dirty="0">
                <a:solidFill>
                  <a:schemeClr val="tx1"/>
                </a:solidFill>
                <a:effectLst/>
                <a:latin typeface="+mn-lt"/>
                <a:ea typeface="+mn-ea"/>
                <a:cs typeface="+mn-cs"/>
              </a:rPr>
              <a:t>IPFIX: Internet Protocol Flow Information Export</a:t>
            </a:r>
          </a:p>
          <a:p>
            <a:r>
              <a:rPr lang="en-GB" sz="1200" b="1" i="0" u="none" strike="noStrike" kern="1200" dirty="0">
                <a:solidFill>
                  <a:schemeClr val="tx1"/>
                </a:solidFill>
                <a:effectLst/>
                <a:latin typeface="+mn-lt"/>
                <a:ea typeface="+mn-ea"/>
                <a:cs typeface="+mn-cs"/>
              </a:rPr>
              <a:t>NetFlow</a:t>
            </a:r>
            <a:r>
              <a:rPr lang="en-GB" sz="1200" b="0" i="0" u="none" strike="noStrike" kern="1200" dirty="0">
                <a:solidFill>
                  <a:schemeClr val="tx1"/>
                </a:solidFill>
                <a:effectLst/>
                <a:latin typeface="+mn-lt"/>
                <a:ea typeface="+mn-ea"/>
                <a:cs typeface="+mn-cs"/>
              </a:rPr>
              <a:t> is a network protocol developed by Cisco for collecting IP traffic information and monitoring network traffic.</a:t>
            </a:r>
          </a:p>
          <a:p>
            <a:r>
              <a:rPr lang="en-GB" sz="1200" b="1" i="0" u="none" strike="noStrike" kern="1200" dirty="0">
                <a:solidFill>
                  <a:schemeClr val="tx1"/>
                </a:solidFill>
                <a:effectLst/>
                <a:latin typeface="+mn-lt"/>
                <a:ea typeface="+mn-ea"/>
                <a:cs typeface="+mn-cs"/>
              </a:rPr>
              <a:t>sFlow</a:t>
            </a:r>
            <a:r>
              <a:rPr lang="en-GB" sz="1200" b="0" i="0" u="none" strike="noStrike" kern="1200" dirty="0">
                <a:solidFill>
                  <a:schemeClr val="tx1"/>
                </a:solidFill>
                <a:effectLst/>
                <a:latin typeface="+mn-lt"/>
                <a:ea typeface="+mn-ea"/>
                <a:cs typeface="+mn-cs"/>
              </a:rPr>
              <a:t>, short for "sampled flow", is an industry standard for packet export at Layer 2.</a:t>
            </a:r>
          </a:p>
          <a:p>
            <a:r>
              <a:rPr lang="en-GB" sz="1200" b="1" i="0" u="none" strike="noStrike" kern="1200" dirty="0">
                <a:solidFill>
                  <a:schemeClr val="tx1"/>
                </a:solidFill>
                <a:effectLst/>
                <a:latin typeface="+mn-lt"/>
                <a:ea typeface="+mn-ea"/>
                <a:cs typeface="+mn-cs"/>
              </a:rPr>
              <a:t>NETCONF</a:t>
            </a:r>
            <a:r>
              <a:rPr lang="en-GB" sz="1200" b="0" i="0" u="none" strike="noStrike" kern="1200" dirty="0">
                <a:solidFill>
                  <a:schemeClr val="tx1"/>
                </a:solidFill>
                <a:effectLst/>
                <a:latin typeface="+mn-lt"/>
                <a:ea typeface="+mn-ea"/>
                <a:cs typeface="+mn-cs"/>
              </a:rPr>
              <a:t> is a protocol defined by the IETF to “install, manipulate, and delete the configuration of network devices”.</a:t>
            </a: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33</a:t>
            </a:fld>
            <a:endParaRPr lang="en-GB" dirty="0"/>
          </a:p>
        </p:txBody>
      </p:sp>
    </p:spTree>
    <p:extLst>
      <p:ext uri="{BB962C8B-B14F-4D97-AF65-F5344CB8AC3E}">
        <p14:creationId xmlns:p14="http://schemas.microsoft.com/office/powerpoint/2010/main" val="1160549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34</a:t>
            </a:fld>
            <a:endParaRPr lang="en-GB" dirty="0"/>
          </a:p>
        </p:txBody>
      </p:sp>
    </p:spTree>
    <p:extLst>
      <p:ext uri="{BB962C8B-B14F-4D97-AF65-F5344CB8AC3E}">
        <p14:creationId xmlns:p14="http://schemas.microsoft.com/office/powerpoint/2010/main" val="326963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35</a:t>
            </a:fld>
            <a:endParaRPr lang="en-GB" dirty="0"/>
          </a:p>
        </p:txBody>
      </p:sp>
    </p:spTree>
    <p:extLst>
      <p:ext uri="{BB962C8B-B14F-4D97-AF65-F5344CB8AC3E}">
        <p14:creationId xmlns:p14="http://schemas.microsoft.com/office/powerpoint/2010/main" val="1488448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5G infrastructures</a:t>
            </a:r>
          </a:p>
        </p:txBody>
      </p:sp>
      <p:sp>
        <p:nvSpPr>
          <p:cNvPr id="4" name="Slide Number Placeholder 3"/>
          <p:cNvSpPr>
            <a:spLocks noGrp="1"/>
          </p:cNvSpPr>
          <p:nvPr>
            <p:ph type="sldNum" sz="quarter" idx="5"/>
          </p:nvPr>
        </p:nvSpPr>
        <p:spPr/>
        <p:txBody>
          <a:bodyPr/>
          <a:lstStyle/>
          <a:p>
            <a:fld id="{B73E83BD-5AFE-5443-A1CE-09C7AE621AE7}" type="slidenum">
              <a:rPr lang="en-GB" smtClean="0"/>
              <a:t>42</a:t>
            </a:fld>
            <a:endParaRPr lang="en-GB" dirty="0"/>
          </a:p>
        </p:txBody>
      </p:sp>
    </p:spTree>
    <p:extLst>
      <p:ext uri="{BB962C8B-B14F-4D97-AF65-F5344CB8AC3E}">
        <p14:creationId xmlns:p14="http://schemas.microsoft.com/office/powerpoint/2010/main" val="303267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introduction of micro-services and service mesh architecture will boost attacks against APIs, and protecting east-west traffic flows inside the network will become a larger concern than defending north-south traffic flows from external entities</a:t>
            </a:r>
            <a:r>
              <a:rPr lang="en-GB" dirty="0">
                <a:effectLst/>
              </a:rPr>
              <a:t>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44</a:t>
            </a:fld>
            <a:endParaRPr lang="en-GB" dirty="0"/>
          </a:p>
        </p:txBody>
      </p:sp>
    </p:spTree>
    <p:extLst>
      <p:ext uri="{BB962C8B-B14F-4D97-AF65-F5344CB8AC3E}">
        <p14:creationId xmlns:p14="http://schemas.microsoft.com/office/powerpoint/2010/main" val="3071692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All cyber-security reports agree that misconfiguration are the most common cause of breaches. In the case of cloud applications, cloud providers offer identity access management tools to control access to applications, services and databases. However, the responsibility apply security policies is left to the customers, by defining a set of rules that control what entities can be accessed and how (e.g., valid invocation of API on a resource). If such policies are not properly managed, hackers have one simple entry point to access the entire network. Another common mistake is the usage of pre-defined permission templates, which apply to multiple scenarios. In this case, the one-fit-all approach is likely to result into wider permissions than needed.</a:t>
            </a:r>
          </a:p>
          <a:p>
            <a:r>
              <a:rPr lang="en-GB" sz="1200" kern="1200" dirty="0">
                <a:solidFill>
                  <a:schemeClr val="tx1"/>
                </a:solidFill>
                <a:effectLst/>
                <a:latin typeface="+mn-lt"/>
                <a:ea typeface="+mn-ea"/>
                <a:cs typeface="+mn-cs"/>
              </a:rPr>
              <a:t>There are several causes that lead to misconfigurations. In some cases, there is simply a low understanding of the features offered by the cloud, or lack of visibility into the cloud environment and resources. Another problem comes from agility and CI/CD paradigms, which make continuously release new versions of applications and services, while DevSecOps are not able to keep the pace. The quick innovation cycle in products and processes also makes it difficult to find and train human staff in the proper way. The trend towards the multi-cloud approach does not help in this direction, since it increases the knowledge base for managing multiple heterogeneous solutions.</a:t>
            </a:r>
          </a:p>
          <a:p>
            <a:r>
              <a:rPr lang="en-GB" sz="1200" kern="1200" dirty="0">
                <a:solidFill>
                  <a:schemeClr val="tx1"/>
                </a:solidFill>
                <a:effectLst/>
                <a:latin typeface="+mn-lt"/>
                <a:ea typeface="+mn-ea"/>
                <a:cs typeface="+mn-cs"/>
              </a:rPr>
              <a:t>Improving the current practice should look in two directions. First, more automation should be used in deriving and verifying security policies, so to remove part of the dependency on human skills. Then, a continuous analysis of usual behaviour of each entity, just to ensure users only have access to what they need, nothing more. In both cases, the concrete target to effectively reach the goal is smart configuration hardening that applies the approach of “least privilege”.</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45</a:t>
            </a:fld>
            <a:endParaRPr lang="en-GB" dirty="0"/>
          </a:p>
        </p:txBody>
      </p:sp>
    </p:spTree>
    <p:extLst>
      <p:ext uri="{BB962C8B-B14F-4D97-AF65-F5344CB8AC3E}">
        <p14:creationId xmlns:p14="http://schemas.microsoft.com/office/powerpoint/2010/main" val="1219385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Protecting the Perimeter:</a:t>
            </a:r>
            <a:r>
              <a:rPr lang="en-GB" dirty="0"/>
              <a:t> This is the basic, foundational level of security that any cloud security operator should take on first. Technologies such as Amazon Web Services provide virtual private clouds (VPCs) and security groups provide simplistic ways to protect the perimeter, such as allowing only IPs that need to be allowed, etc.</a:t>
            </a:r>
            <a:br>
              <a:rPr lang="en-GB" dirty="0"/>
            </a:br>
            <a:r>
              <a:rPr lang="en-GB" b="1" dirty="0"/>
              <a:t>Visibility into Workloads:</a:t>
            </a:r>
            <a:r>
              <a:rPr lang="en-GB" dirty="0"/>
              <a:t> The next step after VPCs is to understand the behaviour of workloads. This is paramount before initiating any kind of security mechanism or technology. Knowing the baseline behaviour of various types of systems will expose where irregularities can occur. Workload data includes:</a:t>
            </a:r>
          </a:p>
          <a:p>
            <a:r>
              <a:rPr lang="en-GB" dirty="0"/>
              <a:t>Users who regularly log in and their expected activities</a:t>
            </a:r>
          </a:p>
          <a:p>
            <a:r>
              <a:rPr lang="en-GB" dirty="0"/>
              <a:t>Processes running and forking on the system</a:t>
            </a:r>
          </a:p>
          <a:p>
            <a:r>
              <a:rPr lang="en-GB" dirty="0"/>
              <a:t>Normal/expected in- and outbound network connections</a:t>
            </a:r>
          </a:p>
          <a:p>
            <a:r>
              <a:rPr lang="en-GB" dirty="0"/>
              <a:t>Activity involving critical files on the system</a:t>
            </a:r>
          </a:p>
          <a:p>
            <a:r>
              <a:rPr lang="en-GB" b="1" dirty="0"/>
              <a:t>Integration of Workload Behaviour with Infrastructure Services:</a:t>
            </a:r>
            <a:r>
              <a:rPr lang="en-GB" dirty="0"/>
              <a:t> Once perimeter security is in place and visibility into workloads is achieved, integrating infrastructure services in order to monitor behaviour changes gives the cloud operator further improved visibility. For instance, this integration will monitor:</a:t>
            </a:r>
          </a:p>
          <a:p>
            <a:r>
              <a:rPr lang="en-GB" dirty="0"/>
              <a:t>If a user’s behaviour on a workload is authorized by identity and access management (IAM) permissions</a:t>
            </a:r>
          </a:p>
          <a:p>
            <a:r>
              <a:rPr lang="en-GB" dirty="0"/>
              <a:t>If the running of a workload is authorized by cloud identity services</a:t>
            </a:r>
          </a:p>
          <a:p>
            <a:r>
              <a:rPr lang="en-GB" dirty="0"/>
              <a:t>If anything running on the infrastructure should not be there (like a web server) or anything is talking to it from outside of established boundaries</a:t>
            </a:r>
          </a:p>
          <a:p>
            <a:r>
              <a:rPr lang="en-GB" b="1" dirty="0"/>
              <a:t>Integrate Workload Behaviour with External Information Sources:</a:t>
            </a:r>
            <a:r>
              <a:rPr lang="en-GB" dirty="0"/>
              <a:t> help the cloud operator know when abnormal workload behaviour is actually the action of a known external behaviour. For instance:</a:t>
            </a:r>
          </a:p>
          <a:p>
            <a:r>
              <a:rPr lang="en-GB" dirty="0"/>
              <a:t>If the abnormal IP that a workload connects to is part of a botnet</a:t>
            </a:r>
          </a:p>
          <a:p>
            <a:r>
              <a:rPr lang="en-GB" dirty="0"/>
              <a:t>If the abnormal socket opened on a workload is typical of a command and control channel</a:t>
            </a:r>
          </a:p>
          <a:p>
            <a:r>
              <a:rPr lang="en-GB" b="1" dirty="0"/>
              <a:t>Integrate Workload Behaviour with Community:</a:t>
            </a:r>
            <a:r>
              <a:rPr lang="en-GB" dirty="0"/>
              <a:t> Understanding what behaviours and threats are common to an industry arms the cloud operator with even more information in identifying attack behaviours. For instance, finding out if anyone else within the community has also observed an abnormal process fork activity may mean the difference of identifying a threat or a shared abnormality.</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47</a:t>
            </a:fld>
            <a:endParaRPr lang="en-GB" dirty="0"/>
          </a:p>
        </p:txBody>
      </p:sp>
    </p:spTree>
    <p:extLst>
      <p:ext uri="{BB962C8B-B14F-4D97-AF65-F5344CB8AC3E}">
        <p14:creationId xmlns:p14="http://schemas.microsoft.com/office/powerpoint/2010/main" val="402659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matrix decomposes ICT services in multiple logical layers, adopted from the Cloud Security Alliance [19], and shows how responsibility is split for different business models. Multiple business models are taken into account that could be used by SPs. The legacy approach is to buy and operate the whole infrastructure, including things (IoT) and ICT installations (DC). Financial and operational sustainability suggest limited usage of this model, e.g., to implement critical services, while additional resources will be acquired on-demand by `as-a-Service’ paradigms, as already introduced in Sec. 3.3. We recall that smart things can be included in either PaaS or DaaS models, when they are not fully managed by the SP (i.e., IoT case).</a:t>
            </a:r>
          </a:p>
          <a:p>
            <a:r>
              <a:rPr lang="en-GB" sz="1200" kern="1200" dirty="0">
                <a:solidFill>
                  <a:schemeClr val="tx1"/>
                </a:solidFill>
                <a:effectLst/>
                <a:latin typeface="+mn-lt"/>
                <a:ea typeface="+mn-ea"/>
                <a:cs typeface="+mn-cs"/>
              </a:rPr>
              <a:t>The nomenclature for the logical layers is borrowed from the cloud, even if the Project scope is not strictly limited to that domain. The </a:t>
            </a:r>
            <a:r>
              <a:rPr lang="en-GB" sz="1200" i="1" kern="1200" dirty="0">
                <a:solidFill>
                  <a:schemeClr val="tx1"/>
                </a:solidFill>
                <a:effectLst/>
                <a:latin typeface="+mn-lt"/>
                <a:ea typeface="+mn-ea"/>
                <a:cs typeface="+mn-cs"/>
              </a:rPr>
              <a:t>Infrastructure</a:t>
            </a:r>
            <a:r>
              <a:rPr lang="en-GB" sz="1200" kern="1200" dirty="0">
                <a:solidFill>
                  <a:schemeClr val="tx1"/>
                </a:solidFill>
                <a:effectLst/>
                <a:latin typeface="+mn-lt"/>
                <a:ea typeface="+mn-ea"/>
                <a:cs typeface="+mn-cs"/>
              </a:rPr>
              <a:t> layer includes the hardware: servers, disk arrays, network equipment, sensors, actuators and any other device that can be involved in the realization of cyber-physical system. Typical management operations at this layer include purchase, installation, electricity supply, cooling, upgrade, maintenance, disposal. Direct ownership of physical infrastructure is a big issue for small and medium enterprises, due to the high capital investment, the quick obsolescence of the hardware, the delay to deploy new resources, the difficulty to foresee the right amount of resources to effectively cope with workload fluctuations. The </a:t>
            </a:r>
            <a:r>
              <a:rPr lang="en-GB" sz="1200" i="1" kern="1200" dirty="0">
                <a:solidFill>
                  <a:schemeClr val="tx1"/>
                </a:solidFill>
                <a:effectLst/>
                <a:latin typeface="+mn-lt"/>
                <a:ea typeface="+mn-ea"/>
                <a:cs typeface="+mn-cs"/>
              </a:rPr>
              <a:t>metastructure</a:t>
            </a:r>
            <a:r>
              <a:rPr lang="en-GB" sz="1200" kern="1200" dirty="0">
                <a:solidFill>
                  <a:schemeClr val="tx1"/>
                </a:solidFill>
                <a:effectLst/>
                <a:latin typeface="+mn-lt"/>
                <a:ea typeface="+mn-ea"/>
                <a:cs typeface="+mn-cs"/>
              </a:rPr>
              <a:t> layer is the glue between the infrastructure and the applications. It includes protocols and mechanisms for management and configuration, which allow provisioning of virtual resources. It may be limited to simple interfaces in case applications are directly deployed on the server; for example, IPMI for servers and OpenFlow/Netflow for network devices. Alternatively, hypervisors, cloud management software and orchestrators can be used for full-fledged virtualization environment; some common technologies and tools are Xen, KVM/QEMU, OpenStack, VMware vSphere, ETSI MANO, Juju, OSM. The </a:t>
            </a:r>
            <a:r>
              <a:rPr lang="en-GB" sz="1200" i="1" kern="1200" dirty="0">
                <a:solidFill>
                  <a:schemeClr val="tx1"/>
                </a:solidFill>
                <a:effectLst/>
                <a:latin typeface="+mn-lt"/>
                <a:ea typeface="+mn-ea"/>
                <a:cs typeface="+mn-cs"/>
              </a:rPr>
              <a:t>applistructure</a:t>
            </a:r>
            <a:r>
              <a:rPr lang="en-GB" sz="1200" kern="1200" dirty="0">
                <a:solidFill>
                  <a:schemeClr val="tx1"/>
                </a:solidFill>
                <a:effectLst/>
                <a:latin typeface="+mn-lt"/>
                <a:ea typeface="+mn-ea"/>
                <a:cs typeface="+mn-cs"/>
              </a:rPr>
              <a:t> layer defines the main business logic and the underlying artefacts to create the software environment. The structure of applications changes significantly for different business models. For bare metal installations, it only includes the OS, system libraries, and application software. For IaaS it should also identify the abstract resources (VMs or containers, number of CPUs, amount of RAM, disk space, NICs, network links) that are required to create the virtual environment to run the software. For PaaS, it also features message queues, artificial intelligence analysis, or notification services and whatever else is needed to build the platform; in this case, the boundary between the scope of the InP and the SP is not fixed, but depends on each specific offer (i.e., some features may be integrated in the platform or the user can select them at provisioning time). Finally, the </a:t>
            </a:r>
            <a:r>
              <a:rPr lang="en-GB" sz="1200" i="1" kern="1200" dirty="0">
                <a:solidFill>
                  <a:schemeClr val="tx1"/>
                </a:solidFill>
                <a:effectLst/>
                <a:latin typeface="+mn-lt"/>
                <a:ea typeface="+mn-ea"/>
                <a:cs typeface="+mn-cs"/>
              </a:rPr>
              <a:t>infostructure</a:t>
            </a:r>
            <a:r>
              <a:rPr lang="en-GB" sz="1200" kern="1200" dirty="0">
                <a:solidFill>
                  <a:schemeClr val="tx1"/>
                </a:solidFill>
                <a:effectLst/>
                <a:latin typeface="+mn-lt"/>
                <a:ea typeface="+mn-ea"/>
                <a:cs typeface="+mn-cs"/>
              </a:rPr>
              <a:t> layer concerns data and information managed and stored in the service. In most cases, this layer is under full control of the service provider, which business logic collects, processes, stores, and delivers data on behalf of end users; however, in case of DaaS, providing data is the main business for the RP. This does not necessarily mean that the same RP implements the full stack: indeed, as already introduced in the previous Sections, virtual resources might be provided by different RPs in a composite way. For example, data from RP1 may be hosted in a database service provided by RP2, which in turn runs in a VM created in the infrastructure of RP3. The pictorial representation in Figure 5 does not capture this distinction, because the main aspect is the sharing of responsibility between the SP and RP(s).</a:t>
            </a:r>
          </a:p>
          <a:p>
            <a:r>
              <a:rPr lang="en-GB" sz="1200" kern="1200" dirty="0">
                <a:solidFill>
                  <a:schemeClr val="tx1"/>
                </a:solidFill>
                <a:effectLst/>
                <a:latin typeface="+mn-lt"/>
                <a:ea typeface="+mn-ea"/>
                <a:cs typeface="+mn-cs"/>
              </a:rPr>
              <a:t>As general indication, the responsibility of each actor maps to the degree of control it has over the architecture stack:</a:t>
            </a:r>
          </a:p>
          <a:p>
            <a:pPr lvl="0"/>
            <a:r>
              <a:rPr lang="en-GB" sz="1200" kern="1200" dirty="0">
                <a:solidFill>
                  <a:schemeClr val="tx1"/>
                </a:solidFill>
                <a:effectLst/>
                <a:latin typeface="+mn-lt"/>
                <a:ea typeface="+mn-ea"/>
                <a:cs typeface="+mn-cs"/>
              </a:rPr>
              <a:t>In the DaaS model, the RP is responsible for providing reliable and safe data to authorized customers. The responsibility may be partially shared with other RPs, if the data is hosted on third party’s infrastructure.</a:t>
            </a:r>
          </a:p>
          <a:p>
            <a:pPr lvl="0"/>
            <a:r>
              <a:rPr lang="en-GB" sz="1200" kern="1200" dirty="0">
                <a:solidFill>
                  <a:schemeClr val="tx1"/>
                </a:solidFill>
                <a:effectLst/>
                <a:latin typeface="+mn-lt"/>
                <a:ea typeface="+mn-ea"/>
                <a:cs typeface="+mn-cs"/>
              </a:rPr>
              <a:t>In the SaaS model, the RP is responsible for nearly all security aspects, including operation of the infrastructure and the hosted software. The responsibility for the SP is mostly limited to identity management and access control. Serverless models remove the day-to-day responsibility for updates from the cloud users, but also require to work with providers with strong track records. This model should foster cloud providers to maintain extremely high security levels, since this is necessary to building their reputation and credibility. The usage of HTTP and similar REST interfaces also removes the need for layer-2 network virtualization, hence shrinking the typical attack surface to API calls and/or HTTP(S) traffic.</a:t>
            </a:r>
          </a:p>
          <a:p>
            <a:pPr lvl="0"/>
            <a:r>
              <a:rPr lang="en-GB" sz="1200" kern="1200" dirty="0">
                <a:solidFill>
                  <a:schemeClr val="tx1"/>
                </a:solidFill>
                <a:effectLst/>
                <a:latin typeface="+mn-lt"/>
                <a:ea typeface="+mn-ea"/>
                <a:cs typeface="+mn-cs"/>
              </a:rPr>
              <a:t>In the PaaS model, the RP manages all security aspects related to the platform, which includes the infrastructure and software facilities (like databases, domain name servers, operating systems, compilers, analytic services, etc.). The SP is responsible for everything he implements and runs on the platform (e.g., data processing, connection to his own things). However, there are some common security services (like logging, monitoring, auditing) that lie in between, since they may concern elements operated by both actors. The risk in this case is unnecessary duplication of similar security frameworks and components.</a:t>
            </a:r>
          </a:p>
          <a:p>
            <a:pPr lvl="0"/>
            <a:r>
              <a:rPr lang="en-GB" sz="1200" kern="1200" dirty="0">
                <a:solidFill>
                  <a:schemeClr val="tx1"/>
                </a:solidFill>
                <a:effectLst/>
                <a:latin typeface="+mn-lt"/>
                <a:ea typeface="+mn-ea"/>
                <a:cs typeface="+mn-cs"/>
              </a:rPr>
              <a:t>In the IaaS model, the RP is only responsible for the physical infrastructure, while the SP takes on the responsibility for everything he deploys and operates in the virtualized resources. Also in this case, there are intertwined security aspects.</a:t>
            </a:r>
          </a:p>
          <a:p>
            <a:pPr lvl="0"/>
            <a:r>
              <a:rPr lang="en-GB" sz="1200" kern="1200" dirty="0">
                <a:solidFill>
                  <a:schemeClr val="tx1"/>
                </a:solidFill>
                <a:effectLst/>
                <a:latin typeface="+mn-lt"/>
                <a:ea typeface="+mn-ea"/>
                <a:cs typeface="+mn-cs"/>
              </a:rPr>
              <a:t>In the IoT/DC models, only the SP is responsible for all layers, including tampering, eavesdropping, and any unauthorized physical access to devices. In this case, the SP has the best visibility on the evolving context, including information from hardware, logs and events from applications, statistics from network appliances. However, the whole management burden and financial investment may be cumbersome for smaller businesses.</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48</a:t>
            </a:fld>
            <a:endParaRPr lang="en-GB" dirty="0"/>
          </a:p>
        </p:txBody>
      </p:sp>
    </p:spTree>
    <p:extLst>
      <p:ext uri="{BB962C8B-B14F-4D97-AF65-F5344CB8AC3E}">
        <p14:creationId xmlns:p14="http://schemas.microsoft.com/office/powerpoint/2010/main" val="444191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trike="noStrike" dirty="0"/>
              <a:t>From the perspective of cybersecurity, the usage of virtualization technologies fosters multi-tenancy and weakens the isolation between users and their applications, making traditional paradigms largely ineffective. Indeed, </a:t>
            </a:r>
            <a:r>
              <a:rPr lang="en-US" dirty="0"/>
              <a:t>common security paradigms for the enterprise are based on the deployment of discrete security appliances that build a security perimeter that encloses all valuable ICT assets. Firewalls, IPS/IDS, and antivirus are commonly used today, often integrated in enterprise-wide tools that give visibility over the network and devices. </a:t>
            </a:r>
          </a:p>
          <a:p>
            <a:pPr marL="228600" indent="-228600">
              <a:buFont typeface="+mj-lt"/>
              <a:buAutoNum type="arabicPeriod"/>
            </a:pPr>
            <a:r>
              <a:rPr lang="en-US" dirty="0"/>
              <a:t>When public cloud services are used, applications are deployed out of the safe enterprise perimeter and get more exposed to security threats. As a matter of fact, adversary can also be present in the applications of other tenants, in bogus or unreliable (deceptive?) service providers, as well as in the physical environment for IoT devices. </a:t>
            </a:r>
          </a:p>
          <a:p>
            <a:pPr marL="228600" indent="-228600">
              <a:buFont typeface="+mj-lt"/>
              <a:buAutoNum type="arabicPeriod"/>
            </a:pPr>
            <a:r>
              <a:rPr lang="en-US" dirty="0"/>
              <a:t>The security perimeter becomes virtual in these environments, leveraging software technologies as hypervisors and virtual switches to isolate tenants from external and internal threats. Unfortunately, hypervisors were mainly conceived for safe and independent execution, they often consist of small and lightweight code, and do not implement strong security services. Indeed, many vulnerabilities and weakness have been already identified during the years. In any case, hypervisors provide isolation between tenants, but does not protect from external threats.</a:t>
            </a:r>
          </a:p>
          <a:p>
            <a:pPr marL="228600" indent="-228600">
              <a:buFont typeface="+mj-lt"/>
              <a:buAutoNum type="arabicPeriod"/>
            </a:pPr>
            <a:r>
              <a:rPr lang="en-US" dirty="0"/>
              <a:t>So, what options are available for protecting virtual services today? Option no. 1: use security services from cloud providers and Cloud Management Software. Just take a look at the commercial offers of cloud providers (i.e., AWS), and you’ll discover a great set of security features: firewalling, DDoS mitigation, encryption, antivirus, IDS, access logs, IAM (Identity and Access Management), and so on, but don’t be amazed if you don’t find  your old, beloved security appliances… If you run a standalone cloud application, this solution might be perfect for you, but what about if you needed to integrate your application together with other enterprise processes or if it were part of an orchestrated service? The main problem here is that heterogeneous security services are provided by different cloud providers, with different control models and interfaces, and this means security </a:t>
            </a:r>
            <a:r>
              <a:rPr lang="en-US" strike="noStrike" dirty="0"/>
              <a:t>cannot be managed in a consistent way across multiple providers. </a:t>
            </a:r>
            <a:r>
              <a:rPr lang="en-US" strike="sngStrike" dirty="0"/>
              <a:t>The I2NSF framework from IETS is already advocating the convergence towards common interfaces (at least for NETWORK security functions), and the usage of a two-tier architecture that translates high-level user policies (even of non-technical nature) to low-level rules and configurations. In any case, the required security functions might not be available in some infrastructures.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trike="noStrike" dirty="0"/>
              <a:t>Option no. 2: </a:t>
            </a:r>
            <a:r>
              <a:rPr lang="en-US" dirty="0"/>
              <a:t>Riding the virtualization wave, several vendors are already delivering software instances of their security appliances, suitable to be deployed in cloud environments.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This help build a uniform and integrated solution across multiple sites, but comes at the cost of additional resource consumption (i.e., VMs or containers) and overhead. For this reason, this approach cannot be typically adopted for small and lightweight services, which represent the main application scenario for cloud orchestration. Even more so it cannot be typically adopted for IoT and other resource-constrained devices.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Bay the way, have you ever had a look at vulnerabilities reported for cyber-security appliances? You should be aware that security appliances themselves increase the attack surface of your cloud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endParaRPr lang="en-US" strike="noStrike"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49</a:t>
            </a:fld>
            <a:endParaRPr lang="en-GB" dirty="0"/>
          </a:p>
        </p:txBody>
      </p:sp>
    </p:spTree>
    <p:extLst>
      <p:ext uri="{BB962C8B-B14F-4D97-AF65-F5344CB8AC3E}">
        <p14:creationId xmlns:p14="http://schemas.microsoft.com/office/powerpoint/2010/main" val="291321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Based on the hierarchical model from Gartner, security solutions for the cloud can be roughly classified into two main classes:</a:t>
            </a:r>
          </a:p>
          <a:p>
            <a:pPr lvl="0"/>
            <a:r>
              <a:rPr lang="en-GB" sz="1200" kern="1200" dirty="0">
                <a:solidFill>
                  <a:schemeClr val="tx1"/>
                </a:solidFill>
                <a:effectLst/>
                <a:latin typeface="+mn-lt"/>
                <a:ea typeface="+mn-ea"/>
                <a:cs typeface="+mn-cs"/>
              </a:rPr>
              <a:t>Protection of the cloud infrastructure, which entirely falls under the responsibility of cloud providers (this includes IDS, antivirus, firewalls and other tools working at the hypervisor/virtualization layer).</a:t>
            </a:r>
          </a:p>
          <a:p>
            <a:pPr lvl="0"/>
            <a:r>
              <a:rPr lang="en-GB" sz="1200" b="1" kern="1200" dirty="0">
                <a:solidFill>
                  <a:schemeClr val="tx1"/>
                </a:solidFill>
                <a:effectLst/>
                <a:latin typeface="+mn-lt"/>
                <a:ea typeface="+mn-ea"/>
                <a:cs typeface="+mn-cs"/>
              </a:rPr>
              <a:t>Cloud Security Posture Management (CSPM), </a:t>
            </a:r>
            <a:r>
              <a:rPr lang="en-GB" sz="1200" kern="1200" dirty="0">
                <a:solidFill>
                  <a:schemeClr val="tx1"/>
                </a:solidFill>
                <a:effectLst/>
                <a:latin typeface="+mn-lt"/>
                <a:ea typeface="+mn-ea"/>
                <a:cs typeface="+mn-cs"/>
              </a:rPr>
              <a:t>which integrates security capabilities offered by cloud providers with the customer’s security processes. Cloud access brokers fall under this category, building a homogeneous layer to translate the internal security policies to specific interfaces of each cloud provider; this usually includes access management, activity monitoring, data security, risk and data governance, activity analytics, etc.</a:t>
            </a:r>
          </a:p>
          <a:p>
            <a:pPr lvl="0"/>
            <a:r>
              <a:rPr lang="en-GB" sz="1200" b="1" kern="1200" dirty="0">
                <a:solidFill>
                  <a:schemeClr val="tx1"/>
                </a:solidFill>
                <a:effectLst/>
                <a:latin typeface="+mn-lt"/>
                <a:ea typeface="+mn-ea"/>
                <a:cs typeface="+mn-cs"/>
              </a:rPr>
              <a:t>Cloud Workload Protection Platforms (CWPP) </a:t>
            </a:r>
            <a:r>
              <a:rPr lang="en-GB" sz="1200" kern="1200" dirty="0">
                <a:solidFill>
                  <a:schemeClr val="tx1"/>
                </a:solidFill>
                <a:effectLst/>
                <a:latin typeface="+mn-lt"/>
                <a:ea typeface="+mn-ea"/>
                <a:cs typeface="+mn-cs"/>
              </a:rPr>
              <a:t>which provide “consistent visibility and control for physical machines, virtual machines, containers, and serverless workloads, regardless of location.” [46] They brings the typical approach for endpoint protection to the cloud, but should take into account its specific characteristics (namely: multi-tenancy, elasticity, resource limitations).</a:t>
            </a:r>
          </a:p>
          <a:p>
            <a:r>
              <a:rPr lang="en-GB" sz="1200" kern="1200" dirty="0">
                <a:solidFill>
                  <a:schemeClr val="tx1"/>
                </a:solidFill>
                <a:effectLst/>
                <a:latin typeface="+mn-lt"/>
                <a:ea typeface="+mn-ea"/>
                <a:cs typeface="+mn-cs"/>
              </a:rPr>
              <a:t>It is important to avoid misunderstanding this description. Though the scope is similar to endpoint protection, CWPP implementation cannot simply remain a desktop-oriented offering that will run on a server. Instead, CWPP must be designed and optimized to support the typical use cases in an enterprise hybrid, multi-cloud architecture.</a:t>
            </a:r>
          </a:p>
          <a:p>
            <a:r>
              <a:rPr lang="en-GB" sz="1200" kern="1200" dirty="0">
                <a:solidFill>
                  <a:schemeClr val="tx1"/>
                </a:solidFill>
                <a:effectLst/>
                <a:latin typeface="+mn-lt"/>
                <a:ea typeface="+mn-ea"/>
                <a:cs typeface="+mn-cs"/>
              </a:rPr>
              <a:t>From an architectural perspective, CSPM is mostly intended to work at the management layer, while CWPP is specifically designed for the data plane (see Figure 16). Indeed, Gartner’s analysist pointed out that the optimal place for security visibility and control is from within the workload itself. Unfortunately, containers and serverless workloads are increasingly scanned for vulnerabilities and misconfigurations in development, but are deployed with little or no runtime protection within the workload and instead rely on external network instrumentation and event monitoring to detect threats. [45]. Multiple vendors are already leveraging the synergy in combining CWPP and CSPM capabilities, leading to the new category of </a:t>
            </a:r>
            <a:r>
              <a:rPr lang="en-GB" sz="1200" b="1" kern="1200" dirty="0">
                <a:solidFill>
                  <a:schemeClr val="tx1"/>
                </a:solidFill>
                <a:effectLst/>
                <a:latin typeface="+mn-lt"/>
                <a:ea typeface="+mn-ea"/>
                <a:cs typeface="+mn-cs"/>
              </a:rPr>
              <a:t>Cloud Native Application Protection Platform (CNAPP)</a:t>
            </a:r>
            <a:r>
              <a:rPr lang="en-GB" sz="1200" kern="1200" dirty="0">
                <a:solidFill>
                  <a:schemeClr val="tx1"/>
                </a:solidFill>
                <a:effectLst/>
                <a:latin typeface="+mn-lt"/>
                <a:ea typeface="+mn-ea"/>
                <a:cs typeface="+mn-cs"/>
              </a:rPr>
              <a:t> that that scan workloads and configurations in development and protect workloads and configurations at runtime.</a:t>
            </a:r>
          </a:p>
          <a:p>
            <a:r>
              <a:rPr lang="en-GB" sz="1200" kern="1200" dirty="0">
                <a:solidFill>
                  <a:schemeClr val="tx1"/>
                </a:solidFill>
                <a:effectLst/>
                <a:latin typeface="+mn-lt"/>
                <a:ea typeface="+mn-ea"/>
                <a:cs typeface="+mn-cs"/>
              </a:rPr>
              <a:t>The concepts of data, control, and management plane assume different meanings according to the specific where they are used. In this case, there is not any specific reference to the ASTRID architecture; rather the control/management plane refers to API available to control cloud management software, whereas the data plane is the customer’s software actually running into virtualized resources.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When considering the cloud segment, a publication from Gartner pointed out that the security posture of major cloud providers is already as good as or better than most enterprise data centres [45]. According to Gartner, the majority of successful cloud attacks can be ascribed to human errors, including misconfigurations, outdated software, mismanaged credentials. This means that the road to build secure cloud services goes through two main directions: i) leveraging existing security capabilities provided by cloud providers as part of their commercial offers; and ii) leveraging higher levels of automation available from cloud models. </a:t>
            </a:r>
          </a:p>
          <a:p>
            <a:r>
              <a:rPr lang="en-GB" sz="1200" kern="1200" dirty="0">
                <a:solidFill>
                  <a:schemeClr val="tx1"/>
                </a:solidFill>
                <a:effectLst/>
                <a:latin typeface="+mn-lt"/>
                <a:ea typeface="+mn-ea"/>
                <a:cs typeface="+mn-cs"/>
              </a:rPr>
              <a:t>The implementation of security processes for the cloud entails multiple layers, as shown in Figure 15. The layers at the bottom of the pyramid are the most important to reduce the risk; those in the upper layers builds of the foundation provided by the lower layers, but have less impact. The shared responsibility model implies that security of virtual machines and containers is the customer’s responsibility, not the cloud provider. </a:t>
            </a:r>
          </a:p>
          <a:p>
            <a:r>
              <a:rPr lang="en-GB" sz="1200" kern="1200" dirty="0">
                <a:solidFill>
                  <a:schemeClr val="tx1"/>
                </a:solidFill>
                <a:effectLst/>
                <a:latin typeface="+mn-lt"/>
                <a:ea typeface="+mn-ea"/>
                <a:cs typeface="+mn-cs"/>
              </a:rPr>
              <a:t>https://www.gartner.com/doc/reprints?id=1-1YAR7TFG&amp;ct=200207&amp;st=sb.</a:t>
            </a:r>
          </a:p>
          <a:p>
            <a:r>
              <a:rPr lang="en-GB" sz="1200" kern="1200" dirty="0">
                <a:solidFill>
                  <a:schemeClr val="tx1"/>
                </a:solidFill>
                <a:effectLst/>
                <a:latin typeface="+mn-lt"/>
                <a:ea typeface="+mn-ea"/>
                <a:cs typeface="+mn-cs"/>
              </a:rPr>
              <a:t>D1.2 provides a more detailed analysis of the responsibility boundaries for different cloud models (see Section 4.5.2).</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50</a:t>
            </a:fld>
            <a:endParaRPr lang="en-GB" dirty="0"/>
          </a:p>
        </p:txBody>
      </p:sp>
    </p:spTree>
    <p:extLst>
      <p:ext uri="{BB962C8B-B14F-4D97-AF65-F5344CB8AC3E}">
        <p14:creationId xmlns:p14="http://schemas.microsoft.com/office/powerpoint/2010/main" val="4147597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a:t>
            </a:fld>
            <a:endParaRPr lang="en-GB" dirty="0"/>
          </a:p>
        </p:txBody>
      </p:sp>
    </p:spTree>
    <p:extLst>
      <p:ext uri="{BB962C8B-B14F-4D97-AF65-F5344CB8AC3E}">
        <p14:creationId xmlns:p14="http://schemas.microsoft.com/office/powerpoint/2010/main" val="384771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objective impossibility to apply the legacy </a:t>
            </a:r>
            <a:r>
              <a:rPr lang="en-GB" sz="1200" i="1" kern="1200" dirty="0">
                <a:solidFill>
                  <a:schemeClr val="tx1"/>
                </a:solidFill>
                <a:effectLst/>
                <a:latin typeface="+mn-lt"/>
                <a:ea typeface="+mn-ea"/>
                <a:cs typeface="+mn-cs"/>
              </a:rPr>
              <a:t>security perimeter model</a:t>
            </a:r>
            <a:r>
              <a:rPr lang="en-GB" sz="1200" kern="1200" dirty="0">
                <a:solidFill>
                  <a:schemeClr val="tx1"/>
                </a:solidFill>
                <a:effectLst/>
                <a:latin typeface="+mn-lt"/>
                <a:ea typeface="+mn-ea"/>
                <a:cs typeface="+mn-cs"/>
              </a:rPr>
              <a:t> to emerging software architectures has boosted an increasing interest in the development of security and privacy solutions for the new paradigms. This effort has resulted in commercial and open-source security appliances for the cloud, including distributed firewalls, antivirus, intrusion detection systems, and identity/privacy management, often implemented in the hypervisor layer [12][13][14][15][16][17][18], as pictorially shown in Figure 3a. </a:t>
            </a:r>
          </a:p>
          <a:p>
            <a:r>
              <a:rPr lang="en-GB"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Figure 3: The GUARD concept pursues a transition from infrastructure-centric to service-centric cybersecurity framework.</a:t>
            </a:r>
            <a:endParaRPr lang="en-GB"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Given the current and evolving technological landscape, a growing trend is the</a:t>
            </a:r>
            <a:r>
              <a:rPr lang="en-GB" sz="1200" b="1" kern="1200" dirty="0">
                <a:solidFill>
                  <a:schemeClr val="tx1"/>
                </a:solidFill>
                <a:effectLst/>
                <a:latin typeface="+mn-lt"/>
                <a:ea typeface="+mn-ea"/>
                <a:cs typeface="+mn-cs"/>
              </a:rPr>
              <a:t> transition from </a:t>
            </a:r>
            <a:r>
              <a:rPr lang="en-GB" sz="1200" b="1" i="1" kern="1200" dirty="0">
                <a:solidFill>
                  <a:schemeClr val="tx1"/>
                </a:solidFill>
                <a:effectLst/>
                <a:latin typeface="+mn-lt"/>
                <a:ea typeface="+mn-ea"/>
                <a:cs typeface="+mn-cs"/>
              </a:rPr>
              <a:t>infrastructure-centric</a:t>
            </a:r>
            <a:r>
              <a:rPr lang="en-GB" sz="1200" b="1" kern="1200" dirty="0">
                <a:solidFill>
                  <a:schemeClr val="tx1"/>
                </a:solidFill>
                <a:effectLst/>
                <a:latin typeface="+mn-lt"/>
                <a:ea typeface="+mn-ea"/>
                <a:cs typeface="+mn-cs"/>
              </a:rPr>
              <a:t> to service-centric </a:t>
            </a:r>
            <a:r>
              <a:rPr lang="en-GB" sz="1200" b="1" i="1" kern="1200" dirty="0">
                <a:solidFill>
                  <a:schemeClr val="tx1"/>
                </a:solidFill>
                <a:effectLst/>
                <a:latin typeface="+mn-lt"/>
                <a:ea typeface="+mn-ea"/>
                <a:cs typeface="+mn-cs"/>
              </a:rPr>
              <a:t>cybersecurity frameworks</a:t>
            </a:r>
            <a:r>
              <a:rPr lang="en-GB" sz="1200" kern="1200" dirty="0">
                <a:solidFill>
                  <a:schemeClr val="tx1"/>
                </a:solidFill>
                <a:effectLst/>
                <a:latin typeface="+mn-lt"/>
                <a:ea typeface="+mn-ea"/>
                <a:cs typeface="+mn-cs"/>
              </a:rPr>
              <a:t> (see Figure 3b). Virtual instances of security appliances have been available in the market since several years, mostly for data centres and virtualized IT environments, which simplify deployment and re-configuration [22][23][24][25][26]. Virtual security functions can be easily “plugged” into service graphs when the Infrastructure-as-a-Service model is used, leveraging the large correspondence with physical infrastructures that is present in this case. However, application to other cloud models is not straightforward, especially when some software components are shared among multiple tenants (i.e., Service-as-a-Service), they should run on resource-constrained devices (i.e., the fog or IoT), or the service topology changes over time (e.g., for scaling, discovery of new components, failures). In addition, given the lack of standard APIs and control interfaces, data collection, harmonization, and correlation may be very difficult [27][28].</a:t>
            </a:r>
          </a:p>
          <a:p>
            <a:r>
              <a:rPr lang="en-GB" sz="1200" kern="1200" dirty="0">
                <a:solidFill>
                  <a:schemeClr val="tx1"/>
                </a:solidFill>
                <a:effectLst/>
                <a:latin typeface="+mn-lt"/>
                <a:ea typeface="+mn-ea"/>
                <a:cs typeface="+mn-cs"/>
              </a:rPr>
              <a:t>The need for ever-more agility and adaptability to the evolving context at both the infrastructure and service layer is pushing towards self-adaptability in execution environments and self-awareness in programs. Fully-automated software and environments will evolve and morph during run-time to learning and cognition, without the explicit control of software engineers. The dark side effect of this evolution is the risk for large unpredictability, due to nondeterministic, opaque and partially inscrutable service topology. This raises question about the overall behaviour of the system, the location of personal and sensitive data, the sanity of the software, the availability of whole service, and, most of all, the ability to perform quick remediation and mitigation actions in case something goes wrong. Indeed, </a:t>
            </a:r>
            <a:r>
              <a:rPr lang="en-GB" sz="1200" b="1" kern="1200" dirty="0">
                <a:solidFill>
                  <a:schemeClr val="tx1"/>
                </a:solidFill>
                <a:effectLst/>
                <a:latin typeface="+mn-lt"/>
                <a:ea typeface="+mn-ea"/>
                <a:cs typeface="+mn-cs"/>
              </a:rPr>
              <a:t>novel security and privacy lifecycle and process models are required, as agile development does not fit the sequential nature of traditional security engineering processes</a:t>
            </a:r>
            <a:r>
              <a:rPr lang="en-GB" sz="1200" kern="1200" dirty="0">
                <a:solidFill>
                  <a:schemeClr val="tx1"/>
                </a:solidFill>
                <a:effectLst/>
                <a:latin typeface="+mn-lt"/>
                <a:ea typeface="+mn-ea"/>
                <a:cs typeface="+mn-cs"/>
              </a:rPr>
              <a:t> [4][10]. </a:t>
            </a:r>
          </a:p>
          <a:p>
            <a:r>
              <a:rPr lang="en-GB" sz="1200" kern="1200" dirty="0">
                <a:solidFill>
                  <a:schemeClr val="tx1"/>
                </a:solidFill>
                <a:effectLst/>
                <a:latin typeface="+mn-lt"/>
                <a:ea typeface="+mn-ea"/>
                <a:cs typeface="+mn-cs"/>
              </a:rPr>
              <a:t>Following the above consideration, </a:t>
            </a:r>
            <a:r>
              <a:rPr lang="en-GB" sz="1200" b="1" kern="1200" dirty="0">
                <a:solidFill>
                  <a:schemeClr val="tx1"/>
                </a:solidFill>
                <a:effectLst/>
                <a:latin typeface="+mn-lt"/>
                <a:ea typeface="+mn-ea"/>
                <a:cs typeface="+mn-cs"/>
              </a:rPr>
              <a:t>the basic principle behind GUARD is a service-centric framework, with security capabilities embedded into each software element, and orchestrated by a common security manager that (logically) centralizes the detection processes</a:t>
            </a:r>
            <a:r>
              <a:rPr lang="en-GB" sz="1200" kern="1200" dirty="0">
                <a:solidFill>
                  <a:schemeClr val="tx1"/>
                </a:solidFill>
                <a:effectLst/>
                <a:latin typeface="+mn-lt"/>
                <a:ea typeface="+mn-ea"/>
                <a:cs typeface="+mn-cs"/>
              </a:rPr>
              <a:t> (see Figure 3c).</a:t>
            </a:r>
          </a:p>
          <a:p>
            <a:r>
              <a:rPr lang="en-GB" sz="1200" kern="1200" dirty="0">
                <a:solidFill>
                  <a:schemeClr val="tx1"/>
                </a:solidFill>
                <a:effectLst/>
                <a:latin typeface="+mn-lt"/>
                <a:ea typeface="+mn-ea"/>
                <a:cs typeface="+mn-cs"/>
              </a:rPr>
              <a:t>[GUARD]</a:t>
            </a:r>
          </a:p>
          <a:p>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52</a:t>
            </a:fld>
            <a:endParaRPr lang="en-GB" dirty="0"/>
          </a:p>
        </p:txBody>
      </p:sp>
    </p:spTree>
    <p:extLst>
      <p:ext uri="{BB962C8B-B14F-4D97-AF65-F5344CB8AC3E}">
        <p14:creationId xmlns:p14="http://schemas.microsoft.com/office/powerpoint/2010/main" val="2844665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From an architectural perspective, CSPM is mostly intended to work at the management layer, while CWPP is specifically designed for the data plane (see Figure 16). Indeed, Gartner’s analysist pointed out that the optimal place for security visibility and control is from within the workload itself. Unfortunately, containers and serverless workloads are increasingly scanned for vulnerabilities and misconfigurations in development, but are deployed with little or no runtime protection within the workload and instead rely on external network instrumentation and event monitoring to detect threats. [45].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many tools available for </a:t>
            </a:r>
            <a:r>
              <a:rPr lang="en-GB" sz="1200" b="1" kern="1200" dirty="0">
                <a:solidFill>
                  <a:schemeClr val="tx1"/>
                </a:solidFill>
                <a:effectLst/>
                <a:latin typeface="+mn-lt"/>
                <a:ea typeface="+mn-ea"/>
                <a:cs typeface="+mn-cs"/>
              </a:rPr>
              <a:t>static analysis security testing (SAST)</a:t>
            </a:r>
            <a:r>
              <a:rPr lang="en-GB" sz="1200" kern="1200" dirty="0">
                <a:solidFill>
                  <a:schemeClr val="tx1"/>
                </a:solidFill>
                <a:effectLst/>
                <a:latin typeface="+mn-lt"/>
                <a:ea typeface="+mn-ea"/>
                <a:cs typeface="+mn-cs"/>
              </a:rPr>
              <a:t>, which scale well and can be run repeatedly (as with nightly builds or continuous integration). They can find common programming errors with high confidence (e.g., buffer overflows, SQL injection), and provide very useful output to developers, including source files, line numbers, and even subsections of lines that are affected. However, this does not guarantee that a specific program is free from flaws or bugs. Indeed, SAST tools only detect a relatively small percentage of application security flaws (often limited to top ranked OWASP vulnerabilities [17]), often generate a large number of false positives, and do not cover authentication problems, access control issues, insecure use of cryptography, configuration issues,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Dynamic analysis security testing (DAST)</a:t>
            </a:r>
            <a:r>
              <a:rPr lang="en-GB" sz="1200" kern="1200" dirty="0">
                <a:solidFill>
                  <a:schemeClr val="tx1"/>
                </a:solidFill>
                <a:effectLst/>
                <a:latin typeface="+mn-lt"/>
                <a:ea typeface="+mn-ea"/>
                <a:cs typeface="+mn-cs"/>
              </a:rPr>
              <a:t> examines an application from the outside in its running state, much like what an attacker would do. Some techniques leverage the knowledge of the source code to generate all possible execution paths (i.e., concolic testing), but this approach is impractical in case of non-deterministic behaviour (for instance, when random or unpredictable inputs/conditions are evaluated) and large symbolic representations that lead to state explosion. Alternatively, fuzzers can be used to test programs that take structured inputs. The integration of different tools enables a good coverage of most vulnerabilities and flaws that can be found in the source code.</a:t>
            </a:r>
            <a:r>
              <a:rPr lang="en-GB" dirty="0">
                <a:effectLst/>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53</a:t>
            </a:fld>
            <a:endParaRPr lang="en-GB" dirty="0"/>
          </a:p>
        </p:txBody>
      </p:sp>
    </p:spTree>
    <p:extLst>
      <p:ext uri="{BB962C8B-B14F-4D97-AF65-F5344CB8AC3E}">
        <p14:creationId xmlns:p14="http://schemas.microsoft.com/office/powerpoint/2010/main" val="1733805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54</a:t>
            </a:fld>
            <a:endParaRPr lang="en-GB" dirty="0"/>
          </a:p>
        </p:txBody>
      </p:sp>
    </p:spTree>
    <p:extLst>
      <p:ext uri="{BB962C8B-B14F-4D97-AF65-F5344CB8AC3E}">
        <p14:creationId xmlns:p14="http://schemas.microsoft.com/office/powerpoint/2010/main" val="63319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According to Gartner, the evolution of legacy SIEM is expected to bring to analytics-driven SIEM, which applies more than just simple correlation rules for data analysis. [22]. An analytics-driven SIEM is expected to offer sophisticated quantitative methods to gain insight into and prioritize efforts, and to be more flexible than traditional tools, which allows the solution to be deployed on premises, in the cloud or in a hybrid environment. ASTRID perfectly fits this definition, by adopting a micro-services architecture that can be easily deployed both in physical servers as well as in the cloud.</a:t>
            </a:r>
          </a:p>
          <a:p>
            <a:r>
              <a:rPr lang="en-GB" sz="1200" kern="1200" dirty="0">
                <a:solidFill>
                  <a:schemeClr val="tx1"/>
                </a:solidFill>
                <a:effectLst/>
                <a:latin typeface="+mn-lt"/>
                <a:ea typeface="+mn-ea"/>
                <a:cs typeface="+mn-cs"/>
              </a:rPr>
              <a:t>For what concerns visibility, logs and security events are no longer enough. Today, a broader insights from all data sources is needed, including cloud workloads. Companies also need an advanced security solution that can be used for rapid response detection, incident investigation and coordination of CSIRT breach scenarios. Though interaction with CSIRTS is not addressed, ASTRID includes automatic response and leverages orchestration APIs to invoke management actions on cloud applications.</a:t>
            </a:r>
          </a:p>
          <a:p>
            <a:r>
              <a:rPr lang="en-GB" sz="1200" kern="1200" dirty="0">
                <a:solidFill>
                  <a:schemeClr val="tx1"/>
                </a:solidFill>
                <a:effectLst/>
                <a:latin typeface="+mn-lt"/>
                <a:ea typeface="+mn-ea"/>
                <a:cs typeface="+mn-cs"/>
              </a:rPr>
              <a:t>Beyond plain signature and rule-based detection, more analytics are necessary to detect and respond to known, unknown and advanced threats. In this respect, the usage of machine learning in ASTRID is useful to learn the “normal” behaviour of complex systems, and to identity deviations that would be difficult to describe with rules or signatures.</a:t>
            </a:r>
          </a:p>
          <a:p>
            <a:r>
              <a:rPr lang="en-GB" sz="1200" kern="1200" dirty="0">
                <a:solidFill>
                  <a:schemeClr val="tx1"/>
                </a:solidFill>
                <a:effectLst/>
                <a:latin typeface="+mn-lt"/>
                <a:ea typeface="+mn-ea"/>
                <a:cs typeface="+mn-cs"/>
              </a:rPr>
              <a:t>Real-time detection is another challenging requirement, due to the availability of huge amounts of data and the effort to limit the time an application remains under attack. The same data flow may feed different detectors, in order to identify multiple types and classes of anomalous behaviour. In addition, other keys capabilities include the ability to manually or automatically aggregate events, support APIs to pull or push data form the system, gather legally admissible forensics evidence. Last, but not least, support for autonomous response helps quickly disrupt cyber-attacks in progress. In this respect ASTRID builds a flexible framework that allow both streaming and offline analytics, and allows operators to define the whole processing pipeline from data sources to detection algorithms, including a set of control and management policies to automate as much as possible recurring tasks (see D1.3 and D2.1).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57</a:t>
            </a:fld>
            <a:endParaRPr lang="en-GB" dirty="0"/>
          </a:p>
        </p:txBody>
      </p:sp>
    </p:spTree>
    <p:extLst>
      <p:ext uri="{BB962C8B-B14F-4D97-AF65-F5344CB8AC3E}">
        <p14:creationId xmlns:p14="http://schemas.microsoft.com/office/powerpoint/2010/main" val="1133086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Modern SIEM must also be flexible enough to scale with the organizations as they grow; for cloud applications this means that the SIEM architecture should be elastic for what concerns both  the detection of new workloads as well as the processing of variable amounts of data, through proper balance of resource consumption and performance. As a matter of fact, less than one third of the collected context is really useful for correlation and archiving, and only a very few percentage is analysed in depth (see the log funnel in Figure 13: The Log funnel). ASTRID builds on modern service orchestration paradigms to automatically detect new workloads, their configuration and available monitoring capabilities (namely, local agents); further, the data plane makes use of scalable clusters (Kafka, Logstash, Elasticsearch) that can be easily scaled in and out (see the ASTRID architecture in D1.3).</a:t>
            </a:r>
            <a:r>
              <a:rPr lang="en-GB" dirty="0">
                <a:effectLst/>
              </a:rPr>
              <a:t>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58</a:t>
            </a:fld>
            <a:endParaRPr lang="en-GB" dirty="0"/>
          </a:p>
        </p:txBody>
      </p:sp>
    </p:spTree>
    <p:extLst>
      <p:ext uri="{BB962C8B-B14F-4D97-AF65-F5344CB8AC3E}">
        <p14:creationId xmlns:p14="http://schemas.microsoft.com/office/powerpoint/2010/main" val="3003916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typical architecture for SIEM is basically a pipeline for collection of data, its normalization to common formats expected by analytics engines, indexing for fast retrieval in a database, and visualization of both real-time and historical data. One of the most crucial aspects for any SIEM tool relates to its ability to aggregate, normalize and analyse logs in order to provide sophisticated security analytics. There are usually two types of analysis that can be performed by security analytics:</a:t>
            </a:r>
          </a:p>
          <a:p>
            <a:pPr lvl="0"/>
            <a:r>
              <a:rPr lang="en-GB" sz="1200" b="1" kern="1200" dirty="0">
                <a:solidFill>
                  <a:schemeClr val="tx1"/>
                </a:solidFill>
                <a:effectLst/>
                <a:latin typeface="+mn-lt"/>
                <a:ea typeface="+mn-ea"/>
                <a:cs typeface="+mn-cs"/>
              </a:rPr>
              <a:t>Offline analysis</a:t>
            </a:r>
            <a:r>
              <a:rPr lang="en-GB" sz="1200" kern="1200" dirty="0">
                <a:solidFill>
                  <a:schemeClr val="tx1"/>
                </a:solidFill>
                <a:effectLst/>
                <a:latin typeface="+mn-lt"/>
                <a:ea typeface="+mn-ea"/>
                <a:cs typeface="+mn-cs"/>
              </a:rPr>
              <a:t>: the streams of data, events, and measurements are first indexed and stored in a database. The analysis can be done by human operators supported by visual analytics or by an inference business logic. The first approach largely relies on the ability and experience of humans, who are often required to interpret the current context beyond plain numerical figures and to identify new threats and new attack patterns. The second approach is mostly appropriate for the identification of known attacks, and the derivation of behavioural patterns and historical trends. This type of analysis has significant advantages such as augmented expressivity of rules and efficiency due to the “pre-indexing” of the data streams. The disadvantages are the “offline-nature” of the process, which can reconstruct the full history and methodology of an attack but with some delay and likely after some negative impacts on the protected service.</a:t>
            </a:r>
          </a:p>
          <a:p>
            <a:pPr lvl="0"/>
            <a:r>
              <a:rPr lang="en-GB" sz="1200" b="1" kern="1200" dirty="0">
                <a:solidFill>
                  <a:schemeClr val="tx1"/>
                </a:solidFill>
                <a:effectLst/>
                <a:latin typeface="+mn-lt"/>
                <a:ea typeface="+mn-ea"/>
                <a:cs typeface="+mn-cs"/>
              </a:rPr>
              <a:t>Streaming/Real Time analysis</a:t>
            </a:r>
            <a:r>
              <a:rPr lang="en-GB" sz="1200" kern="1200" dirty="0">
                <a:solidFill>
                  <a:schemeClr val="tx1"/>
                </a:solidFill>
                <a:effectLst/>
                <a:latin typeface="+mn-lt"/>
                <a:ea typeface="+mn-ea"/>
                <a:cs typeface="+mn-cs"/>
              </a:rPr>
              <a:t>: messages from local agents are processed as soon as they arrive to the centralized location. This strictly requires some processing engines that filters data according to pre-defined inference rules. The detection of an attack relies in this case on the presence of known Indicators of Compromises, and stateful processing is somewhat limited by the size and complexity of the data stream. Inference rules are often able to combine several streams together. The disadvantage of this approach is that all information should be in a streaming format.</a:t>
            </a:r>
          </a:p>
          <a:p>
            <a:r>
              <a:rPr lang="en-GB" sz="1200" kern="1200" dirty="0">
                <a:solidFill>
                  <a:schemeClr val="tx1"/>
                </a:solidFill>
                <a:effectLst/>
                <a:latin typeface="+mn-lt"/>
                <a:ea typeface="+mn-ea"/>
                <a:cs typeface="+mn-cs"/>
              </a:rPr>
              <a:t>The two types of analysis are not mutually exclusive; indeed, as shown in the pipeline of Figure 8, they are often combined together to allow both real-time analysis of data streams and off-line processing of refined and indexed data (according to the general concept of “processing funnel” discussed in Section 2.3).</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Typical SIEM tools require manual intervention for the deployment of the necessary software. Even if most operation can be easily automated by automation tools (like Puppet, Chef, Ansible scripts), the whole pipeline is often quite rigid, since agents have fixed capabilities and there is a predefined engine for analytics. Any security-related operation on the service graph, may impact the availability and continuity of the service, especially in case new software is added. For instance, installing Splunk indexer requires new software.</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60</a:t>
            </a:fld>
            <a:endParaRPr lang="en-GB" dirty="0"/>
          </a:p>
        </p:txBody>
      </p:sp>
    </p:spTree>
    <p:extLst>
      <p:ext uri="{BB962C8B-B14F-4D97-AF65-F5344CB8AC3E}">
        <p14:creationId xmlns:p14="http://schemas.microsoft.com/office/powerpoint/2010/main" val="1433044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example, the Apache Metron architecture is organized in multiple layers (see Figure 9):</a:t>
            </a:r>
          </a:p>
          <a:p>
            <a:pPr lvl="0"/>
            <a:r>
              <a:rPr lang="en-GB" sz="1200" b="1" kern="1200" dirty="0">
                <a:solidFill>
                  <a:schemeClr val="tx1"/>
                </a:solidFill>
                <a:effectLst/>
                <a:latin typeface="+mn-lt"/>
                <a:ea typeface="+mn-ea"/>
                <a:cs typeface="+mn-cs"/>
              </a:rPr>
              <a:t>buffering</a:t>
            </a:r>
            <a:r>
              <a:rPr lang="en-GB" sz="1200" kern="1200" dirty="0">
                <a:solidFill>
                  <a:schemeClr val="tx1"/>
                </a:solidFill>
                <a:effectLst/>
                <a:latin typeface="+mn-lt"/>
                <a:ea typeface="+mn-ea"/>
                <a:cs typeface="+mn-cs"/>
              </a:rPr>
              <a:t>: data collected from multiple sources are pushed into different Kafka topics;</a:t>
            </a:r>
          </a:p>
          <a:p>
            <a:pPr lvl="0"/>
            <a:r>
              <a:rPr lang="en-GB" sz="1200" b="1" kern="1200" dirty="0">
                <a:solidFill>
                  <a:schemeClr val="tx1"/>
                </a:solidFill>
                <a:effectLst/>
                <a:latin typeface="+mn-lt"/>
                <a:ea typeface="+mn-ea"/>
                <a:cs typeface="+mn-cs"/>
              </a:rPr>
              <a:t>processing</a:t>
            </a:r>
            <a:r>
              <a:rPr lang="en-GB" sz="1200" kern="1200" dirty="0">
                <a:solidFill>
                  <a:schemeClr val="tx1"/>
                </a:solidFill>
                <a:effectLst/>
                <a:latin typeface="+mn-lt"/>
                <a:ea typeface="+mn-ea"/>
                <a:cs typeface="+mn-cs"/>
              </a:rPr>
              <a:t>: raw events are parsed and normalized into a standardized flat JSON structures, validated and tagged with additional metadata which will be used by downstream processing;</a:t>
            </a:r>
          </a:p>
          <a:p>
            <a:pPr lvl="0"/>
            <a:r>
              <a:rPr lang="en-GB" sz="1200" b="1" kern="1200" dirty="0">
                <a:solidFill>
                  <a:schemeClr val="tx1"/>
                </a:solidFill>
                <a:effectLst/>
                <a:latin typeface="+mn-lt"/>
                <a:ea typeface="+mn-ea"/>
                <a:cs typeface="+mn-cs"/>
              </a:rPr>
              <a:t>enrichment</a:t>
            </a:r>
            <a:r>
              <a:rPr lang="en-GB" sz="1200" kern="1200" dirty="0">
                <a:solidFill>
                  <a:schemeClr val="tx1"/>
                </a:solidFill>
                <a:effectLst/>
                <a:latin typeface="+mn-lt"/>
                <a:ea typeface="+mn-ea"/>
                <a:cs typeface="+mn-cs"/>
              </a:rPr>
              <a:t>: this includes geolocalization, name resolution and localization;</a:t>
            </a:r>
          </a:p>
          <a:p>
            <a:pPr lvl="0"/>
            <a:r>
              <a:rPr lang="en-GB" sz="1200" b="1" kern="1200" dirty="0">
                <a:solidFill>
                  <a:schemeClr val="tx1"/>
                </a:solidFill>
                <a:effectLst/>
                <a:latin typeface="+mn-lt"/>
                <a:ea typeface="+mn-ea"/>
                <a:cs typeface="+mn-cs"/>
              </a:rPr>
              <a:t>labelling</a:t>
            </a:r>
            <a:r>
              <a:rPr lang="en-GB" sz="1200" kern="1200" dirty="0">
                <a:solidFill>
                  <a:schemeClr val="tx1"/>
                </a:solidFill>
                <a:effectLst/>
                <a:latin typeface="+mn-lt"/>
                <a:ea typeface="+mn-ea"/>
                <a:cs typeface="+mn-cs"/>
              </a:rPr>
              <a:t>: events are processed by cross-reference checks and aggregator services, which label them with threat intel metadata when a hit occurs;</a:t>
            </a:r>
          </a:p>
          <a:p>
            <a:pPr lvl="0"/>
            <a:r>
              <a:rPr lang="en-GB" sz="1200" b="1" kern="1200" dirty="0">
                <a:solidFill>
                  <a:schemeClr val="tx1"/>
                </a:solidFill>
                <a:effectLst/>
                <a:latin typeface="+mn-lt"/>
                <a:ea typeface="+mn-ea"/>
                <a:cs typeface="+mn-cs"/>
              </a:rPr>
              <a:t>alerting</a:t>
            </a:r>
            <a:r>
              <a:rPr lang="en-GB" sz="1200" kern="1200" dirty="0">
                <a:solidFill>
                  <a:schemeClr val="tx1"/>
                </a:solidFill>
                <a:effectLst/>
                <a:latin typeface="+mn-lt"/>
                <a:ea typeface="+mn-ea"/>
                <a:cs typeface="+mn-cs"/>
              </a:rPr>
              <a:t>: alerts are triggered by the event type itself (e.g., event generated by IDS or Antivirus) or by threat intel hit; in addition, events are indexed and stored in a persistent database;</a:t>
            </a:r>
          </a:p>
          <a:p>
            <a:pPr lvl="0"/>
            <a:r>
              <a:rPr lang="en-GB" sz="1200" b="1" kern="1200" dirty="0">
                <a:solidFill>
                  <a:schemeClr val="tx1"/>
                </a:solidFill>
                <a:effectLst/>
                <a:latin typeface="+mn-lt"/>
                <a:ea typeface="+mn-ea"/>
                <a:cs typeface="+mn-cs"/>
              </a:rPr>
              <a:t>integration services</a:t>
            </a:r>
            <a:r>
              <a:rPr lang="en-GB" sz="1200" kern="1200" dirty="0">
                <a:solidFill>
                  <a:schemeClr val="tx1"/>
                </a:solidFill>
                <a:effectLst/>
                <a:latin typeface="+mn-lt"/>
                <a:ea typeface="+mn-ea"/>
                <a:cs typeface="+mn-cs"/>
              </a:rPr>
              <a:t>: they include real-time search and interactive dashboards for security analysts, data analytics, integration and extensibility layers (ingesting new data sources, adding new parsers, adding new enrichment services, adding new threat intel feeds, building/deploying/executing new analytical models, integration with enterprise workflow engines, customizing the dashboard and portals).</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61</a:t>
            </a:fld>
            <a:endParaRPr lang="en-GB" dirty="0"/>
          </a:p>
        </p:txBody>
      </p:sp>
    </p:spTree>
    <p:extLst>
      <p:ext uri="{BB962C8B-B14F-4D97-AF65-F5344CB8AC3E}">
        <p14:creationId xmlns:p14="http://schemas.microsoft.com/office/powerpoint/2010/main" val="3809356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To support, but not force, externalization of security processes to experts, building on the common fact that the increasing threat landscape and complexity cannot be properly managed by most individuals, small businesses, single departments.</a:t>
            </a:r>
          </a:p>
          <a:p>
            <a:pPr marL="171450" indent="-171450">
              <a:buFont typeface="Arial" panose="020B0604020202020204" pitchFamily="34" charset="0"/>
              <a:buChar char="•"/>
            </a:pPr>
            <a:r>
              <a:rPr lang="en-GB" dirty="0"/>
              <a:t>To provide an effective solution to the heterogeneity of security services and interfaces implemented by different cloud and infrastructure providers.</a:t>
            </a:r>
          </a:p>
          <a:p>
            <a:pPr marL="171450" indent="-171450">
              <a:buFont typeface="Arial" panose="020B0604020202020204" pitchFamily="34" charset="0"/>
              <a:buChar char="•"/>
            </a:pPr>
            <a:r>
              <a:rPr lang="en-GB" dirty="0"/>
              <a:t>To effectively support modern development paradigms, like cloud-native applications</a:t>
            </a:r>
          </a:p>
          <a:p>
            <a:pPr marL="171450" indent="-171450">
              <a:buFont typeface="Arial" panose="020B0604020202020204" pitchFamily="34" charset="0"/>
              <a:buChar char="•"/>
            </a:pPr>
            <a:r>
              <a:rPr lang="en-GB" dirty="0"/>
              <a:t>To allow programmatic inspection and monitoring processes over dynamic and evolving topologies</a:t>
            </a:r>
          </a:p>
          <a:p>
            <a:pPr marL="171450" indent="-171450">
              <a:buFont typeface="Arial" panose="020B0604020202020204" pitchFamily="34" charset="0"/>
              <a:buChar char="•"/>
            </a:pPr>
            <a:r>
              <a:rPr lang="en-GB" dirty="0"/>
              <a:t>To provide a portable solution that can be integrated or cooperate with different software orchestration technologies.</a:t>
            </a:r>
          </a:p>
          <a:p>
            <a:pPr marL="171450" indent="-171450">
              <a:buFont typeface="Arial" panose="020B0604020202020204" pitchFamily="34" charset="0"/>
              <a:buChar char="•"/>
            </a:pPr>
            <a:r>
              <a:rPr lang="en-GB" dirty="0"/>
              <a:t>To leverage service orchestration for triggering remediation and mitigation actions at the graph layer.</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D047E028-E27C-034E-AF93-EFDCD8064DDD}" type="slidenum">
              <a:rPr lang="en-US" smtClean="0"/>
              <a:t>62</a:t>
            </a:fld>
            <a:endParaRPr lang="en-US" dirty="0"/>
          </a:p>
        </p:txBody>
      </p:sp>
    </p:spTree>
    <p:extLst>
      <p:ext uri="{BB962C8B-B14F-4D97-AF65-F5344CB8AC3E}">
        <p14:creationId xmlns:p14="http://schemas.microsoft.com/office/powerpoint/2010/main" val="830999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Elastic Stack is a modular solution for collecting data from heterogeneous sources, in any format, and enhancing, searching, analysing and visualizing them in real time (see Figure 24).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65</a:t>
            </a:fld>
            <a:endParaRPr lang="en-GB" dirty="0"/>
          </a:p>
        </p:txBody>
      </p:sp>
    </p:spTree>
    <p:extLst>
      <p:ext uri="{BB962C8B-B14F-4D97-AF65-F5344CB8AC3E}">
        <p14:creationId xmlns:p14="http://schemas.microsoft.com/office/powerpoint/2010/main" val="1348791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are several modules that can be combined together to build the pipeline shown in Figure 24; their composition allow to achieve several properties in terms of scalability, resiliency, recovery, and security. The basic deployment starts with only three components: Elastic Beats, Elasticsearch, and Kibana (see Figure 25). They are used for data collection, data storage, and data visualization. The most used Beats are Filebeat modules, which allow to collect, parse, and index popular log types, so that they are visible within the vanilla Kibana dashboards. Additionally, Metricbeat modules provide similar features with metrics data. </a:t>
            </a:r>
          </a:p>
          <a:p>
            <a:r>
              <a:rPr lang="en-GB" sz="1200" b="1" u="sng" kern="1200" dirty="0">
                <a:solidFill>
                  <a:schemeClr val="tx1"/>
                </a:solidFill>
                <a:effectLst/>
                <a:latin typeface="+mn-lt"/>
                <a:ea typeface="+mn-ea"/>
                <a:cs typeface="+mn-cs"/>
              </a:rPr>
              <a:t>Figure </a:t>
            </a:r>
            <a:r>
              <a:rPr lang="en-GB" sz="1200" b="1" kern="1200" dirty="0">
                <a:solidFill>
                  <a:schemeClr val="tx1"/>
                </a:solidFill>
                <a:effectLst/>
                <a:latin typeface="+mn-lt"/>
                <a:ea typeface="+mn-ea"/>
                <a:cs typeface="+mn-cs"/>
              </a:rPr>
              <a:t>25. Simple Elastic Stack deployment.</a:t>
            </a:r>
          </a:p>
          <a:p>
            <a:r>
              <a:rPr lang="en-GB" sz="1200" kern="1200" dirty="0">
                <a:solidFill>
                  <a:schemeClr val="tx1"/>
                </a:solidFill>
                <a:effectLst/>
                <a:latin typeface="+mn-lt"/>
                <a:ea typeface="+mn-ea"/>
                <a:cs typeface="+mn-cs"/>
              </a:rPr>
              <a:t>The next step is the usage of Logstash between Beats and Elasticsearch. This allows to scale through ingestion spikes, since Logstash has an adaptive disk-based buffering system that will absorb incoming throughput, therefore mitigating backpressure. In addition, a large number of input plugins are available that accept data from other sources than Beats, like databases, S3, or messaging queues. Similarly, output plugins are available that emit data to multiple destinations like S3, HDFS, or write to a file, in addition to writing to Elasticsearch. Finally, there are many filter plugins that can be used to enrich, enhance, convert and transform data in a very flexible way, by pipelining them with conditional dataflow logic. </a:t>
            </a:r>
          </a:p>
          <a:p>
            <a:r>
              <a:rPr lang="en-GB" sz="1200" kern="1200" dirty="0">
                <a:solidFill>
                  <a:schemeClr val="tx1"/>
                </a:solidFill>
                <a:effectLst/>
                <a:latin typeface="+mn-lt"/>
                <a:ea typeface="+mn-ea"/>
                <a:cs typeface="+mn-cs"/>
              </a:rPr>
              <a:t>Deploying and Scaling Logstash. URL: </a:t>
            </a:r>
            <a:r>
              <a:rPr lang="en-GB" sz="1200" u="sng" kern="1200" dirty="0">
                <a:solidFill>
                  <a:schemeClr val="tx1"/>
                </a:solidFill>
                <a:effectLst/>
                <a:latin typeface="+mn-lt"/>
                <a:ea typeface="+mn-ea"/>
                <a:cs typeface="+mn-cs"/>
                <a:hlinkClick r:id="rId3"/>
              </a:rPr>
              <a:t>https://www.elastic.co/guide/en/logstash/7.x/deploying-and-scaling.html#deploying-getting-started</a:t>
            </a:r>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Figure 26 shows how Logstash is placed between Beast and Elasticsearch; in this architecture, Beats can be deployed on thousands of hosts/servers collecting, tailing, and shipping logs to Logstash; the latter serves as the centralized streaming engine for data unification and enrichment. This approach ensures horizontal scalability, high availability, variable load handling, message durability with at-least-once delivery guarantees, and end-to-end secure transport with authentication and wire encryption. Indeed, Logstash is horizontally scalable and can form groups of nodes running the same pipeline. A common solution is to use just a single input plugin per Logstash node, but multiple input filters can also be deployed per node to expose independent endpoints for different data sources. As regard to at-least-once delivery, the protocol from Logstash to Elasticsearch supports synchronous communication and acknowledgements, but this feature is only available for Filebeat and Winlogbeat in the first part of the pipeline.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73E83BD-5AFE-5443-A1CE-09C7AE621AE7}" type="slidenum">
              <a:rPr lang="en-GB" smtClean="0"/>
              <a:t>66</a:t>
            </a:fld>
            <a:endParaRPr lang="en-GB" dirty="0"/>
          </a:p>
        </p:txBody>
      </p:sp>
    </p:spTree>
    <p:extLst>
      <p:ext uri="{BB962C8B-B14F-4D97-AF65-F5344CB8AC3E}">
        <p14:creationId xmlns:p14="http://schemas.microsoft.com/office/powerpoint/2010/main" val="131053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aseline="0" dirty="0"/>
              <a:t>Today, many organizations are progressively moving their ICT processes in (private and public) clouds, motivated by the increasing agility to deploy and withdraw their services </a:t>
            </a:r>
            <a:r>
              <a:rPr lang="en-GB" dirty="0"/>
              <a:t>without caring about the physical infrastructure that host them. The cloud paradigm allows to run applications in a very flexible and cost-effective way.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There is no need to buy, deploy, and configure hardware, hence saving money and time.</a:t>
            </a:r>
          </a:p>
          <a:p>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a:t>
            </a:fld>
            <a:endParaRPr lang="en-GB" dirty="0"/>
          </a:p>
        </p:txBody>
      </p:sp>
    </p:spTree>
    <p:extLst>
      <p:ext uri="{BB962C8B-B14F-4D97-AF65-F5344CB8AC3E}">
        <p14:creationId xmlns:p14="http://schemas.microsoft.com/office/powerpoint/2010/main" val="2570659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Elastic Beats cover a lot of use cases and custom Beats can be developed and tailored to specific scenarios; in addition, Logstash input filters allow easy integration with other common data sources, especially those based on TCP, UDP, and HTTP (see Figure 27). Unfortunately, there is no support for application-level acknowledgements over TCP/UDP, so connectivity issues may result in data loss. For high availability scenarios, a third-party hardware or software load balancer, like HAProxy, should be added to fan out traffic to a group of Logstash nodes. An indicative list of possible external sources includes:</a:t>
            </a:r>
          </a:p>
          <a:p>
            <a:pPr lvl="0"/>
            <a:r>
              <a:rPr lang="en-GB" sz="1200" kern="1200" dirty="0">
                <a:solidFill>
                  <a:schemeClr val="tx1"/>
                </a:solidFill>
                <a:effectLst/>
                <a:latin typeface="+mn-lt"/>
                <a:ea typeface="+mn-ea"/>
                <a:cs typeface="+mn-cs"/>
              </a:rPr>
              <a:t>data generated from network probes and security tools, like Netflow/IPFIX exporters, Nmap XMLs, SMNP traps, ArcSight CEF;</a:t>
            </a:r>
          </a:p>
          <a:p>
            <a:pPr lvl="0"/>
            <a:r>
              <a:rPr lang="en-GB" sz="1200" kern="1200" dirty="0">
                <a:solidFill>
                  <a:schemeClr val="tx1"/>
                </a:solidFill>
                <a:effectLst/>
                <a:latin typeface="+mn-lt"/>
                <a:ea typeface="+mn-ea"/>
                <a:cs typeface="+mn-cs"/>
              </a:rPr>
              <a:t>syslog servers, like rsyslog and syslog-ng;</a:t>
            </a:r>
          </a:p>
          <a:p>
            <a:pPr lvl="0"/>
            <a:r>
              <a:rPr lang="en-GB" sz="1200" kern="1200" dirty="0">
                <a:solidFill>
                  <a:schemeClr val="tx1"/>
                </a:solidFill>
                <a:effectLst/>
                <a:latin typeface="+mn-lt"/>
                <a:ea typeface="+mn-ea"/>
                <a:cs typeface="+mn-cs"/>
              </a:rPr>
              <a:t>infrastructure and application data beyond metrics collected by Metricbeat, for instance JSON files from SocketAppender;</a:t>
            </a:r>
          </a:p>
          <a:p>
            <a:pPr lvl="0"/>
            <a:r>
              <a:rPr lang="en-GB" sz="1200" kern="1200" dirty="0">
                <a:solidFill>
                  <a:schemeClr val="tx1"/>
                </a:solidFill>
                <a:effectLst/>
                <a:latin typeface="+mn-lt"/>
                <a:ea typeface="+mn-ea"/>
                <a:cs typeface="+mn-cs"/>
              </a:rPr>
              <a:t>IoT devices like Raspberry Pis, smartphones, and connected vehicles often send telemetry data through one of these protocols.</a:t>
            </a:r>
          </a:p>
          <a:p>
            <a:r>
              <a:rPr lang="en-GB" sz="1200" kern="1200" dirty="0">
                <a:solidFill>
                  <a:schemeClr val="tx1"/>
                </a:solidFill>
                <a:effectLst/>
                <a:latin typeface="+mn-lt"/>
                <a:ea typeface="+mn-ea"/>
                <a:cs typeface="+mn-cs"/>
              </a:rPr>
              <a:t>Logstash also features many internal filters for data transformation, which are used for translation between different input and output formats, data enrichment, and simple processing tasks. For instance, Logstash will commonly extract fields with grok or dissect, augment geographical info, and can further enrich events with file, database, or Elasticsearch lookup datasets. Of course, CPU utilization increases with the number and complexity of such filters, so their usage should be carefully considered for each specific scenario.</a:t>
            </a:r>
          </a:p>
          <a:p>
            <a:r>
              <a:rPr lang="en-GB" sz="1200" kern="1200" dirty="0">
                <a:solidFill>
                  <a:schemeClr val="tx1"/>
                </a:solidFill>
                <a:effectLst/>
                <a:latin typeface="+mn-lt"/>
                <a:ea typeface="+mn-ea"/>
                <a:cs typeface="+mn-cs"/>
              </a:rPr>
              <a:t>An additional layer can be introduced by integrating Kafka or other message buses, as shown in Figure 27. Kafka can serve as a data hub where Beats can persist to and Logstash nodes can consume from. In this case, Kafka can serve as ephemeral storage; if Kafka is configured to retain data for an extended period of time, data can be reprocessed from Kafka in the case of disaster recovery and reconciliation. The other TCP, UDP, and HTTP sources can persist to Kafka with Logstash as a conduit to achieve high availability in lieu of a load balancer. The presence of Kafka topics also facilitates the delivery of data to multiple consumers, if Elasticsearch is not the only intended endpoint (this is just the case for the ASTRID architecture).</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67</a:t>
            </a:fld>
            <a:endParaRPr lang="en-GB" dirty="0"/>
          </a:p>
        </p:txBody>
      </p:sp>
    </p:spTree>
    <p:extLst>
      <p:ext uri="{BB962C8B-B14F-4D97-AF65-F5344CB8AC3E}">
        <p14:creationId xmlns:p14="http://schemas.microsoft.com/office/powerpoint/2010/main" val="2329551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Simplify the integration of additional agents.</a:t>
            </a:r>
          </a:p>
          <a:p>
            <a:r>
              <a:rPr lang="en-GB" dirty="0"/>
              <a:t>Support code extension at run-time.</a:t>
            </a:r>
          </a:p>
        </p:txBody>
      </p:sp>
      <p:sp>
        <p:nvSpPr>
          <p:cNvPr id="4" name="Slide Number Placeholder 3"/>
          <p:cNvSpPr>
            <a:spLocks noGrp="1"/>
          </p:cNvSpPr>
          <p:nvPr>
            <p:ph type="sldNum" sz="quarter" idx="5"/>
          </p:nvPr>
        </p:nvSpPr>
        <p:spPr/>
        <p:txBody>
          <a:bodyPr/>
          <a:lstStyle/>
          <a:p>
            <a:fld id="{B73E83BD-5AFE-5443-A1CE-09C7AE621AE7}" type="slidenum">
              <a:rPr lang="en-GB" smtClean="0"/>
              <a:t>73</a:t>
            </a:fld>
            <a:endParaRPr lang="en-GB" dirty="0"/>
          </a:p>
        </p:txBody>
      </p:sp>
    </p:spTree>
    <p:extLst>
      <p:ext uri="{BB962C8B-B14F-4D97-AF65-F5344CB8AC3E}">
        <p14:creationId xmlns:p14="http://schemas.microsoft.com/office/powerpoint/2010/main" val="4259262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 ASTRID analytics pipeline is made of multiple programmable stages, which follow a common structure but can be tailored to the needs of different security services. The first stage extracts and collects data from the monitored system, then it is enriched with metadata and sent to the centralized platform for processing. Here, two processing options are available. Data can be directly processed with stream-processing patterns, which typically look for indicators of compromise. Data can also be indexed and stored in a database for future retrieval and investigation; in this case, batch processing is able to analyse time series, look for window intervals, make complex correlations between data from different subsystems (i.e., virtual functions). High-level events are produced by both processing branches, which triggers some form of reaction, Reactions may be limited to notification in the user dashboard or may imply the execution of reaction policies  by the Security Controller. These latter are specifically designed for specific stream or batch processing programs, because (in a similar way to what happens for other frameworks like Hadoop and Sparks) it is not possible to define common data structures for every possible analytics pipeline, because data depends on the specific application. ASTRID only requires data to be encoded in a common way; the design of an analytics pipeline must ensure that the same data structure is used between ASTRID agents and processing, and between processing and reaction policies.</a:t>
            </a:r>
          </a:p>
          <a:p>
            <a:r>
              <a:rPr lang="en-GB" sz="1200" kern="1200" dirty="0">
                <a:solidFill>
                  <a:schemeClr val="tx1"/>
                </a:solidFill>
                <a:effectLst/>
                <a:latin typeface="+mn-lt"/>
                <a:ea typeface="+mn-ea"/>
                <a:cs typeface="+mn-cs"/>
              </a:rPr>
              <a:t>The common structure is not totally rigid, since some stages might not be present or be implemented as plain passthrough. For example, data enrichment might not be necessary, if the specific agent already provides all necessary information and is able to work as Kafka producer. Additionally, the two processing branches that distil high-level events from raw data are often alternatives. Indexing could also be delegated to default mechanisms of Elasticsearch, in case of very simple data format. And finally, events might be only displayed in the dashboard without triggering any specific action.</a:t>
            </a:r>
          </a:p>
          <a:p>
            <a:r>
              <a:rPr lang="en-GB" sz="1200" kern="1200" dirty="0">
                <a:solidFill>
                  <a:schemeClr val="tx1"/>
                </a:solidFill>
                <a:effectLst/>
                <a:latin typeface="+mn-lt"/>
                <a:ea typeface="+mn-ea"/>
                <a:cs typeface="+mn-cs"/>
              </a:rPr>
              <a:t>The definition of an analytics pipeline requires two elements:</a:t>
            </a:r>
          </a:p>
          <a:p>
            <a:pPr lvl="0"/>
            <a:r>
              <a:rPr lang="en-GB" sz="1200" kern="1200" dirty="0">
                <a:solidFill>
                  <a:schemeClr val="tx1"/>
                </a:solidFill>
                <a:effectLst/>
                <a:latin typeface="+mn-lt"/>
                <a:ea typeface="+mn-ea"/>
                <a:cs typeface="+mn-cs"/>
              </a:rPr>
              <a:t>The description of the pipeline structure, which defines which stages are actually used and the mapping to software modules that implement each of them;</a:t>
            </a:r>
          </a:p>
          <a:p>
            <a:pPr lvl="0"/>
            <a:r>
              <a:rPr lang="en-GB" sz="1200" kern="1200" dirty="0">
                <a:solidFill>
                  <a:schemeClr val="tx1"/>
                </a:solidFill>
                <a:effectLst/>
                <a:latin typeface="+mn-lt"/>
                <a:ea typeface="+mn-ea"/>
                <a:cs typeface="+mn-cs"/>
              </a:rPr>
              <a:t>The implementation of the stages shown in Figure 7, i.e. Raw data extraction, Data enrichment, Stream processing, Indexing, Batch Processing, Reaction; implementation is only required for the stages actually included in the pipeline description, including passthroughs. </a:t>
            </a:r>
          </a:p>
          <a:p>
            <a:r>
              <a:rPr lang="en-GB" sz="1200" kern="1200" dirty="0">
                <a:solidFill>
                  <a:schemeClr val="tx1"/>
                </a:solidFill>
                <a:effectLst/>
                <a:latin typeface="+mn-lt"/>
                <a:ea typeface="+mn-ea"/>
                <a:cs typeface="+mn-cs"/>
              </a:rPr>
              <a:t>It is worth noting that ASTRID follows the micro-services paradigm, hence each software module corresponds to a standalone software unit that interacts through network-based interfaces. This is rather different from other programming models (like Hadoop, Spark) where each function is expected to implement a software interface (e.g., Java interface or C++ class). Hence, the ASTRID programming model will mainly require programmers to conform to external APIs and interfaces, and so, it does not force the adoption of a specific programming language. The bottom part of Figure 7 shows the primitives used to program the specific component(s) that implement each stage. These include plain changes in the configuration files and management APIs often based on REST paradigms. Kafka, Logstash and Elasticsearch APIs are already well documented within the corresponding projects. The CB API is based on the data model and protocol described in Section 5. A REST-based API is also exposed by the LCP for accessing local agents and Logstash instance; this is not covered in this document, but the live documentation is already available in ASTRID GitHub. An overview of the main workflow which is undertaken by ASTRID to deploy an analytics pipeline is given in D1.3; the syntax to define the pipeline is still under development and it is planned to be described in D2.7.</a:t>
            </a:r>
          </a:p>
          <a:p>
            <a:r>
              <a:rPr lang="en-GB" sz="1200" kern="1200" dirty="0">
                <a:solidFill>
                  <a:schemeClr val="tx1"/>
                </a:solidFill>
                <a:effectLst/>
                <a:latin typeface="+mn-lt"/>
                <a:ea typeface="+mn-ea"/>
                <a:cs typeface="+mn-cs"/>
              </a:rPr>
              <a:t>https://astrid-lcp.readthedocs.io/en/latest/.</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75</a:t>
            </a:fld>
            <a:endParaRPr lang="en-GB" dirty="0"/>
          </a:p>
        </p:txBody>
      </p:sp>
    </p:spTree>
    <p:extLst>
      <p:ext uri="{BB962C8B-B14F-4D97-AF65-F5344CB8AC3E}">
        <p14:creationId xmlns:p14="http://schemas.microsoft.com/office/powerpoint/2010/main" val="284387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According to the general workflow described in Figure 17, after the service (and therefore ASTRID agents) has been deployed and started, the ASTRID platform should initialize operations. This is done by creating specific analytics pipelines, according to the specifications of the security operator. Through the ASTRID dashboard, the security operator queries the CB and knows:</a:t>
            </a:r>
          </a:p>
          <a:p>
            <a:pPr lvl="0"/>
            <a:r>
              <a:rPr lang="en-GB" sz="1200" kern="1200" dirty="0">
                <a:solidFill>
                  <a:schemeClr val="tx1"/>
                </a:solidFill>
                <a:effectLst/>
                <a:latin typeface="+mn-lt"/>
                <a:ea typeface="+mn-ea"/>
                <a:cs typeface="+mn-cs"/>
              </a:rPr>
              <a:t>the number, type, and position of ASTRID agents – from LCPs;</a:t>
            </a:r>
          </a:p>
          <a:p>
            <a:pPr lvl="0"/>
            <a:r>
              <a:rPr lang="en-GB" sz="1200" kern="1200" dirty="0">
                <a:solidFill>
                  <a:schemeClr val="tx1"/>
                </a:solidFill>
                <a:effectLst/>
                <a:latin typeface="+mn-lt"/>
                <a:ea typeface="+mn-ea"/>
                <a:cs typeface="+mn-cs"/>
              </a:rPr>
              <a:t>the list of available security services (namely, algorithms) – from manual configuration of the system administrator;</a:t>
            </a:r>
          </a:p>
          <a:p>
            <a:pPr lvl="0"/>
            <a:r>
              <a:rPr lang="en-GB" sz="1200" kern="1200" dirty="0">
                <a:solidFill>
                  <a:schemeClr val="tx1"/>
                </a:solidFill>
                <a:effectLst/>
                <a:latin typeface="+mn-lt"/>
                <a:ea typeface="+mn-ea"/>
                <a:cs typeface="+mn-cs"/>
              </a:rPr>
              <a:t>the list of available Logstash plugins – from manual configuration of the system administrator;</a:t>
            </a:r>
          </a:p>
          <a:p>
            <a:pPr lvl="0"/>
            <a:r>
              <a:rPr lang="en-GB" sz="1200" kern="1200" dirty="0">
                <a:solidFill>
                  <a:schemeClr val="tx1"/>
                </a:solidFill>
                <a:effectLst/>
                <a:latin typeface="+mn-lt"/>
                <a:ea typeface="+mn-ea"/>
                <a:cs typeface="+mn-cs"/>
              </a:rPr>
              <a:t>the list of available eBPF programs – from manual configuration of the system administrator.</a:t>
            </a:r>
          </a:p>
          <a:p>
            <a:endParaRPr lang="en-GB" dirty="0"/>
          </a:p>
          <a:p>
            <a:endParaRPr lang="en-GB" dirty="0"/>
          </a:p>
          <a:p>
            <a:r>
              <a:rPr lang="en-GB" sz="1200" kern="1200" dirty="0">
                <a:solidFill>
                  <a:schemeClr val="tx1"/>
                </a:solidFill>
                <a:effectLst/>
                <a:latin typeface="+mn-lt"/>
                <a:ea typeface="+mn-ea"/>
                <a:cs typeface="+mn-cs"/>
              </a:rPr>
              <a:t>Next, the process for initializing an analytics pipeline includes the following steps, as shown in Figure 21:</a:t>
            </a:r>
          </a:p>
          <a:p>
            <a:pPr lvl="0"/>
            <a:r>
              <a:rPr lang="en-GB" sz="1200" kern="1200" dirty="0">
                <a:solidFill>
                  <a:schemeClr val="tx1"/>
                </a:solidFill>
                <a:effectLst/>
                <a:latin typeface="+mn-lt"/>
                <a:ea typeface="+mn-ea"/>
                <a:cs typeface="+mn-cs"/>
              </a:rPr>
              <a:t>The security operator designs a security processing pipeline. The process may be assisted by graphical tools (e.g., dashboard where sources and algorithms can be dragged and dropped from side lists); in any case, the final result is an XML file that describes all components of the pipeline and their configuration, following the main indications given in Section 4.6.1. The current implementation will provide the full definition of all elements in the pipeline. The pipeline definition includes agent configuration to collect the expected set of features. Algorithms should be configured to load any initial file and with proper operational parameters. The pipeline should be assigned a unique identifier and stored locally within the dashboard.</a:t>
            </a:r>
          </a:p>
          <a:p>
            <a:pPr lvl="0"/>
            <a:r>
              <a:rPr lang="en-GB" sz="1200" kern="1200" dirty="0">
                <a:solidFill>
                  <a:schemeClr val="tx1"/>
                </a:solidFill>
                <a:effectLst/>
                <a:latin typeface="+mn-lt"/>
                <a:ea typeface="+mn-ea"/>
                <a:cs typeface="+mn-cs"/>
              </a:rPr>
              <a:t>The pipeline description is pushed to the SC, including of course its identifier. The behaviour is asynchronous and the Smart Controller (if required) should immediately return a confirmation that the pipeline will be instantiated, unless formal errors in the message are found.</a:t>
            </a:r>
          </a:p>
          <a:p>
            <a:pPr lvl="0"/>
            <a:r>
              <a:rPr lang="en-GB" sz="1200" kern="1200" dirty="0">
                <a:solidFill>
                  <a:schemeClr val="tx1"/>
                </a:solidFill>
                <a:effectLst/>
                <a:latin typeface="+mn-lt"/>
                <a:ea typeface="+mn-ea"/>
                <a:cs typeface="+mn-cs"/>
              </a:rPr>
              <a:t>The SC retrieves any necessary configuration from the Context Broker, specifically IP addresses and other communication parameters. This likely includes metadata that are necessary to check that the interfaces of the different elements match (for instance, Logstash uses the same JSON template as the algorithm).</a:t>
            </a:r>
          </a:p>
          <a:p>
            <a:pPr lvl="0"/>
            <a:r>
              <a:rPr lang="en-GB" sz="1200" kern="1200" dirty="0">
                <a:solidFill>
                  <a:schemeClr val="tx1"/>
                </a:solidFill>
                <a:effectLst/>
                <a:latin typeface="+mn-lt"/>
                <a:ea typeface="+mn-ea"/>
                <a:cs typeface="+mn-cs"/>
              </a:rPr>
              <a:t>The SC creates a Kafka topic which will be dedicated to deliver data from sources to algorithms.</a:t>
            </a:r>
          </a:p>
          <a:p>
            <a:pPr lvl="0"/>
            <a:r>
              <a:rPr lang="en-GB" sz="1200" kern="1200" dirty="0">
                <a:solidFill>
                  <a:schemeClr val="tx1"/>
                </a:solidFill>
                <a:effectLst/>
                <a:latin typeface="+mn-lt"/>
                <a:ea typeface="+mn-ea"/>
                <a:cs typeface="+mn-cs"/>
              </a:rPr>
              <a:t>The SC starts the requested algorithm, if it is not already running. Once started, the algorithm is configured according to the instructions from the dashboard. The SC knows the specific interface of any supported algorithm.</a:t>
            </a:r>
          </a:p>
          <a:p>
            <a:pPr lvl="0"/>
            <a:r>
              <a:rPr lang="en-GB" sz="1200" kern="1200" dirty="0">
                <a:solidFill>
                  <a:schemeClr val="tx1"/>
                </a:solidFill>
                <a:effectLst/>
                <a:latin typeface="+mn-lt"/>
                <a:ea typeface="+mn-ea"/>
                <a:cs typeface="+mn-cs"/>
              </a:rPr>
              <a:t>The SC installs, and configures any Logstash plugin which is required to run in the centralized platform. </a:t>
            </a:r>
          </a:p>
          <a:p>
            <a:pPr lvl="0"/>
            <a:r>
              <a:rPr lang="en-GB" sz="1200" kern="1200" dirty="0">
                <a:solidFill>
                  <a:schemeClr val="tx1"/>
                </a:solidFill>
                <a:effectLst/>
                <a:latin typeface="+mn-lt"/>
                <a:ea typeface="+mn-ea"/>
                <a:cs typeface="+mn-cs"/>
              </a:rPr>
              <a:t>The SC configures ASTRID agents (including remote Logstash plugins) through the Context Broker, and activates them. Configuration may include the installation of eBPF programs from the ASTRID repository. At this point, data are expected to start flowing through the pipeline. The SC also installs all control policies included in the pipeline description, which describes what actions should be undertaken under the occurrence of specific events in given conditions. Finally, the SC stores both the descriptive template and the configuration of the actual instance of the security pipeline in the Context Broker, with the identifier assigned by the Dashboard.</a:t>
            </a:r>
          </a:p>
          <a:p>
            <a:pPr lvl="0"/>
            <a:r>
              <a:rPr lang="en-GB" sz="1200" kern="1200" dirty="0">
                <a:solidFill>
                  <a:schemeClr val="tx1"/>
                </a:solidFill>
                <a:effectLst/>
                <a:latin typeface="+mn-lt"/>
                <a:ea typeface="+mn-ea"/>
                <a:cs typeface="+mn-cs"/>
              </a:rPr>
              <a:t>(Optional) Any error that may occur during the configuration process is reported to the dashboard, to inform the security operator that the process didn’t start. </a:t>
            </a:r>
          </a:p>
          <a:p>
            <a:pPr lvl="0"/>
            <a:r>
              <a:rPr lang="en-GB" sz="1200" kern="1200" dirty="0">
                <a:solidFill>
                  <a:schemeClr val="tx1"/>
                </a:solidFill>
                <a:effectLst/>
                <a:latin typeface="+mn-lt"/>
                <a:ea typeface="+mn-ea"/>
                <a:cs typeface="+mn-cs"/>
              </a:rPr>
              <a:t>(Optional) The dashboard can retrieve the actual configuration of the active pipelines from the Context Broker, to visualize their configuration to the security operator.</a:t>
            </a:r>
          </a:p>
          <a:p>
            <a:r>
              <a:rPr lang="en-GB" sz="1200" kern="1200" dirty="0">
                <a:solidFill>
                  <a:schemeClr val="tx1"/>
                </a:solidFill>
                <a:effectLst/>
                <a:latin typeface="+mn-lt"/>
                <a:ea typeface="+mn-ea"/>
                <a:cs typeface="+mn-cs"/>
              </a:rPr>
              <a:t>After the security processing pipeline is operational, the security operator can retrieve its description from the CB, visualize it, and modify some parameters (e.g., frequency of collection, Logstash plugins, etc.). Updates are always applied by the SC, in order to avoid generating conflicts with the configuration of other pipelines. This process is not expected to be implemented in the project, unless it were really useful for some specific demonstration scenario.</a:t>
            </a:r>
          </a:p>
          <a:p>
            <a:r>
              <a:rPr lang="en-GB" sz="1200" kern="1200" dirty="0">
                <a:solidFill>
                  <a:schemeClr val="tx1"/>
                </a:solidFill>
                <a:effectLst/>
                <a:latin typeface="+mn-lt"/>
                <a:ea typeface="+mn-ea"/>
                <a:cs typeface="+mn-cs"/>
              </a:rPr>
              <a:t>Centralized pipeline management will be possible through the Smart Controller, hence removing the need for a commercial licence to use the integrated component already available in Kibana. Although the role of the Security Controller in this context is quite limited, further developments are expected in the future that leverage its problem-solving mechanisms. For example, the definition of the pipelines might only happen in terms of required service and data sources; the selection of agents, analytics engine, the necessary configuration of Logstash plugins and Kafka topics might be partially automated so to achieve the necessary conversion/enhancement steps according to high-level policies. In addition, since the same data collection infrastructure is shared between multiple pipelines, the SC should optimize the configuration, so to avoid to collect twice the same information if two algorithms need it, as well as should avoid configuration conflicts (e.g., two algorithms require the same information with different frequency). This process can be rather cumbersome for humans; for this reason, the Security Controller represents a crucial element to automate this task.</a:t>
            </a:r>
          </a:p>
          <a:p>
            <a:endParaRPr lang="en-GB" dirty="0"/>
          </a:p>
          <a:p>
            <a:endParaRPr lang="en-GB" dirty="0"/>
          </a:p>
          <a:p>
            <a:pPr lvl="2"/>
            <a:r>
              <a:rPr lang="en-GB" sz="1200" b="1" kern="1200" dirty="0">
                <a:solidFill>
                  <a:schemeClr val="tx1"/>
                </a:solidFill>
                <a:effectLst/>
                <a:latin typeface="+mn-lt"/>
                <a:ea typeface="+mn-ea"/>
                <a:cs typeface="+mn-cs"/>
              </a:rPr>
              <a:t>Reaction and mitigation</a:t>
            </a:r>
          </a:p>
          <a:p>
            <a:r>
              <a:rPr lang="en-GB" sz="1200" kern="1200" dirty="0">
                <a:solidFill>
                  <a:schemeClr val="tx1"/>
                </a:solidFill>
                <a:effectLst/>
                <a:latin typeface="+mn-lt"/>
                <a:ea typeface="+mn-ea"/>
                <a:cs typeface="+mn-cs"/>
              </a:rPr>
              <a:t>After a pipeline is activated as described in Section 4.6.3, data starts flowing towards centralized processes (step 6 in Figure 17). Such algorithms will emit notifications, warnings, and alerts that will be stored and visualized to the security operator; in addition, they could trigger automatic response for well-known attack patterns. Figure 22 depicts the expected steps.</a:t>
            </a:r>
          </a:p>
          <a:p>
            <a:r>
              <a:rPr lang="en-GB" sz="1200" b="1" kern="1200" dirty="0">
                <a:solidFill>
                  <a:schemeClr val="tx1"/>
                </a:solidFill>
                <a:effectLst/>
                <a:latin typeface="+mn-lt"/>
                <a:ea typeface="+mn-ea"/>
                <a:cs typeface="+mn-cs"/>
              </a:rPr>
              <a:t>Figure 22. Workflow for mitigation and reaction.</a:t>
            </a:r>
          </a:p>
          <a:p>
            <a:pPr lvl="0"/>
            <a:r>
              <a:rPr lang="en-GB" sz="1200" kern="1200" dirty="0">
                <a:solidFill>
                  <a:schemeClr val="tx1"/>
                </a:solidFill>
                <a:effectLst/>
                <a:latin typeface="+mn-lt"/>
                <a:ea typeface="+mn-ea"/>
                <a:cs typeface="+mn-cs"/>
              </a:rPr>
              <a:t>Data starts flowing from configured agents to the processing algorithm.</a:t>
            </a:r>
          </a:p>
          <a:p>
            <a:pPr lvl="0"/>
            <a:r>
              <a:rPr lang="en-GB" sz="1200" kern="1200" dirty="0">
                <a:solidFill>
                  <a:schemeClr val="tx1"/>
                </a:solidFill>
                <a:effectLst/>
                <a:latin typeface="+mn-lt"/>
                <a:ea typeface="+mn-ea"/>
                <a:cs typeface="+mn-cs"/>
              </a:rPr>
              <a:t>When the algorithm detects something (attack, anomaly), it reports the information on a specific notification topic on the Kafka bus. </a:t>
            </a:r>
          </a:p>
          <a:p>
            <a:pPr lvl="0"/>
            <a:r>
              <a:rPr lang="en-GB" sz="1200" kern="1200" dirty="0">
                <a:solidFill>
                  <a:schemeClr val="tx1"/>
                </a:solidFill>
                <a:effectLst/>
                <a:latin typeface="+mn-lt"/>
                <a:ea typeface="+mn-ea"/>
                <a:cs typeface="+mn-cs"/>
              </a:rPr>
              <a:t>This topic should be subscribed by both the Security Controller and Elasticsearch.</a:t>
            </a:r>
          </a:p>
          <a:p>
            <a:pPr lvl="0"/>
            <a:r>
              <a:rPr lang="en-GB" sz="1200" kern="1200" dirty="0">
                <a:solidFill>
                  <a:schemeClr val="tx1"/>
                </a:solidFill>
                <a:effectLst/>
                <a:latin typeface="+mn-lt"/>
                <a:ea typeface="+mn-ea"/>
                <a:cs typeface="+mn-cs"/>
              </a:rPr>
              <a:t>The event generated by the algorithm triggers the execution of the security policies previously loaded when the pipeline was created. The Security Controller re-evaluate all the rules and tries to satisfy them. The result is usually an action of this kind:</a:t>
            </a:r>
          </a:p>
          <a:p>
            <a:pPr lvl="1"/>
            <a:r>
              <a:rPr lang="en-GB" sz="1200" kern="1200" dirty="0">
                <a:solidFill>
                  <a:schemeClr val="tx1"/>
                </a:solidFill>
                <a:effectLst/>
                <a:latin typeface="+mn-lt"/>
                <a:ea typeface="+mn-ea"/>
                <a:cs typeface="+mn-cs"/>
              </a:rPr>
              <a:t>re-configuration of one or more agents (to apply enforcement actions or to change some detection tasks);</a:t>
            </a:r>
          </a:p>
          <a:p>
            <a:pPr lvl="1"/>
            <a:r>
              <a:rPr lang="en-GB" sz="1200" kern="1200" dirty="0">
                <a:solidFill>
                  <a:schemeClr val="tx1"/>
                </a:solidFill>
                <a:effectLst/>
                <a:latin typeface="+mn-lt"/>
                <a:ea typeface="+mn-ea"/>
                <a:cs typeface="+mn-cs"/>
              </a:rPr>
              <a:t>re-configuration of the detection algorithm, in case for instance an early alarm would trigger more specific investigation.</a:t>
            </a:r>
          </a:p>
          <a:p>
            <a:pPr lvl="0"/>
            <a:r>
              <a:rPr lang="en-GB" sz="1200" kern="1200" dirty="0">
                <a:solidFill>
                  <a:schemeClr val="tx1"/>
                </a:solidFill>
                <a:effectLst/>
                <a:latin typeface="+mn-lt"/>
                <a:ea typeface="+mn-ea"/>
                <a:cs typeface="+mn-cs"/>
              </a:rPr>
              <a:t>(Optional) The same operations can be undertaken by the Security Operator through the dashboard, in case the event is not properly covered by the policies.</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77</a:t>
            </a:fld>
            <a:endParaRPr lang="en-GB" dirty="0"/>
          </a:p>
        </p:txBody>
      </p:sp>
    </p:spTree>
    <p:extLst>
      <p:ext uri="{BB962C8B-B14F-4D97-AF65-F5344CB8AC3E}">
        <p14:creationId xmlns:p14="http://schemas.microsoft.com/office/powerpoint/2010/main" val="3155743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ASTRID framework might be used as a vector to reach several targets. There are 4 potential targets for attacks in the described model:</a:t>
            </a:r>
          </a:p>
          <a:p>
            <a:pPr lvl="0"/>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Business Logic</a:t>
            </a:r>
            <a:r>
              <a:rPr lang="en-GB" sz="1200" kern="1200" dirty="0">
                <a:solidFill>
                  <a:schemeClr val="tx1"/>
                </a:solidFill>
                <a:effectLst/>
                <a:latin typeface="+mn-lt"/>
                <a:ea typeface="+mn-ea"/>
                <a:cs typeface="+mn-cs"/>
              </a:rPr>
              <a:t> of the monitored VFs. It is expected to provide some service to end-users, and there is a growing interest in using virtualization technologies for critical services as well (including the energy, financial, medical, and utility sectors). </a:t>
            </a:r>
          </a:p>
          <a:p>
            <a:pPr lvl="0"/>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service orchestrator</a:t>
            </a:r>
            <a:r>
              <a:rPr lang="en-GB" sz="1200" kern="1200" dirty="0">
                <a:solidFill>
                  <a:schemeClr val="tx1"/>
                </a:solidFill>
                <a:effectLst/>
                <a:latin typeface="+mn-lt"/>
                <a:ea typeface="+mn-ea"/>
                <a:cs typeface="+mn-cs"/>
              </a:rPr>
              <a:t> is the main management tool for virtual services in the ASTRID model. This makes it a likely target for attackers, since through this tool they would gain complete control over one or more services.</a:t>
            </a:r>
          </a:p>
          <a:p>
            <a:pPr lvl="0"/>
            <a:r>
              <a:rPr lang="en-GB" sz="1200" b="1" kern="1200" dirty="0">
                <a:solidFill>
                  <a:schemeClr val="tx1"/>
                </a:solidFill>
                <a:effectLst/>
                <a:latin typeface="+mn-lt"/>
                <a:ea typeface="+mn-ea"/>
                <a:cs typeface="+mn-cs"/>
              </a:rPr>
              <a:t>Security-related data </a:t>
            </a:r>
            <a:r>
              <a:rPr lang="en-GB" sz="1200" kern="1200" dirty="0">
                <a:solidFill>
                  <a:schemeClr val="tx1"/>
                </a:solidFill>
                <a:effectLst/>
                <a:latin typeface="+mn-lt"/>
                <a:ea typeface="+mn-ea"/>
                <a:cs typeface="+mn-cs"/>
              </a:rPr>
              <a:t>collected and stored by ASTRID may include sensitive and confidential information. ASTRID collects system and application logs, packets statistics, system metrics. The target includes both data in transit and data at rest.</a:t>
            </a:r>
          </a:p>
          <a:p>
            <a:pPr lvl="0"/>
            <a:r>
              <a:rPr lang="en-GB" sz="1200" kern="1200" dirty="0">
                <a:solidFill>
                  <a:schemeClr val="tx1"/>
                </a:solidFill>
                <a:effectLst/>
                <a:latin typeface="+mn-lt"/>
                <a:ea typeface="+mn-ea"/>
                <a:cs typeface="+mn-cs"/>
              </a:rPr>
              <a:t>ASTRID </a:t>
            </a:r>
            <a:r>
              <a:rPr lang="en-GB" sz="1200" b="1" kern="1200" dirty="0">
                <a:solidFill>
                  <a:schemeClr val="tx1"/>
                </a:solidFill>
                <a:effectLst/>
                <a:latin typeface="+mn-lt"/>
                <a:ea typeface="+mn-ea"/>
                <a:cs typeface="+mn-cs"/>
              </a:rPr>
              <a:t>security processes</a:t>
            </a:r>
            <a:r>
              <a:rPr lang="en-GB" sz="1200" kern="1200" dirty="0">
                <a:solidFill>
                  <a:schemeClr val="tx1"/>
                </a:solidFill>
                <a:effectLst/>
                <a:latin typeface="+mn-lt"/>
                <a:ea typeface="+mn-ea"/>
                <a:cs typeface="+mn-cs"/>
              </a:rPr>
              <a:t> are expected to guarantee the integrity, reliability and availability of virtual services, so any alteration of their correct behaviour leads to false positives or false negatives, with different impact on the operation of the protected services.</a:t>
            </a:r>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200" kern="1200" dirty="0">
                <a:solidFill>
                  <a:schemeClr val="tx1"/>
                </a:solidFill>
                <a:effectLst/>
                <a:latin typeface="+mn-lt"/>
                <a:ea typeface="+mn-ea"/>
                <a:cs typeface="+mn-cs"/>
              </a:rPr>
              <a:t>As commonly assumed in threat models, adversaries can be roughly classified into two categories: insiders and outsiders.</a:t>
            </a:r>
          </a:p>
          <a:p>
            <a:r>
              <a:rPr lang="en-GB" sz="1200" b="1" kern="1200" dirty="0">
                <a:solidFill>
                  <a:schemeClr val="tx1"/>
                </a:solidFill>
                <a:effectLst/>
                <a:latin typeface="+mn-lt"/>
                <a:ea typeface="+mn-ea"/>
                <a:cs typeface="+mn-cs"/>
              </a:rPr>
              <a:t>Insiders</a:t>
            </a:r>
            <a:r>
              <a:rPr lang="en-GB" sz="1200" kern="1200" dirty="0">
                <a:solidFill>
                  <a:schemeClr val="tx1"/>
                </a:solidFill>
                <a:effectLst/>
                <a:latin typeface="+mn-lt"/>
                <a:ea typeface="+mn-ea"/>
                <a:cs typeface="+mn-cs"/>
              </a:rPr>
              <a:t> encompass any entity with a direct or indirect privilege access to the ASTRID components, hence including users and administrators of the service orchestrator and the virtual service. Rogue security operators are potentially the most dangerous adversaries, because they have access to part or the whole platform, and are able to perform monitoring, control and management operations on virtualized services. Their potential targets are sensitive data collected by the platform, and the correctness of security processes. Devops of the ASTRID platform also have privileged access to the platform; in addition to ASTRID-specific management interfaces, they could also use administration tools and interfaces to bypass ASTRID internal security mechanisms (namely, identity management and access control). Similarly, devops are usually in charge of using orchestration tools, and they might misuse these tools. However, threats that come from illicit or improper usage of software orchestration tools cannot be directly ascribed to the ASTRID platform, because these threats are present even when the ASTRID platform is not used; for this reason, threats that come from malicious staff or weak tools from Service providers are not listed among the potential adversaries in this threat model. Finally, end users that can log into VFs might leverage bugs and vulnerabilities in ASTRID agents to bypass other security controls implemented in the business logic. In normal practice, end users only access virtual services through web-based or other network interfaces, and it is uncommon they can log and execute a command shell. In any case, the ASTRID framework is explicitly conceived to protect VFs against intrusions and illicit usage, so this should be an effective countermeasure against this kind of adversaries.</a:t>
            </a:r>
          </a:p>
          <a:p>
            <a:r>
              <a:rPr lang="en-GB" sz="1200" b="1" kern="1200" dirty="0">
                <a:solidFill>
                  <a:schemeClr val="tx1"/>
                </a:solidFill>
                <a:effectLst/>
                <a:latin typeface="+mn-lt"/>
                <a:ea typeface="+mn-ea"/>
                <a:cs typeface="+mn-cs"/>
              </a:rPr>
              <a:t>Outsiders</a:t>
            </a:r>
            <a:r>
              <a:rPr lang="en-GB" sz="1200" kern="1200" dirty="0">
                <a:solidFill>
                  <a:schemeClr val="tx1"/>
                </a:solidFill>
                <a:effectLst/>
                <a:latin typeface="+mn-lt"/>
                <a:ea typeface="+mn-ea"/>
                <a:cs typeface="+mn-cs"/>
              </a:rPr>
              <a:t> are any entity without granted access to ASTRID components. Any network-connected entity is a potential adversary, since there are many interfaces exposed by ASTRID components. Given the main model outlined in Figure 23 two main classes of adversaries can be identified, based on the position. Cloud users sharing the same infrastructure of ASTRID agents are better positioned than Internet users, because there are additional threats related to vulnerabilities of the virtualization infrastructure, as already discussed in D1.2. If a cloud user is able to bypass virtualization sandboxes, he gains access to the VF and introduces the same threats as internal attackers. On the other hand, generic Internet users are mostly able to leverage network interfaces. However, compromised IoT devices and botnets are emerging as common attack vectors to create large distributed DoS attacks and to automate repetitive procedures.</a:t>
            </a:r>
            <a:r>
              <a:rPr lang="en-GB" dirty="0">
                <a:effectLst/>
              </a:rPr>
              <a:t> </a:t>
            </a:r>
          </a:p>
          <a:p>
            <a:endParaRPr lang="en-GB" dirty="0">
              <a:effectLst/>
            </a:endParaRPr>
          </a:p>
          <a:p>
            <a:r>
              <a:rPr lang="en-GB" sz="1200" kern="1200" dirty="0">
                <a:solidFill>
                  <a:schemeClr val="tx1"/>
                </a:solidFill>
                <a:effectLst/>
                <a:latin typeface="+mn-lt"/>
                <a:ea typeface="+mn-ea"/>
                <a:cs typeface="+mn-cs"/>
              </a:rPr>
              <a:t>Attacks against the ASTRID framework may be based on the following main vectors:</a:t>
            </a:r>
          </a:p>
          <a:p>
            <a:pPr lvl="0"/>
            <a:r>
              <a:rPr lang="en-GB" sz="1200" b="1" kern="1200" dirty="0">
                <a:solidFill>
                  <a:schemeClr val="tx1"/>
                </a:solidFill>
                <a:effectLst/>
                <a:latin typeface="+mn-lt"/>
                <a:ea typeface="+mn-ea"/>
                <a:cs typeface="+mn-cs"/>
              </a:rPr>
              <a:t>APIs exposed by ASTRID micro-services</a:t>
            </a:r>
            <a:r>
              <a:rPr lang="en-GB" sz="1200" kern="1200" dirty="0">
                <a:solidFill>
                  <a:schemeClr val="tx1"/>
                </a:solidFill>
                <a:effectLst/>
                <a:latin typeface="+mn-lt"/>
                <a:ea typeface="+mn-ea"/>
                <a:cs typeface="+mn-cs"/>
              </a:rPr>
              <a:t>. These APIs are largely based on REST-based mechanisms and the HTTP protocol, hence they are potentially vulnerable to a large set of threats, including insufficient authentication/authorization mechanisms, excessive data exposure, lack of resource and rate limits, HTTP misconfigurations, illicit inputs and injections, insufficient monitoring and logging. </a:t>
            </a:r>
          </a:p>
          <a:p>
            <a:pPr lvl="0"/>
            <a:r>
              <a:rPr lang="en-GB" sz="1200" b="1" kern="1200" dirty="0">
                <a:solidFill>
                  <a:schemeClr val="tx1"/>
                </a:solidFill>
                <a:effectLst/>
                <a:latin typeface="+mn-lt"/>
                <a:ea typeface="+mn-ea"/>
                <a:cs typeface="+mn-cs"/>
              </a:rPr>
              <a:t>Privilege escalation in the business logic of the VF</a:t>
            </a:r>
            <a:r>
              <a:rPr lang="en-GB" sz="1200" kern="1200" dirty="0">
                <a:solidFill>
                  <a:schemeClr val="tx1"/>
                </a:solidFill>
                <a:effectLst/>
                <a:latin typeface="+mn-lt"/>
                <a:ea typeface="+mn-ea"/>
                <a:cs typeface="+mn-cs"/>
              </a:rPr>
              <a:t>. Legitimate users of the VF may escape internal authentication and access control mechanisms to get access to ASTRID agents. This could be considered as an “indirect” vector, since it does not come from specific vulnerabilities of the ASTRID framework.</a:t>
            </a:r>
          </a:p>
          <a:p>
            <a:pPr lvl="0"/>
            <a:r>
              <a:rPr lang="en-GB" sz="1200" b="1" kern="1200" dirty="0">
                <a:solidFill>
                  <a:schemeClr val="tx1"/>
                </a:solidFill>
                <a:effectLst/>
                <a:latin typeface="+mn-lt"/>
                <a:ea typeface="+mn-ea"/>
                <a:cs typeface="+mn-cs"/>
              </a:rPr>
              <a:t>Micro-services architecture</a:t>
            </a:r>
            <a:r>
              <a:rPr lang="en-GB" sz="1200" kern="1200" dirty="0">
                <a:solidFill>
                  <a:schemeClr val="tx1"/>
                </a:solidFill>
                <a:effectLst/>
                <a:latin typeface="+mn-lt"/>
                <a:ea typeface="+mn-ea"/>
                <a:cs typeface="+mn-cs"/>
              </a:rPr>
              <a:t> adopted for the ASTRID platform. A micro-services architecture usually involves exposing more functionality over the network, which represents a target in plain sight for attackers.</a:t>
            </a:r>
          </a:p>
          <a:p>
            <a:pPr lvl="0"/>
            <a:r>
              <a:rPr lang="en-GB" sz="1200" b="1" kern="1200" dirty="0">
                <a:solidFill>
                  <a:schemeClr val="tx1"/>
                </a:solidFill>
                <a:effectLst/>
                <a:latin typeface="+mn-lt"/>
                <a:ea typeface="+mn-ea"/>
                <a:cs typeface="+mn-cs"/>
              </a:rPr>
              <a:t>Programmable components</a:t>
            </a:r>
            <a:r>
              <a:rPr lang="en-GB" sz="1200" kern="1200" dirty="0">
                <a:solidFill>
                  <a:schemeClr val="tx1"/>
                </a:solidFill>
                <a:effectLst/>
                <a:latin typeface="+mn-lt"/>
                <a:ea typeface="+mn-ea"/>
                <a:cs typeface="+mn-cs"/>
              </a:rPr>
              <a:t> are one major innovations delivered by the ASTRID framework, but they might be responsible for the injection of malicious code and therefore illicit behaviour of ASTRID agents.</a:t>
            </a:r>
          </a:p>
          <a:p>
            <a:r>
              <a:rPr lang="en-GB" sz="1200" kern="1200" dirty="0">
                <a:solidFill>
                  <a:schemeClr val="tx1"/>
                </a:solidFill>
                <a:effectLst/>
                <a:latin typeface="+mn-lt"/>
                <a:ea typeface="+mn-ea"/>
                <a:cs typeface="+mn-cs"/>
              </a:rPr>
              <a:t>One of the most prominent threat introduced by ASTRID is the presence of many network-based interfaces exposed over the Internet. Indeed, the following ASTRID components receive commands and data from Internet links:</a:t>
            </a:r>
          </a:p>
          <a:p>
            <a:pPr lvl="0"/>
            <a:r>
              <a:rPr lang="en-GB" sz="1200" kern="1200" dirty="0">
                <a:solidFill>
                  <a:schemeClr val="tx1"/>
                </a:solidFill>
                <a:effectLst/>
                <a:latin typeface="+mn-lt"/>
                <a:ea typeface="+mn-ea"/>
                <a:cs typeface="+mn-cs"/>
              </a:rPr>
              <a:t>The orchestration plugins receive notifications from the external service orchestrator. Wrong or missed updates creates an anomalous understanding of the current topology or status, hence hindering the correctness of security processes implemented by ASTRID. For instance, some agents might not be activated or configured, part of the service graph might remain unknown to detection algorithms, the analytics engine might wait forever the deployment of the service.</a:t>
            </a:r>
          </a:p>
          <a:p>
            <a:pPr lvl="0"/>
            <a:r>
              <a:rPr lang="en-GB" sz="1200" kern="1200" dirty="0">
                <a:solidFill>
                  <a:schemeClr val="tx1"/>
                </a:solidFill>
                <a:effectLst/>
                <a:latin typeface="+mn-lt"/>
                <a:ea typeface="+mn-ea"/>
                <a:cs typeface="+mn-cs"/>
              </a:rPr>
              <a:t>The service orchestrator receives management requests from the ASTRID platform. This includes migration, removal, and topology changes that can affect the availability and resiliency of the virtualized service. Spoofing of the ASTRID platform or any alteration of the messages on the management channel are therefore a primary attack vector against the orchestration tool of a Service Provider and the managed virtual service.</a:t>
            </a:r>
          </a:p>
          <a:p>
            <a:pPr lvl="0"/>
            <a:r>
              <a:rPr lang="en-GB" sz="1200" kern="1200" dirty="0">
                <a:solidFill>
                  <a:schemeClr val="tx1"/>
                </a:solidFill>
                <a:effectLst/>
                <a:latin typeface="+mn-lt"/>
                <a:ea typeface="+mn-ea"/>
                <a:cs typeface="+mn-cs"/>
              </a:rPr>
              <a:t>The LCP receives configurations and commands on behalf of ASTRID agents. Wrong configurations can be used to disable monitoring, inspection and enforcement features. In addition, by requesting far more data than necessary (for instance, all available data with the maximum frequency) can be used to saturate the communication links or deplete resources in VFs or the ASTRID platform. Finally, wrong configurations can also be used for cheating security-related data (e.g., by configuring agents to send data to a bogus Kafka endpoint).</a:t>
            </a:r>
          </a:p>
          <a:p>
            <a:pPr lvl="0"/>
            <a:r>
              <a:rPr lang="en-GB" sz="1200" kern="1200" dirty="0">
                <a:solidFill>
                  <a:schemeClr val="tx1"/>
                </a:solidFill>
                <a:effectLst/>
                <a:latin typeface="+mn-lt"/>
                <a:ea typeface="+mn-ea"/>
                <a:cs typeface="+mn-cs"/>
              </a:rPr>
              <a:t>The CM receives notifications about the presence of LCP and available agents. Wrong or missing notifications create a false perception of current system operation. For instance, the CM does not know the availability of a specific agent, or it thinks an agent is reporting data while no configuration is really applied.</a:t>
            </a:r>
          </a:p>
          <a:p>
            <a:pPr lvl="0"/>
            <a:r>
              <a:rPr lang="en-GB" sz="1200" kern="1200" dirty="0">
                <a:solidFill>
                  <a:schemeClr val="tx1"/>
                </a:solidFill>
                <a:effectLst/>
                <a:latin typeface="+mn-lt"/>
                <a:ea typeface="+mn-ea"/>
                <a:cs typeface="+mn-cs"/>
              </a:rPr>
              <a:t>The Kafka server receives data collected by ASTRID agents. Any alteration in this flow (e.g., drops, alteration, deviations, replication, delaying) may affect the effectiveness of the analytics engines deployed in the ASTRID platform. Eavesdropping is also possible to steal secrete data. Furthermore, data may be replicated or fraudulently inject to exhaust the network bandwidth or resources in the ASTRID platform.</a:t>
            </a:r>
          </a:p>
          <a:p>
            <a:pPr lvl="0"/>
            <a:r>
              <a:rPr lang="en-GB" sz="1200" kern="1200" dirty="0">
                <a:solidFill>
                  <a:schemeClr val="tx1"/>
                </a:solidFill>
                <a:effectLst/>
                <a:latin typeface="+mn-lt"/>
                <a:ea typeface="+mn-ea"/>
                <a:cs typeface="+mn-cs"/>
              </a:rPr>
              <a:t>ASTRID agents push data to the Kafka bus, but they are not expected to receive anything from external entities. They expose their interface to the LCP only, so they are not vulnerable to external attacks. However, the ASTRID architecture envisions a single instance of Logstash could be used to collect data from all agents of the same tenant and to push them to the remote platform; in this case, the Logstash interface represents a potential attack vector but it is only accessible to insiders.</a:t>
            </a:r>
          </a:p>
          <a:p>
            <a:r>
              <a:rPr lang="en-GB" sz="1200" kern="1200" dirty="0">
                <a:solidFill>
                  <a:schemeClr val="tx1"/>
                </a:solidFill>
                <a:effectLst/>
                <a:latin typeface="+mn-lt"/>
                <a:ea typeface="+mn-ea"/>
                <a:cs typeface="+mn-cs"/>
              </a:rPr>
              <a:t>The usage of micro-services architectures allows more flexibility in deploying and running an application, but also increases the attack surface by making extensive usage of interactions over the network. This brings many threats related to unsecure APIs, eavesdropping of communications, volumetric and non-volumetric DoS. Given the nature of the service that it is designed to implement, the ASTRID platform must be deployed in a trusted environment, while avoiding to share the infrastructure with other unreliable tenants and users. For instance, the ASTRID platform could be deployed and operated in a private infrastructure, by using all known best-practices to isolate it from other possible workloads. Alternatively, trusted providers could be used that offer strong guarantees in terms of isolation from other tenants; for example, the creation of a dedicated K8s cluster that hosts the ASTRID platform in AWS provides a good level of isolation against other clusters. This limits the potential adversaries to internal system administrators, and many of common security issues for the operation of cloud-based micro-services do not apply in this context. Anyway, there are several vulnerable points that give easy access to security-related information to the administrators of the ASTRID platform:</a:t>
            </a:r>
          </a:p>
          <a:p>
            <a:pPr lvl="0"/>
            <a:r>
              <a:rPr lang="en-GB" sz="1200" kern="1200" dirty="0">
                <a:solidFill>
                  <a:schemeClr val="tx1"/>
                </a:solidFill>
                <a:effectLst/>
                <a:latin typeface="+mn-lt"/>
                <a:ea typeface="+mn-ea"/>
                <a:cs typeface="+mn-cs"/>
              </a:rPr>
              <a:t>the database where data coming from agents are stored;</a:t>
            </a:r>
          </a:p>
          <a:p>
            <a:pPr lvl="0"/>
            <a:r>
              <a:rPr lang="en-GB" sz="1200" kern="1200" dirty="0">
                <a:solidFill>
                  <a:schemeClr val="tx1"/>
                </a:solidFill>
                <a:effectLst/>
                <a:latin typeface="+mn-lt"/>
                <a:ea typeface="+mn-ea"/>
                <a:cs typeface="+mn-cs"/>
              </a:rPr>
              <a:t>the message bus used to collect data from agents and ship them to the internal database and analytics engines;</a:t>
            </a:r>
          </a:p>
          <a:p>
            <a:pPr lvl="0"/>
            <a:r>
              <a:rPr lang="en-GB" sz="1200" kern="1200" dirty="0">
                <a:solidFill>
                  <a:schemeClr val="tx1"/>
                </a:solidFill>
                <a:effectLst/>
                <a:latin typeface="+mn-lt"/>
                <a:ea typeface="+mn-ea"/>
                <a:cs typeface="+mn-cs"/>
              </a:rPr>
              <a:t>Logstash instances;</a:t>
            </a:r>
          </a:p>
          <a:p>
            <a:pPr lvl="0"/>
            <a:r>
              <a:rPr lang="en-GB" sz="1200" kern="1200" dirty="0">
                <a:solidFill>
                  <a:schemeClr val="tx1"/>
                </a:solidFill>
                <a:effectLst/>
                <a:latin typeface="+mn-lt"/>
                <a:ea typeface="+mn-ea"/>
                <a:cs typeface="+mn-cs"/>
              </a:rPr>
              <a:t>all security services that process data.</a:t>
            </a:r>
          </a:p>
          <a:p>
            <a:r>
              <a:rPr lang="en-GB" sz="1200" kern="1200" dirty="0">
                <a:solidFill>
                  <a:schemeClr val="tx1"/>
                </a:solidFill>
                <a:effectLst/>
                <a:latin typeface="+mn-lt"/>
                <a:ea typeface="+mn-ea"/>
                <a:cs typeface="+mn-cs"/>
              </a:rPr>
              <a:t>Programmable components are probably one of the most likely attack vectors that come with the ASTRID platform. Indeed, the ASTRID architecture envision the possibility to select or create code and dynamically inject it at run-time (eBPF programs and Logstash plugins). Such code might contain malware and unsecure or unsafe operations for the virtual service. Programs may be created by security operators, to support new analytics services, or could be downloaded from the Internet. For instance, there are a lot of programs already available from the BPF Compiler Collection for tracing, which could also be used for many monitoring and detection services [21]; similarly, there are many input, output, filter and codec plugins available for Logstash. </a:t>
            </a:r>
          </a:p>
          <a:p>
            <a:r>
              <a:rPr lang="en-GB" sz="1200" kern="1200" dirty="0">
                <a:solidFill>
                  <a:schemeClr val="tx1"/>
                </a:solidFill>
                <a:effectLst/>
                <a:latin typeface="+mn-lt"/>
                <a:ea typeface="+mn-ea"/>
                <a:cs typeface="+mn-cs"/>
              </a:rPr>
              <a:t>The range of potential threats includes the list of top vulnerabilities for APIs identified by OWASP. URL: </a:t>
            </a:r>
            <a:r>
              <a:rPr lang="en-GB" sz="1200" u="sng" kern="1200" dirty="0">
                <a:solidFill>
                  <a:schemeClr val="tx1"/>
                </a:solidFill>
                <a:effectLst/>
                <a:latin typeface="+mn-lt"/>
                <a:ea typeface="+mn-ea"/>
                <a:cs typeface="+mn-cs"/>
                <a:hlinkClick r:id="rId3"/>
              </a:rPr>
              <a:t>https://owasp.org/www-project-api-security/</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Container Image Security: Beyond Vulnerability Scanning. [Online] Available at: </a:t>
            </a:r>
          </a:p>
          <a:p>
            <a:r>
              <a:rPr lang="en-GB" sz="1200" u="sng" kern="1200" dirty="0">
                <a:solidFill>
                  <a:schemeClr val="tx1"/>
                </a:solidFill>
                <a:effectLst/>
                <a:latin typeface="+mn-lt"/>
                <a:ea typeface="+mn-ea"/>
                <a:cs typeface="+mn-cs"/>
                <a:hlinkClick r:id="rId4"/>
              </a:rPr>
              <a:t>https://www.stackrox.com/post/2020/04/container-image-security-beyond-vulnerability-scanning/</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Kubernetes Security 101: Risks and 29 Best Practices. [Online] Available at: </a:t>
            </a:r>
          </a:p>
          <a:p>
            <a:r>
              <a:rPr lang="en-GB" sz="1200" u="sng" kern="1200" dirty="0">
                <a:solidFill>
                  <a:schemeClr val="tx1"/>
                </a:solidFill>
                <a:effectLst/>
                <a:latin typeface="+mn-lt"/>
                <a:ea typeface="+mn-ea"/>
                <a:cs typeface="+mn-cs"/>
                <a:hlinkClick r:id="rId5"/>
              </a:rPr>
              <a:t>https://www.stackrox.com/post/2020/05/kubernetes-security-101/</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BPF Compiler Collection (BCC), available at: </a:t>
            </a:r>
            <a:r>
              <a:rPr lang="en-GB" sz="1200" u="sng" kern="1200" dirty="0">
                <a:solidFill>
                  <a:schemeClr val="tx1"/>
                </a:solidFill>
                <a:effectLst/>
                <a:latin typeface="+mn-lt"/>
                <a:ea typeface="+mn-ea"/>
                <a:cs typeface="+mn-cs"/>
                <a:hlinkClick r:id="rId6"/>
              </a:rPr>
              <a:t>https://github.com/iovisor/bcc</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Input plugins: </a:t>
            </a:r>
            <a:r>
              <a:rPr lang="en-GB" sz="1200" u="sng" kern="1200" dirty="0">
                <a:solidFill>
                  <a:schemeClr val="tx1"/>
                </a:solidFill>
                <a:effectLst/>
                <a:latin typeface="+mn-lt"/>
                <a:ea typeface="+mn-ea"/>
                <a:cs typeface="+mn-cs"/>
                <a:hlinkClick r:id="rId7"/>
              </a:rPr>
              <a:t>https://www.elastic.co/guide/en/logstash/current/input-plugins.html</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Output plugins: </a:t>
            </a:r>
            <a:r>
              <a:rPr lang="en-GB" sz="1200" u="sng" kern="1200" dirty="0">
                <a:solidFill>
                  <a:schemeClr val="tx1"/>
                </a:solidFill>
                <a:effectLst/>
                <a:latin typeface="+mn-lt"/>
                <a:ea typeface="+mn-ea"/>
                <a:cs typeface="+mn-cs"/>
                <a:hlinkClick r:id="rId8"/>
              </a:rPr>
              <a:t>https://www.elastic.co/guide/en/logstash/current/output-plugins.html</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Filter plugins: </a:t>
            </a:r>
            <a:r>
              <a:rPr lang="en-GB" sz="1200" u="sng" kern="1200" dirty="0">
                <a:solidFill>
                  <a:schemeClr val="tx1"/>
                </a:solidFill>
                <a:effectLst/>
                <a:latin typeface="+mn-lt"/>
                <a:ea typeface="+mn-ea"/>
                <a:cs typeface="+mn-cs"/>
                <a:hlinkClick r:id="rId9"/>
              </a:rPr>
              <a:t>https://www.elastic.co/guide/en/logstash/current/filter-plugins.html</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Codec plugins: </a:t>
            </a:r>
            <a:r>
              <a:rPr lang="en-GB" sz="1200" u="sng" kern="1200" dirty="0">
                <a:solidFill>
                  <a:schemeClr val="tx1"/>
                </a:solidFill>
                <a:effectLst/>
                <a:latin typeface="+mn-lt"/>
                <a:ea typeface="+mn-ea"/>
                <a:cs typeface="+mn-cs"/>
                <a:hlinkClick r:id="rId10"/>
              </a:rPr>
              <a:t>https://www.elastic.co/guide/en/logstash/current/codec-plugins.html</a:t>
            </a:r>
            <a:r>
              <a:rPr lang="en-GB" sz="1200" kern="1200" dirty="0">
                <a:solidFill>
                  <a:schemeClr val="tx1"/>
                </a:solidFill>
                <a:effectLst/>
                <a:latin typeface="+mn-lt"/>
                <a:ea typeface="+mn-ea"/>
                <a:cs typeface="+mn-cs"/>
              </a:rPr>
              <a: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range of potential threats includes the list of top vulnerabilities for APIs identified by OWASP. URL: </a:t>
            </a:r>
            <a:r>
              <a:rPr lang="en-GB" u="sng" dirty="0">
                <a:hlinkClick r:id="rId3"/>
              </a:rPr>
              <a:t>https://owasp.org/www-project-api-security/</a:t>
            </a:r>
            <a:r>
              <a:rPr lang="en-GB" dirty="0"/>
              <a:t>.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79</a:t>
            </a:fld>
            <a:endParaRPr lang="en-GB" dirty="0"/>
          </a:p>
        </p:txBody>
      </p:sp>
    </p:spTree>
    <p:extLst>
      <p:ext uri="{BB962C8B-B14F-4D97-AF65-F5344CB8AC3E}">
        <p14:creationId xmlns:p14="http://schemas.microsoft.com/office/powerpoint/2010/main" val="1383097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73E83BD-5AFE-5443-A1CE-09C7AE621AE7}" type="slidenum">
              <a:rPr lang="en-GB" smtClean="0"/>
              <a:t>84</a:t>
            </a:fld>
            <a:endParaRPr lang="en-GB"/>
          </a:p>
        </p:txBody>
      </p:sp>
    </p:spTree>
    <p:extLst>
      <p:ext uri="{BB962C8B-B14F-4D97-AF65-F5344CB8AC3E}">
        <p14:creationId xmlns:p14="http://schemas.microsoft.com/office/powerpoint/2010/main" val="3258343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digital value chain typically heads to a single SP, who gathers resources from multiple providers and offers a unified service interface to the EU. Some elementary examples of digital chains are the numerous web services that already leverages identities and authentication services provided by big Internet players (i.e., Google, Facebook, Twitter, Microsoft) and large associations (e.g., IEEE, Orcid). In many cases, however, the EU does not have visibility of which digital resources (cloud, storage, devices, data bases) are used to run the service, their owners, and their location. </a:t>
            </a:r>
          </a:p>
          <a:p>
            <a:r>
              <a:rPr lang="en-GB" sz="1200" kern="1200" dirty="0">
                <a:solidFill>
                  <a:schemeClr val="tx1"/>
                </a:solidFill>
                <a:effectLst/>
                <a:latin typeface="+mn-lt"/>
                <a:ea typeface="+mn-ea"/>
                <a:cs typeface="+mn-cs"/>
              </a:rPr>
              <a:t>Despite the number of RPs that may be involved in the value chain, the SP remains the only contact entity for the EU. It is therefore responsible for any contractual and legal aspects, including management of personal data that are deliberately supplied by users or inferred by technical means (for instance, by acquiring the position or processing requested content and invoked actions). According to the GDPR, the EU unquestionably represents the </a:t>
            </a:r>
            <a:r>
              <a:rPr lang="en-GB" sz="1200" b="1" kern="1200" dirty="0">
                <a:solidFill>
                  <a:schemeClr val="tx1"/>
                </a:solidFill>
                <a:effectLst/>
                <a:latin typeface="+mn-lt"/>
                <a:ea typeface="+mn-ea"/>
                <a:cs typeface="+mn-cs"/>
              </a:rPr>
              <a:t>Data Subject</a:t>
            </a:r>
            <a:r>
              <a:rPr lang="en-GB" sz="1200" kern="1200" dirty="0">
                <a:solidFill>
                  <a:schemeClr val="tx1"/>
                </a:solidFill>
                <a:effectLst/>
                <a:latin typeface="+mn-lt"/>
                <a:ea typeface="+mn-ea"/>
                <a:cs typeface="+mn-cs"/>
              </a:rPr>
              <a:t>, while the SP amounts to a </a:t>
            </a:r>
            <a:r>
              <a:rPr lang="en-GB" sz="1200" b="1" kern="1200" dirty="0">
                <a:solidFill>
                  <a:schemeClr val="tx1"/>
                </a:solidFill>
                <a:effectLst/>
                <a:latin typeface="+mn-lt"/>
                <a:ea typeface="+mn-ea"/>
                <a:cs typeface="+mn-cs"/>
              </a:rPr>
              <a:t>Data Controller</a:t>
            </a:r>
            <a:r>
              <a:rPr lang="en-GB" sz="1200" kern="1200" dirty="0">
                <a:solidFill>
                  <a:schemeClr val="tx1"/>
                </a:solidFill>
                <a:effectLst/>
                <a:latin typeface="+mn-lt"/>
                <a:ea typeface="+mn-ea"/>
                <a:cs typeface="+mn-cs"/>
              </a:rPr>
              <a:t>, which may delegate multiple RPs as </a:t>
            </a:r>
            <a:r>
              <a:rPr lang="en-GB" sz="1200" b="1" kern="1200" dirty="0">
                <a:solidFill>
                  <a:schemeClr val="tx1"/>
                </a:solidFill>
                <a:effectLst/>
                <a:latin typeface="+mn-lt"/>
                <a:ea typeface="+mn-ea"/>
                <a:cs typeface="+mn-cs"/>
              </a:rPr>
              <a:t>Data Processors</a:t>
            </a:r>
            <a:r>
              <a:rPr lang="en-GB" sz="1200" kern="1200" dirty="0">
                <a:solidFill>
                  <a:schemeClr val="tx1"/>
                </a:solidFill>
                <a:effectLst/>
                <a:latin typeface="+mn-lt"/>
                <a:ea typeface="+mn-ea"/>
                <a:cs typeface="+mn-cs"/>
              </a:rPr>
              <a:t>. In this scenario, GUARD implements the technical solution to digitize the whole workflow necessary to define data management policies and to exercise the owner’s rights (see Figure 9).</a:t>
            </a:r>
          </a:p>
          <a:p>
            <a:r>
              <a:rPr lang="en-GB" sz="1200" kern="1200" dirty="0">
                <a:solidFill>
                  <a:schemeClr val="tx1"/>
                </a:solidFill>
                <a:effectLst/>
                <a:latin typeface="+mn-lt"/>
                <a:ea typeface="+mn-ea"/>
                <a:cs typeface="+mn-cs"/>
              </a:rPr>
              <a:t>See for example, the Overleaf service used by many LaTeX users: </a:t>
            </a:r>
            <a:r>
              <a:rPr lang="en-GB" sz="1200" u="sng" kern="1200" dirty="0">
                <a:solidFill>
                  <a:schemeClr val="tx1"/>
                </a:solidFill>
                <a:effectLst/>
                <a:latin typeface="+mn-lt"/>
                <a:ea typeface="+mn-ea"/>
                <a:cs typeface="+mn-cs"/>
                <a:hlinkClick r:id="rId3"/>
              </a:rPr>
              <a:t>https://www.overleaf.com/login</a:t>
            </a:r>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85</a:t>
            </a:fld>
            <a:endParaRPr lang="en-GB" dirty="0"/>
          </a:p>
        </p:txBody>
      </p:sp>
    </p:spTree>
    <p:extLst>
      <p:ext uri="{BB962C8B-B14F-4D97-AF65-F5344CB8AC3E}">
        <p14:creationId xmlns:p14="http://schemas.microsoft.com/office/powerpoint/2010/main" val="3570392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According to recent market surveys, companies have moved quickly to embrace cloud technologies for faster delivery of their digital solutions, but in many cases </a:t>
            </a:r>
            <a:r>
              <a:rPr lang="en-GB" sz="1200" b="1" kern="1200" dirty="0">
                <a:solidFill>
                  <a:schemeClr val="tx1"/>
                </a:solidFill>
                <a:effectLst/>
                <a:latin typeface="+mn-lt"/>
                <a:ea typeface="+mn-ea"/>
                <a:cs typeface="+mn-cs"/>
              </a:rPr>
              <a:t>the roll out of applications is delayed because of security concerns [7]</a:t>
            </a:r>
            <a:r>
              <a:rPr lang="en-GB" sz="1200" kern="1200" dirty="0">
                <a:solidFill>
                  <a:schemeClr val="tx1"/>
                </a:solidFill>
                <a:effectLst/>
                <a:latin typeface="+mn-lt"/>
                <a:ea typeface="+mn-ea"/>
                <a:cs typeface="+mn-cs"/>
              </a:rPr>
              <a:t>. Indeed, despite of the maturity and stability of alternative technologies for CI/CD, security is often seen as a business inhibitor, especially by developers and DevOps teams whose core mandates are to deliver code quickly. Proper Continuous Security (CS) processes in the whole build pipeline are largely missing. When it comes to creating and maintaining great customer experience, organizations don’t have time to wait for traditional security reviews before rolling out or enhancing applications; application security is critical, but for businesses to maintain competitive advantages, it can’t stand in the way of progress [1].</a:t>
            </a:r>
          </a:p>
          <a:p>
            <a:r>
              <a:rPr lang="en-GB" sz="1200" kern="1200" dirty="0">
                <a:solidFill>
                  <a:schemeClr val="tx1"/>
                </a:solidFill>
                <a:effectLst/>
                <a:latin typeface="+mn-lt"/>
                <a:ea typeface="+mn-ea"/>
                <a:cs typeface="+mn-cs"/>
              </a:rPr>
              <a:t>As software and system configurations are increasingly generated dynamically by self-adapting applications and resources based on initial descriptive templates, the structure, topology, and behaviour of digital services will largely depend on the different operational conditions and data they encounter. </a:t>
            </a:r>
            <a:r>
              <a:rPr lang="en-GB" sz="1200" b="1" kern="1200" dirty="0">
                <a:solidFill>
                  <a:schemeClr val="tx1"/>
                </a:solidFill>
                <a:effectLst/>
                <a:latin typeface="+mn-lt"/>
                <a:ea typeface="+mn-ea"/>
                <a:cs typeface="+mn-cs"/>
              </a:rPr>
              <a:t>Software analysis and penetration testing require long assessment processes that are partially invalidated by any future changes, in the software, composition, configuration, and topology of the service</a:t>
            </a:r>
            <a:r>
              <a:rPr lang="en-GB" sz="1200" kern="1200" dirty="0">
                <a:solidFill>
                  <a:schemeClr val="tx1"/>
                </a:solidFill>
                <a:effectLst/>
                <a:latin typeface="+mn-lt"/>
                <a:ea typeface="+mn-ea"/>
                <a:cs typeface="+mn-cs"/>
              </a:rPr>
              <a:t>. Furthermore, security teams are often hampered by a lack of visibility into attack vectors in siloed public cloud environments and microservice architectures [1].</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87</a:t>
            </a:fld>
            <a:endParaRPr lang="en-GB" dirty="0"/>
          </a:p>
        </p:txBody>
      </p:sp>
    </p:spTree>
    <p:extLst>
      <p:ext uri="{BB962C8B-B14F-4D97-AF65-F5344CB8AC3E}">
        <p14:creationId xmlns:p14="http://schemas.microsoft.com/office/powerpoint/2010/main" val="306096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Infrastructure-as-a-Service model leverages several virtualization technologies to abstract hardware and networking resources. Virtual CPU, virtual memory, virtual storage, and virtual networking are combined together to create Virtual Machines or other forms of software containers and to interconnect them in an isolated environment, where software can be installed and run in the same way as in a physical infrastructure.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One of the main operational benefits brought by the cloud paradigm is full control of the virtualization infrastructure through software APIs. The fully-digital management workflow allows large automation in deployment and lifecycle operations.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Orchestration software replaces humans for repetitive tasks, such as provisioning of virtual resources as well as installation and configuration of applications, driven by descriptive models based on imperative or declarative languages that capture the topology and behaviour of the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11</a:t>
            </a:fld>
            <a:endParaRPr lang="en-GB" dirty="0"/>
          </a:p>
        </p:txBody>
      </p:sp>
    </p:spTree>
    <p:extLst>
      <p:ext uri="{BB962C8B-B14F-4D97-AF65-F5344CB8AC3E}">
        <p14:creationId xmlns:p14="http://schemas.microsoft.com/office/powerpoint/2010/main" val="336445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One major opportunity brought by the cloud paradigm is the possibility to deploy compound services over multiple installations, for backup, resilience, and locality purposes.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12</a:t>
            </a:fld>
            <a:endParaRPr lang="en-GB" dirty="0"/>
          </a:p>
        </p:txBody>
      </p:sp>
    </p:spTree>
    <p:extLst>
      <p:ext uri="{BB962C8B-B14F-4D97-AF65-F5344CB8AC3E}">
        <p14:creationId xmlns:p14="http://schemas.microsoft.com/office/powerpoint/2010/main" val="1012087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The combination of dynamic provisioning and configuration management software allows to change the service at runtime, so to react to the evolving context, hence providing elasticity, redundancy, and resilience. Most important, such changes can be automated, by defining suitable  management policies in the service template.</a:t>
            </a:r>
          </a:p>
          <a:p>
            <a:pPr marL="0" indent="0">
              <a:buFont typeface="+mj-lt"/>
              <a:buNone/>
            </a:pPr>
            <a:r>
              <a:rPr lang="en-GB" dirty="0"/>
              <a:t>Eventually, the ability to adapt to the evolving context makes the service topology partially unpredictable at design-time, which may be a major issue for security.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13</a:t>
            </a:fld>
            <a:endParaRPr lang="en-GB" dirty="0"/>
          </a:p>
        </p:txBody>
      </p:sp>
    </p:spTree>
    <p:extLst>
      <p:ext uri="{BB962C8B-B14F-4D97-AF65-F5344CB8AC3E}">
        <p14:creationId xmlns:p14="http://schemas.microsoft.com/office/powerpoint/2010/main" val="2947718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16</a:t>
            </a:fld>
            <a:endParaRPr lang="en-GB" dirty="0"/>
          </a:p>
        </p:txBody>
      </p:sp>
    </p:spTree>
    <p:extLst>
      <p:ext uri="{BB962C8B-B14F-4D97-AF65-F5344CB8AC3E}">
        <p14:creationId xmlns:p14="http://schemas.microsoft.com/office/powerpoint/2010/main" val="951502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Software engineering has probably never evolved so fast as in the last twenty years. Following the progressive introduction of virtualization paradigms first and cloud model later, architectures have progressively evolved from monolithic to distributed and scalable frameworks.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term “monolithic” does not necessary imply the lack of modularity or extensibility; indeed, best practice for software design has been available for long. Monolithic software is commonly written in a single language, makes use of quite rigid inter-process communication facilities (which usually depend on the specific language or operating system), and cannot easily be changed at run time. Monolithic applications are usually contained in a common “project” and distributed as a single package. The large collection of functions, even if systematically grouped in different files, makes it hard to modify and test the whole application. As a matter of fact, every small modification must undergo full testing of the whole project before delivering to production. The only way to scale is replicating the entire application, which leads to higher resources and costs. The logical organization in multiple tiers facilitate the design, implementation, and maintenance of the application, but does not bring substantial benefits for scaling and testing.</a:t>
            </a:r>
          </a:p>
          <a:p>
            <a:r>
              <a:rPr lang="en-GB" sz="1200" kern="1200" dirty="0">
                <a:solidFill>
                  <a:schemeClr val="tx1"/>
                </a:solidFill>
                <a:effectLst/>
                <a:latin typeface="+mn-lt"/>
                <a:ea typeface="+mn-ea"/>
                <a:cs typeface="+mn-cs"/>
              </a:rPr>
              <a:t>Chasing more agility in the development and operation pipelines, the next step was the introduction of service-oriented architectures. The ground concept is the decomposition of applications in multiple business units, each one with specific functions. For example, an e-commerce application could be decomposed in Authentication block, Order block, Notification block. This greatly improves scalability, since each business unit becomes a standalone block, which is simpler to design, maintain, and distribute. The main drawback of this approach was the useless complexity of legacy abstractions and protocols, where each service spoke a different language and an additional layer was required for communication (Enterprise Service Bus). </a:t>
            </a:r>
          </a:p>
          <a:p>
            <a:r>
              <a:rPr lang="en-GB" sz="1200" kern="1200" dirty="0">
                <a:solidFill>
                  <a:schemeClr val="tx1"/>
                </a:solidFill>
                <a:effectLst/>
                <a:latin typeface="+mn-lt"/>
                <a:ea typeface="+mn-ea"/>
                <a:cs typeface="+mn-cs"/>
              </a:rPr>
              <a:t>Following this evolution, micro-services removed the need for common ancillary services (like back-end databases), by encapsulating both logic and data [32]. The idea of micro-services is that they are stand-alone service units completely decoupled and isolated from each other, designed according to the principle of “single responsibility.” As such, the internal logic of each micro-service can be implemented with different hardware technologies and programming languages (C/C++, Node, Go, Python, Java, Scada, Kotlin, …); this requires to expose an interface which is portable and independent from the coding language. Common choices are based on HTTP like REST (SOAP is another possibility, but again more rigid and heavier than the lightweight and free format REST), gRPC (Google RPC – which provide a binary encoding which is more efficient compared to REST) and Apache Thrift (which provisions for streaming events).</a:t>
            </a:r>
            <a:r>
              <a:rPr lang="en-GB" dirty="0">
                <a:effectLst/>
              </a:rPr>
              <a:t>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17</a:t>
            </a:fld>
            <a:endParaRPr lang="en-GB" dirty="0"/>
          </a:p>
        </p:txBody>
      </p:sp>
    </p:spTree>
    <p:extLst>
      <p:ext uri="{BB962C8B-B14F-4D97-AF65-F5344CB8AC3E}">
        <p14:creationId xmlns:p14="http://schemas.microsoft.com/office/powerpoint/2010/main" val="3075972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63600" y="2404534"/>
            <a:ext cx="8504238" cy="1646302"/>
          </a:xfrm>
        </p:spPr>
        <p:txBody>
          <a:bodyPr anchor="b">
            <a:noAutofit/>
          </a:bodyPr>
          <a:lstStyle>
            <a:lvl1pPr algn="r">
              <a:defRPr sz="5400">
                <a:solidFill>
                  <a:schemeClr val="accent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863600" y="4172807"/>
            <a:ext cx="8504238" cy="1096899"/>
          </a:xfrm>
        </p:spPr>
        <p:txBody>
          <a:bodyPr anchor="t">
            <a:normAutofit/>
          </a:bodyPr>
          <a:lstStyle>
            <a:lvl1pPr marL="0" indent="0" algn="r">
              <a:buNone/>
              <a:defRPr sz="40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pic>
        <p:nvPicPr>
          <p:cNvPr id="7" name="Picture 2">
            <a:extLst>
              <a:ext uri="{FF2B5EF4-FFF2-40B4-BE49-F238E27FC236}">
                <a16:creationId xmlns:a16="http://schemas.microsoft.com/office/drawing/2014/main" id="{C82AF2C0-219A-FA5C-9635-5E7A24253E5F}"/>
              </a:ext>
            </a:extLst>
          </p:cNvPr>
          <p:cNvPicPr>
            <a:picLocks noChangeAspect="1" noChangeArrowheads="1"/>
          </p:cNvPicPr>
          <p:nvPr userDrawn="1"/>
        </p:nvPicPr>
        <p:blipFill rotWithShape="1">
          <a:blip r:embed="rId2">
            <a:duotone>
              <a:prstClr val="black"/>
              <a:srgbClr val="002060">
                <a:tint val="45000"/>
                <a:satMod val="400000"/>
              </a:srgbClr>
            </a:duotone>
            <a:extLst>
              <a:ext uri="{28A0092B-C50C-407E-A947-70E740481C1C}">
                <a14:useLocalDpi xmlns:a14="http://schemas.microsoft.com/office/drawing/2010/main" val="0"/>
              </a:ext>
            </a:extLst>
          </a:blip>
          <a:srcRect r="77422" b="50000"/>
          <a:stretch/>
        </p:blipFill>
        <p:spPr bwMode="auto">
          <a:xfrm>
            <a:off x="4788633" y="1037353"/>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49773A87-CDCF-E00F-97E2-8289E8453950}"/>
              </a:ext>
            </a:extLst>
          </p:cNvPr>
          <p:cNvPicPr>
            <a:picLocks noChangeAspect="1"/>
          </p:cNvPicPr>
          <p:nvPr userDrawn="1"/>
        </p:nvPicPr>
        <p:blipFill>
          <a:blip r:embed="rId3"/>
          <a:stretch>
            <a:fillRect/>
          </a:stretch>
        </p:blipFill>
        <p:spPr>
          <a:xfrm>
            <a:off x="7403368" y="1037353"/>
            <a:ext cx="1222542" cy="309472"/>
          </a:xfrm>
          <a:prstGeom prst="rect">
            <a:avLst/>
          </a:prstGeom>
        </p:spPr>
      </p:pic>
      <p:pic>
        <p:nvPicPr>
          <p:cNvPr id="9" name="Picture 4">
            <a:extLst>
              <a:ext uri="{FF2B5EF4-FFF2-40B4-BE49-F238E27FC236}">
                <a16:creationId xmlns:a16="http://schemas.microsoft.com/office/drawing/2014/main" id="{9648585A-2AF3-2AF0-A8E5-706C02C3806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0964" r="6404"/>
          <a:stretch/>
        </p:blipFill>
        <p:spPr bwMode="auto">
          <a:xfrm>
            <a:off x="2111508" y="818248"/>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50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hree Content (dow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B29F-5BC9-C04F-A102-0A7F6D1AB1C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2E630B3-C4A0-8B42-9F2C-71C013D2207A}"/>
              </a:ext>
            </a:extLst>
          </p:cNvPr>
          <p:cNvSpPr>
            <a:spLocks noGrp="1"/>
          </p:cNvSpPr>
          <p:nvPr>
            <p:ph sz="half" idx="1"/>
          </p:nvPr>
        </p:nvSpPr>
        <p:spPr>
          <a:xfrm>
            <a:off x="684911" y="1554261"/>
            <a:ext cx="4219518" cy="2284231"/>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ACB2E03E-49DD-4D46-8A12-37E669B18DF1}"/>
              </a:ext>
            </a:extLst>
          </p:cNvPr>
          <p:cNvSpPr>
            <a:spLocks noGrp="1"/>
          </p:cNvSpPr>
          <p:nvPr>
            <p:ph sz="half" idx="2"/>
          </p:nvPr>
        </p:nvSpPr>
        <p:spPr>
          <a:xfrm>
            <a:off x="5215349" y="1554260"/>
            <a:ext cx="4058653" cy="2284232"/>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3">
            <a:extLst>
              <a:ext uri="{FF2B5EF4-FFF2-40B4-BE49-F238E27FC236}">
                <a16:creationId xmlns:a16="http://schemas.microsoft.com/office/drawing/2014/main" id="{52B7084F-FFC4-DA4A-A5B7-60FE4682FD83}"/>
              </a:ext>
            </a:extLst>
          </p:cNvPr>
          <p:cNvSpPr>
            <a:spLocks noGrp="1"/>
          </p:cNvSpPr>
          <p:nvPr>
            <p:ph sz="half" idx="13"/>
          </p:nvPr>
        </p:nvSpPr>
        <p:spPr>
          <a:xfrm>
            <a:off x="677335" y="4051186"/>
            <a:ext cx="8596668" cy="228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26739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1521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dirty="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956234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3703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751803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Tree>
    <p:extLst>
      <p:ext uri="{BB962C8B-B14F-4D97-AF65-F5344CB8AC3E}">
        <p14:creationId xmlns:p14="http://schemas.microsoft.com/office/powerpoint/2010/main" val="3648533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3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514924"/>
            <a:ext cx="3854528" cy="2262146"/>
          </a:xfrm>
        </p:spPr>
        <p:txBody>
          <a:bodyPr anchor="b">
            <a:normAutofit/>
          </a:bodyPr>
          <a:lstStyle>
            <a:lvl1pPr>
              <a:defRPr sz="3600"/>
            </a:lvl1pPr>
          </a:lstStyle>
          <a:p>
            <a:r>
              <a:rPr lang="en-GB" dirty="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911641"/>
            <a:ext cx="3854528" cy="3129719"/>
          </a:xfrm>
        </p:spPr>
        <p:txBody>
          <a:bodyPr>
            <a:normAutofit/>
          </a:bodyPr>
          <a:lstStyle>
            <a:lvl1pPr marL="0" indent="0">
              <a:buNone/>
              <a:defRPr sz="28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dirty="0"/>
              <a:t>Click to edit Master text styles</a:t>
            </a:r>
          </a:p>
        </p:txBody>
      </p:sp>
    </p:spTree>
    <p:extLst>
      <p:ext uri="{BB962C8B-B14F-4D97-AF65-F5344CB8AC3E}">
        <p14:creationId xmlns:p14="http://schemas.microsoft.com/office/powerpoint/2010/main" val="53387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B29F-5BC9-C04F-A102-0A7F6D1AB1C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2E630B3-C4A0-8B42-9F2C-71C013D2207A}"/>
              </a:ext>
            </a:extLst>
          </p:cNvPr>
          <p:cNvSpPr>
            <a:spLocks noGrp="1"/>
          </p:cNvSpPr>
          <p:nvPr>
            <p:ph sz="half" idx="1"/>
          </p:nvPr>
        </p:nvSpPr>
        <p:spPr>
          <a:xfrm>
            <a:off x="677334" y="3867387"/>
            <a:ext cx="4160580" cy="2284231"/>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ACB2E03E-49DD-4D46-8A12-37E669B18DF1}"/>
              </a:ext>
            </a:extLst>
          </p:cNvPr>
          <p:cNvSpPr>
            <a:spLocks noGrp="1"/>
          </p:cNvSpPr>
          <p:nvPr>
            <p:ph sz="half" idx="2"/>
          </p:nvPr>
        </p:nvSpPr>
        <p:spPr>
          <a:xfrm>
            <a:off x="5113421" y="3867387"/>
            <a:ext cx="4160581" cy="2284232"/>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3">
            <a:extLst>
              <a:ext uri="{FF2B5EF4-FFF2-40B4-BE49-F238E27FC236}">
                <a16:creationId xmlns:a16="http://schemas.microsoft.com/office/drawing/2014/main" id="{52B7084F-FFC4-DA4A-A5B7-60FE4682FD83}"/>
              </a:ext>
            </a:extLst>
          </p:cNvPr>
          <p:cNvSpPr>
            <a:spLocks noGrp="1"/>
          </p:cNvSpPr>
          <p:nvPr>
            <p:ph sz="half" idx="13"/>
          </p:nvPr>
        </p:nvSpPr>
        <p:spPr>
          <a:xfrm>
            <a:off x="677335" y="1462361"/>
            <a:ext cx="8596668" cy="228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310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731967"/>
          </a:xfrm>
          <a:prstGeom prst="rect">
            <a:avLst/>
          </a:prstGeom>
        </p:spPr>
        <p:txBody>
          <a:bodyPr vert="horz" lIns="91440" tIns="45720" rIns="91440" bIns="45720" rtlCol="0" anchor="t">
            <a:noAutofit/>
          </a:bodyPr>
          <a:lstStyle/>
          <a:p>
            <a:r>
              <a:rPr lang="en-GB" dirty="0"/>
              <a:t>Click to edit Master title style</a:t>
            </a:r>
            <a:endParaRPr lang="en-US" dirty="0"/>
          </a:p>
        </p:txBody>
      </p:sp>
      <p:sp>
        <p:nvSpPr>
          <p:cNvPr id="3" name="Text Placeholder 2"/>
          <p:cNvSpPr>
            <a:spLocks noGrp="1"/>
          </p:cNvSpPr>
          <p:nvPr>
            <p:ph type="body" idx="1"/>
          </p:nvPr>
        </p:nvSpPr>
        <p:spPr>
          <a:xfrm>
            <a:off x="677334" y="1648327"/>
            <a:ext cx="8596668" cy="439303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2">
            <a:extLst>
              <a:ext uri="{FF2B5EF4-FFF2-40B4-BE49-F238E27FC236}">
                <a16:creationId xmlns:a16="http://schemas.microsoft.com/office/drawing/2014/main" id="{8440709E-79C1-8138-19EF-0CA1131DA7AD}"/>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77422" b="50000"/>
          <a:stretch/>
        </p:blipFill>
        <p:spPr bwMode="auto">
          <a:xfrm>
            <a:off x="9493461" y="6406166"/>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D8B3174C-F08A-6D15-5518-C83EC702C45D}"/>
              </a:ext>
            </a:extLst>
          </p:cNvPr>
          <p:cNvPicPr>
            <a:picLocks noChangeAspect="1"/>
          </p:cNvPicPr>
          <p:nvPr userDrawn="1"/>
        </p:nvPicPr>
        <p:blipFill>
          <a:blip r:embed="rId13"/>
          <a:stretch>
            <a:fillRect/>
          </a:stretch>
        </p:blipFill>
        <p:spPr>
          <a:xfrm>
            <a:off x="10874736" y="6429630"/>
            <a:ext cx="1222542" cy="309472"/>
          </a:xfrm>
          <a:prstGeom prst="rect">
            <a:avLst/>
          </a:prstGeom>
        </p:spPr>
      </p:pic>
      <p:pic>
        <p:nvPicPr>
          <p:cNvPr id="9" name="Picture 4">
            <a:extLst>
              <a:ext uri="{FF2B5EF4-FFF2-40B4-BE49-F238E27FC236}">
                <a16:creationId xmlns:a16="http://schemas.microsoft.com/office/drawing/2014/main" id="{FF61007D-B835-1EE3-00F5-E89D839F1AE1}"/>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l="70964" r="6404"/>
          <a:stretch/>
        </p:blipFill>
        <p:spPr bwMode="auto">
          <a:xfrm>
            <a:off x="10727279" y="-8467"/>
            <a:ext cx="1426665" cy="7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384810"/>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25" r:id="rId9"/>
    <p:sldLayoutId id="2147484426" r:id="rId10"/>
  </p:sldLayoutIdLst>
  <p:hf hdr="0" ftr="0" dt="0"/>
  <p:txStyles>
    <p:titleStyle>
      <a:lvl1pPr algn="l" defTabSz="457200" rtl="0" eaLnBrk="1" latinLnBrk="0" hangingPunct="1">
        <a:spcBef>
          <a:spcPct val="0"/>
        </a:spcBef>
        <a:buNone/>
        <a:defRPr sz="4400" b="1" i="0" kern="1200">
          <a:solidFill>
            <a:schemeClr val="accent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7.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9.png"/><Relationship Id="rId5" Type="http://schemas.openxmlformats.org/officeDocument/2006/relationships/image" Target="../media/image25.png"/><Relationship Id="rId10" Type="http://schemas.openxmlformats.org/officeDocument/2006/relationships/image" Target="../media/image13.png"/><Relationship Id="rId4" Type="http://schemas.openxmlformats.org/officeDocument/2006/relationships/image" Target="../media/image24.png"/><Relationship Id="rId9" Type="http://schemas.openxmlformats.org/officeDocument/2006/relationships/image" Target="../media/image11.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hyperlink" Target="mailto:alessandro.carrega@unige.it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alessandro.carrega@gmail.com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5.png"/><Relationship Id="rId7" Type="http://schemas.openxmlformats.org/officeDocument/2006/relationships/image" Target="../media/image4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41.png"/><Relationship Id="rId16"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60.png"/><Relationship Id="rId5" Type="http://schemas.openxmlformats.org/officeDocument/2006/relationships/image" Target="../media/image17.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eams.microsoft.com/l/team/19%3a-Dtnw_NHUAl1AjZZV4HixIifmU8gywbskeeQwSV--uk1%40thread.tacv2/conversations?groupId=bdafff5c-0ab9-44b2-aef2-5a14e1dd6e15&amp;tenantId=6cd36f83-1a02-442d-972f-2670cb5e9b1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tnt-lab-unige-cnit/phd-stiet-cyber-security-approaches-cloud-edge-environment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41.png"/><Relationship Id="rId7" Type="http://schemas.openxmlformats.org/officeDocument/2006/relationships/image" Target="../media/image58.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19.xml"/><Relationship Id="rId16"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 Id="rId1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tiff"/></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jpeg"/><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58.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41.png"/><Relationship Id="rId21" Type="http://schemas.openxmlformats.org/officeDocument/2006/relationships/image" Target="../media/image115.png"/><Relationship Id="rId7" Type="http://schemas.openxmlformats.org/officeDocument/2006/relationships/image" Target="../media/image72.png"/><Relationship Id="rId12" Type="http://schemas.openxmlformats.org/officeDocument/2006/relationships/image" Target="../media/image82.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notesSlide" Target="../notesSlides/notesSlide28.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108.png"/><Relationship Id="rId24" Type="http://schemas.openxmlformats.org/officeDocument/2006/relationships/image" Target="../media/image118.png"/><Relationship Id="rId5" Type="http://schemas.openxmlformats.org/officeDocument/2006/relationships/image" Target="../media/image75.png"/><Relationship Id="rId15" Type="http://schemas.openxmlformats.org/officeDocument/2006/relationships/image" Target="../media/image74.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7.png"/><Relationship Id="rId19" Type="http://schemas.openxmlformats.org/officeDocument/2006/relationships/image" Target="../media/image113.png"/><Relationship Id="rId4" Type="http://schemas.openxmlformats.org/officeDocument/2006/relationships/image" Target="../media/image17.png"/><Relationship Id="rId9" Type="http://schemas.openxmlformats.org/officeDocument/2006/relationships/image" Target="../media/image73.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https://www.gartner.com/resources/430100/430108/430108_0002.png?reprintKey=1-1YAR7TFG"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gif"/><Relationship Id="rId9" Type="http://schemas.openxmlformats.org/officeDocument/2006/relationships/image" Target="../media/image138.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8.png"/><Relationship Id="rId3" Type="http://schemas.openxmlformats.org/officeDocument/2006/relationships/image" Target="../media/image141.jpeg"/><Relationship Id="rId7" Type="http://schemas.openxmlformats.org/officeDocument/2006/relationships/image" Target="../media/image143.png"/><Relationship Id="rId12"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64.png"/><Relationship Id="rId5" Type="http://schemas.openxmlformats.org/officeDocument/2006/relationships/image" Target="../media/image96.png"/><Relationship Id="rId10" Type="http://schemas.openxmlformats.org/officeDocument/2006/relationships/image" Target="../media/image146.png"/><Relationship Id="rId4" Type="http://schemas.openxmlformats.org/officeDocument/2006/relationships/image" Target="../media/image142.jpeg"/><Relationship Id="rId9" Type="http://schemas.openxmlformats.org/officeDocument/2006/relationships/image" Target="../media/image145.png"/></Relationships>
</file>

<file path=ppt/slides/_rels/slide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https://www.elastic.co/guide/en/logstash/7.x/static/images/deploy4.pn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64.png"/></Relationships>
</file>

<file path=ppt/slides/_rels/slide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0.xml"/><Relationship Id="rId4" Type="http://schemas.openxmlformats.org/officeDocument/2006/relationships/image" Target="../media/image170.png"/></Relationships>
</file>

<file path=ppt/slides/_rels/slide8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jpeg"/><Relationship Id="rId2" Type="http://schemas.openxmlformats.org/officeDocument/2006/relationships/image" Target="../media/image180.png"/><Relationship Id="rId16" Type="http://schemas.openxmlformats.org/officeDocument/2006/relationships/image" Target="../media/image194.png"/><Relationship Id="rId1" Type="http://schemas.openxmlformats.org/officeDocument/2006/relationships/slideLayout" Target="../slideLayouts/slideLayout6.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tiff"/><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i.org/10.1145/2480741.2480757"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4" descr="Geometric white clouds on a blue sky">
            <a:extLst>
              <a:ext uri="{FF2B5EF4-FFF2-40B4-BE49-F238E27FC236}">
                <a16:creationId xmlns:a16="http://schemas.microsoft.com/office/drawing/2014/main" id="{C9BF0BD0-1D7C-6D15-AF6B-418E1D333929}"/>
              </a:ext>
            </a:extLst>
          </p:cNvPr>
          <p:cNvPicPr>
            <a:picLocks noChangeAspect="1"/>
          </p:cNvPicPr>
          <p:nvPr/>
        </p:nvPicPr>
        <p:blipFill rotWithShape="1">
          <a:blip r:embed="rId2">
            <a:duotone>
              <a:schemeClr val="accent1">
                <a:shade val="45000"/>
                <a:satMod val="135000"/>
              </a:schemeClr>
              <a:prstClr val="white"/>
            </a:duotone>
          </a:blip>
          <a:srcRect l="9091" b="31818"/>
          <a:stretch/>
        </p:blipFill>
        <p:spPr>
          <a:xfrm>
            <a:off x="2" y="10"/>
            <a:ext cx="12191695" cy="6857990"/>
          </a:xfrm>
          <a:prstGeom prst="rect">
            <a:avLst/>
          </a:prstGeom>
        </p:spPr>
      </p:pic>
      <p:sp>
        <p:nvSpPr>
          <p:cNvPr id="60" name="Isosceles Triangle 40">
            <a:extLst>
              <a:ext uri="{FF2B5EF4-FFF2-40B4-BE49-F238E27FC236}">
                <a16:creationId xmlns:a16="http://schemas.microsoft.com/office/drawing/2014/main" id="{7B1E8B16-F0E6-422E-A6A6-0422A7733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Parallelogram 42">
            <a:extLst>
              <a:ext uri="{FF2B5EF4-FFF2-40B4-BE49-F238E27FC236}">
                <a16:creationId xmlns:a16="http://schemas.microsoft.com/office/drawing/2014/main" id="{30CBBCD0-ED2A-4FC8-AB71-E3C2738F9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44">
            <a:extLst>
              <a:ext uri="{FF2B5EF4-FFF2-40B4-BE49-F238E27FC236}">
                <a16:creationId xmlns:a16="http://schemas.microsoft.com/office/drawing/2014/main" id="{D7C7B311-D760-4C87-BE5E-921FFB4E8E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46">
            <a:extLst>
              <a:ext uri="{FF2B5EF4-FFF2-40B4-BE49-F238E27FC236}">
                <a16:creationId xmlns:a16="http://schemas.microsoft.com/office/drawing/2014/main" id="{C1913202-1810-4FA2-987B-A7B98049CF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95EFBC61-02DC-4AEA-AA2D-A9EABA467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5637DFC4-70BC-4CB4-85D2-651A7C6A5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52">
            <a:extLst>
              <a:ext uri="{FF2B5EF4-FFF2-40B4-BE49-F238E27FC236}">
                <a16:creationId xmlns:a16="http://schemas.microsoft.com/office/drawing/2014/main" id="{58F1E9F4-66ED-4E73-8C2E-51B11EA77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0FAC476-BB9A-524A-B383-557DC410E755}"/>
              </a:ext>
            </a:extLst>
          </p:cNvPr>
          <p:cNvSpPr>
            <a:spLocks noGrp="1"/>
          </p:cNvSpPr>
          <p:nvPr>
            <p:ph type="ctrTitle"/>
          </p:nvPr>
        </p:nvSpPr>
        <p:spPr>
          <a:xfrm>
            <a:off x="4791450" y="1678665"/>
            <a:ext cx="4482553" cy="2369131"/>
          </a:xfrm>
        </p:spPr>
        <p:txBody>
          <a:bodyPr>
            <a:normAutofit/>
          </a:bodyPr>
          <a:lstStyle/>
          <a:p>
            <a:pPr>
              <a:lnSpc>
                <a:spcPct val="90000"/>
              </a:lnSpc>
            </a:pPr>
            <a:r>
              <a:rPr lang="en-GB" sz="3800" dirty="0"/>
              <a:t>Cyber security approaches for Cloud/Edge Environments</a:t>
            </a:r>
            <a:endParaRPr lang="en-GB" sz="3800" b="1" dirty="0"/>
          </a:p>
        </p:txBody>
      </p:sp>
      <p:sp>
        <p:nvSpPr>
          <p:cNvPr id="3" name="Subtitle 2">
            <a:extLst>
              <a:ext uri="{FF2B5EF4-FFF2-40B4-BE49-F238E27FC236}">
                <a16:creationId xmlns:a16="http://schemas.microsoft.com/office/drawing/2014/main" id="{BE4C1422-484A-C044-9FD1-7242414E3997}"/>
              </a:ext>
            </a:extLst>
          </p:cNvPr>
          <p:cNvSpPr>
            <a:spLocks noGrp="1"/>
          </p:cNvSpPr>
          <p:nvPr>
            <p:ph type="subTitle" idx="1"/>
          </p:nvPr>
        </p:nvSpPr>
        <p:spPr>
          <a:xfrm>
            <a:off x="4788276" y="4050832"/>
            <a:ext cx="4485725" cy="1096899"/>
          </a:xfrm>
        </p:spPr>
        <p:txBody>
          <a:bodyPr>
            <a:normAutofit fontScale="55000" lnSpcReduction="20000"/>
          </a:bodyPr>
          <a:lstStyle/>
          <a:p>
            <a:r>
              <a:rPr lang="en-GB" i="1" dirty="0"/>
              <a:t>Alessandro Carrega</a:t>
            </a:r>
          </a:p>
          <a:p>
            <a:r>
              <a:rPr lang="en-GB" dirty="0"/>
              <a:t>TNT Lab – DITEN</a:t>
            </a:r>
            <a:br>
              <a:rPr lang="en-GB" dirty="0"/>
            </a:br>
            <a:r>
              <a:rPr lang="en-GB" dirty="0"/>
              <a:t>University of Genoa</a:t>
            </a:r>
          </a:p>
        </p:txBody>
      </p:sp>
      <p:sp>
        <p:nvSpPr>
          <p:cNvPr id="71" name="Rectangle 27">
            <a:extLst>
              <a:ext uri="{FF2B5EF4-FFF2-40B4-BE49-F238E27FC236}">
                <a16:creationId xmlns:a16="http://schemas.microsoft.com/office/drawing/2014/main" id="{0795E7D3-D974-4307-92D4-E3ECEFDF3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8">
            <a:extLst>
              <a:ext uri="{FF2B5EF4-FFF2-40B4-BE49-F238E27FC236}">
                <a16:creationId xmlns:a16="http://schemas.microsoft.com/office/drawing/2014/main" id="{90443617-0A78-4C2C-9996-D143BCDB9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9">
            <a:extLst>
              <a:ext uri="{FF2B5EF4-FFF2-40B4-BE49-F238E27FC236}">
                <a16:creationId xmlns:a16="http://schemas.microsoft.com/office/drawing/2014/main" id="{ACFC544A-BD13-4C3C-8C9E-C35DEE8A4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60">
            <a:extLst>
              <a:ext uri="{FF2B5EF4-FFF2-40B4-BE49-F238E27FC236}">
                <a16:creationId xmlns:a16="http://schemas.microsoft.com/office/drawing/2014/main" id="{729A9DD4-BE93-4516-8B95-26B91B44B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2">
            <a:extLst>
              <a:ext uri="{FF2B5EF4-FFF2-40B4-BE49-F238E27FC236}">
                <a16:creationId xmlns:a16="http://schemas.microsoft.com/office/drawing/2014/main" id="{00CF7E49-D3EB-E47F-6037-30DE73DA6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422" b="50000"/>
          <a:stretch/>
        </p:blipFill>
        <p:spPr bwMode="auto">
          <a:xfrm>
            <a:off x="10371666" y="985167"/>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sign&#10;&#10;Description automatically generated">
            <a:extLst>
              <a:ext uri="{FF2B5EF4-FFF2-40B4-BE49-F238E27FC236}">
                <a16:creationId xmlns:a16="http://schemas.microsoft.com/office/drawing/2014/main" id="{3AA6053D-6622-82A0-CDFE-C5915FB50C10}"/>
              </a:ext>
            </a:extLst>
          </p:cNvPr>
          <p:cNvPicPr>
            <a:picLocks noChangeAspect="1"/>
          </p:cNvPicPr>
          <p:nvPr/>
        </p:nvPicPr>
        <p:blipFill>
          <a:blip r:embed="rId4"/>
          <a:stretch>
            <a:fillRect/>
          </a:stretch>
        </p:blipFill>
        <p:spPr>
          <a:xfrm>
            <a:off x="10382734" y="1496683"/>
            <a:ext cx="1222542" cy="309472"/>
          </a:xfrm>
          <a:prstGeom prst="rect">
            <a:avLst/>
          </a:prstGeom>
        </p:spPr>
      </p:pic>
      <p:pic>
        <p:nvPicPr>
          <p:cNvPr id="7" name="Picture 4">
            <a:extLst>
              <a:ext uri="{FF2B5EF4-FFF2-40B4-BE49-F238E27FC236}">
                <a16:creationId xmlns:a16="http://schemas.microsoft.com/office/drawing/2014/main" id="{B168942E-83AB-C574-6A5F-52CCB58FAE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964" r="6404"/>
          <a:stretch/>
        </p:blipFill>
        <p:spPr bwMode="auto">
          <a:xfrm>
            <a:off x="10371666" y="69014"/>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19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404F-53BD-E44D-81C9-95EBEA09696C}"/>
              </a:ext>
            </a:extLst>
          </p:cNvPr>
          <p:cNvSpPr>
            <a:spLocks noGrp="1"/>
          </p:cNvSpPr>
          <p:nvPr>
            <p:ph type="title"/>
          </p:nvPr>
        </p:nvSpPr>
        <p:spPr/>
        <p:txBody>
          <a:bodyPr/>
          <a:lstStyle/>
          <a:p>
            <a:r>
              <a:rPr lang="en-GB" dirty="0"/>
              <a:t>Beyond plain virtualization</a:t>
            </a:r>
          </a:p>
        </p:txBody>
      </p:sp>
      <p:sp>
        <p:nvSpPr>
          <p:cNvPr id="3" name="Content Placeholder 2">
            <a:extLst>
              <a:ext uri="{FF2B5EF4-FFF2-40B4-BE49-F238E27FC236}">
                <a16:creationId xmlns:a16="http://schemas.microsoft.com/office/drawing/2014/main" id="{90397217-0509-CD4D-9624-70AE2D54775E}"/>
              </a:ext>
            </a:extLst>
          </p:cNvPr>
          <p:cNvSpPr>
            <a:spLocks noGrp="1"/>
          </p:cNvSpPr>
          <p:nvPr>
            <p:ph sz="half" idx="1"/>
          </p:nvPr>
        </p:nvSpPr>
        <p:spPr>
          <a:xfrm>
            <a:off x="677334" y="2160589"/>
            <a:ext cx="4184035" cy="4097040"/>
          </a:xfrm>
        </p:spPr>
        <p:txBody>
          <a:bodyPr>
            <a:normAutofit fontScale="70000" lnSpcReduction="20000"/>
          </a:bodyPr>
          <a:lstStyle/>
          <a:p>
            <a:pPr marL="0" indent="0">
              <a:lnSpc>
                <a:spcPct val="120000"/>
              </a:lnSpc>
              <a:buNone/>
            </a:pPr>
            <a:r>
              <a:rPr lang="en-GB" dirty="0"/>
              <a:t>New paradigms for software development, deployment and operation:</a:t>
            </a:r>
          </a:p>
          <a:p>
            <a:pPr lvl="1">
              <a:lnSpc>
                <a:spcPct val="120000"/>
              </a:lnSpc>
              <a:buFont typeface="Wingdings" pitchFamily="2" charset="2"/>
              <a:buChar char="ü"/>
            </a:pPr>
            <a:r>
              <a:rPr lang="en-GB" dirty="0"/>
              <a:t>From "code</a:t>
            </a:r>
            <a:r>
              <a:rPr lang="en-GB" i="1" dirty="0"/>
              <a:t> writing”</a:t>
            </a:r>
            <a:r>
              <a:rPr lang="en-GB" dirty="0"/>
              <a:t> to “</a:t>
            </a:r>
            <a:r>
              <a:rPr lang="en-GB" i="1" dirty="0"/>
              <a:t>service chaining and configuration</a:t>
            </a:r>
            <a:r>
              <a:rPr lang="en-GB" dirty="0"/>
              <a:t>”</a:t>
            </a:r>
          </a:p>
          <a:p>
            <a:pPr lvl="1">
              <a:lnSpc>
                <a:spcPct val="120000"/>
              </a:lnSpc>
              <a:buFont typeface="Wingdings" pitchFamily="2" charset="2"/>
              <a:buChar char="ü"/>
            </a:pPr>
            <a:r>
              <a:rPr lang="en-GB" dirty="0"/>
              <a:t>Re-usable components</a:t>
            </a:r>
          </a:p>
          <a:p>
            <a:pPr lvl="1">
              <a:lnSpc>
                <a:spcPct val="120000"/>
              </a:lnSpc>
              <a:buFont typeface="Wingdings" pitchFamily="2" charset="2"/>
              <a:buChar char="ü"/>
            </a:pPr>
            <a:r>
              <a:rPr lang="en-GB" dirty="0"/>
              <a:t>Automated lifecycle management</a:t>
            </a:r>
          </a:p>
          <a:p>
            <a:pPr lvl="1">
              <a:lnSpc>
                <a:spcPct val="120000"/>
              </a:lnSpc>
              <a:buFont typeface="Wingdings" pitchFamily="2" charset="2"/>
              <a:buChar char="ü"/>
            </a:pPr>
            <a:r>
              <a:rPr lang="en-GB" dirty="0"/>
              <a:t>Context-awareness and adaptability</a:t>
            </a:r>
          </a:p>
          <a:p>
            <a:pPr lvl="1">
              <a:lnSpc>
                <a:spcPct val="120000"/>
              </a:lnSpc>
              <a:buFont typeface="Wingdings" pitchFamily="2" charset="2"/>
              <a:buChar char="ü"/>
            </a:pPr>
            <a:r>
              <a:rPr lang="en-GB" dirty="0"/>
              <a:t>Elastic services</a:t>
            </a:r>
          </a:p>
        </p:txBody>
      </p:sp>
      <p:pic>
        <p:nvPicPr>
          <p:cNvPr id="6" name="Picture 4" descr="isultati immagini per monolithic vs microservices">
            <a:extLst>
              <a:ext uri="{FF2B5EF4-FFF2-40B4-BE49-F238E27FC236}">
                <a16:creationId xmlns:a16="http://schemas.microsoft.com/office/drawing/2014/main" id="{22D598B7-0605-E647-9C03-6A4EEECB07E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861369" y="2126047"/>
            <a:ext cx="4623124" cy="334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14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4BBDD4-36DA-E24E-B5F1-7F83FB93114B}"/>
              </a:ext>
            </a:extLst>
          </p:cNvPr>
          <p:cNvSpPr>
            <a:spLocks noGrp="1"/>
          </p:cNvSpPr>
          <p:nvPr>
            <p:ph type="title"/>
          </p:nvPr>
        </p:nvSpPr>
        <p:spPr/>
        <p:txBody>
          <a:bodyPr/>
          <a:lstStyle/>
          <a:p>
            <a:r>
              <a:rPr lang="en-GB" dirty="0"/>
              <a:t>Software orchestration</a:t>
            </a:r>
          </a:p>
        </p:txBody>
      </p:sp>
      <p:sp>
        <p:nvSpPr>
          <p:cNvPr id="5" name="Slide Number Placeholder 4">
            <a:extLst>
              <a:ext uri="{FF2B5EF4-FFF2-40B4-BE49-F238E27FC236}">
                <a16:creationId xmlns:a16="http://schemas.microsoft.com/office/drawing/2014/main" id="{5F21C8F9-C8AD-EB47-B9B0-17C43712A4F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E618DB-15A5-D244-B897-CF0CD5E14878}" type="slidenum">
              <a:rPr lang="en-GB" smtClean="0"/>
              <a:pPr/>
              <a:t>11</a:t>
            </a:fld>
            <a:endParaRPr lang="en-GB" dirty="0"/>
          </a:p>
        </p:txBody>
      </p:sp>
      <p:pic>
        <p:nvPicPr>
          <p:cNvPr id="7" name="Cloud">
            <a:extLst>
              <a:ext uri="{FF2B5EF4-FFF2-40B4-BE49-F238E27FC236}">
                <a16:creationId xmlns:a16="http://schemas.microsoft.com/office/drawing/2014/main" id="{6A6ECC8B-96FB-7340-821E-00B6F847BA0A}"/>
              </a:ext>
            </a:extLst>
          </p:cNvPr>
          <p:cNvPicPr>
            <a:picLocks noChangeAspect="1"/>
          </p:cNvPicPr>
          <p:nvPr/>
        </p:nvPicPr>
        <p:blipFill>
          <a:blip r:embed="rId3"/>
          <a:stretch>
            <a:fillRect/>
          </a:stretch>
        </p:blipFill>
        <p:spPr>
          <a:xfrm>
            <a:off x="8667904" y="2081561"/>
            <a:ext cx="2186361" cy="1405518"/>
          </a:xfrm>
          <a:prstGeom prst="rect">
            <a:avLst/>
          </a:prstGeom>
        </p:spPr>
      </p:pic>
      <p:pic>
        <p:nvPicPr>
          <p:cNvPr id="8" name="Virtual Disk">
            <a:extLst>
              <a:ext uri="{FF2B5EF4-FFF2-40B4-BE49-F238E27FC236}">
                <a16:creationId xmlns:a16="http://schemas.microsoft.com/office/drawing/2014/main" id="{5E8D6CB7-5C7D-1643-8460-04E2EB125181}"/>
              </a:ext>
            </a:extLst>
          </p:cNvPr>
          <p:cNvPicPr>
            <a:picLocks noChangeAspect="1"/>
          </p:cNvPicPr>
          <p:nvPr/>
        </p:nvPicPr>
        <p:blipFill>
          <a:blip r:embed="rId4"/>
          <a:stretch>
            <a:fillRect/>
          </a:stretch>
        </p:blipFill>
        <p:spPr>
          <a:xfrm>
            <a:off x="10077839" y="5391784"/>
            <a:ext cx="310749" cy="437225"/>
          </a:xfrm>
          <a:prstGeom prst="rect">
            <a:avLst/>
          </a:prstGeom>
        </p:spPr>
      </p:pic>
      <p:pic>
        <p:nvPicPr>
          <p:cNvPr id="9" name="Virtual Network">
            <a:extLst>
              <a:ext uri="{FF2B5EF4-FFF2-40B4-BE49-F238E27FC236}">
                <a16:creationId xmlns:a16="http://schemas.microsoft.com/office/drawing/2014/main" id="{218E96A8-EA20-4F4B-B60F-245DCA1B4534}"/>
              </a:ext>
            </a:extLst>
          </p:cNvPr>
          <p:cNvPicPr>
            <a:picLocks noChangeAspect="1"/>
          </p:cNvPicPr>
          <p:nvPr/>
        </p:nvPicPr>
        <p:blipFill>
          <a:blip r:embed="rId5"/>
          <a:stretch>
            <a:fillRect/>
          </a:stretch>
        </p:blipFill>
        <p:spPr>
          <a:xfrm>
            <a:off x="9675872" y="5641704"/>
            <a:ext cx="365089" cy="397274"/>
          </a:xfrm>
          <a:prstGeom prst="rect">
            <a:avLst/>
          </a:prstGeom>
        </p:spPr>
      </p:pic>
      <p:pic>
        <p:nvPicPr>
          <p:cNvPr id="10" name="Virtual CPU">
            <a:extLst>
              <a:ext uri="{FF2B5EF4-FFF2-40B4-BE49-F238E27FC236}">
                <a16:creationId xmlns:a16="http://schemas.microsoft.com/office/drawing/2014/main" id="{88A649E8-EA06-A64D-A702-561F25C4CDB2}"/>
              </a:ext>
            </a:extLst>
          </p:cNvPr>
          <p:cNvPicPr>
            <a:picLocks noChangeAspect="1"/>
          </p:cNvPicPr>
          <p:nvPr/>
        </p:nvPicPr>
        <p:blipFill>
          <a:blip r:embed="rId6"/>
          <a:stretch>
            <a:fillRect/>
          </a:stretch>
        </p:blipFill>
        <p:spPr>
          <a:xfrm>
            <a:off x="9157095" y="5596740"/>
            <a:ext cx="333559" cy="336354"/>
          </a:xfrm>
          <a:prstGeom prst="rect">
            <a:avLst/>
          </a:prstGeom>
        </p:spPr>
      </p:pic>
      <p:pic>
        <p:nvPicPr>
          <p:cNvPr id="11" name="Virtual RAM">
            <a:extLst>
              <a:ext uri="{FF2B5EF4-FFF2-40B4-BE49-F238E27FC236}">
                <a16:creationId xmlns:a16="http://schemas.microsoft.com/office/drawing/2014/main" id="{2206BF9D-5A4D-AA46-A012-C3697E6F5834}"/>
              </a:ext>
            </a:extLst>
          </p:cNvPr>
          <p:cNvPicPr>
            <a:picLocks noChangeAspect="1"/>
          </p:cNvPicPr>
          <p:nvPr/>
        </p:nvPicPr>
        <p:blipFill>
          <a:blip r:embed="rId7"/>
          <a:stretch>
            <a:fillRect/>
          </a:stretch>
        </p:blipFill>
        <p:spPr>
          <a:xfrm>
            <a:off x="9414200" y="5290694"/>
            <a:ext cx="581403" cy="225869"/>
          </a:xfrm>
          <a:prstGeom prst="rect">
            <a:avLst/>
          </a:prstGeom>
        </p:spPr>
      </p:pic>
      <p:sp>
        <p:nvSpPr>
          <p:cNvPr id="12" name="VM Apache">
            <a:extLst>
              <a:ext uri="{FF2B5EF4-FFF2-40B4-BE49-F238E27FC236}">
                <a16:creationId xmlns:a16="http://schemas.microsoft.com/office/drawing/2014/main" id="{3C3F9C9E-2048-C54E-A33D-E721460EEFAD}"/>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13" name="Apache" descr="Immagine correlata">
            <a:extLst>
              <a:ext uri="{FF2B5EF4-FFF2-40B4-BE49-F238E27FC236}">
                <a16:creationId xmlns:a16="http://schemas.microsoft.com/office/drawing/2014/main" id="{62181B6D-666F-E545-9C97-725181B65B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sp>
        <p:nvSpPr>
          <p:cNvPr id="14" name="VM MySQL">
            <a:extLst>
              <a:ext uri="{FF2B5EF4-FFF2-40B4-BE49-F238E27FC236}">
                <a16:creationId xmlns:a16="http://schemas.microsoft.com/office/drawing/2014/main" id="{60066E07-30AA-004F-9E10-06E126F129F5}"/>
              </a:ext>
            </a:extLst>
          </p:cNvPr>
          <p:cNvSpPr>
            <a:spLocks noChangeAspect="1"/>
          </p:cNvSpPr>
          <p:nvPr/>
        </p:nvSpPr>
        <p:spPr>
          <a:xfrm>
            <a:off x="9531045" y="919922"/>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15" name="VM Hadoop">
            <a:extLst>
              <a:ext uri="{FF2B5EF4-FFF2-40B4-BE49-F238E27FC236}">
                <a16:creationId xmlns:a16="http://schemas.microsoft.com/office/drawing/2014/main" id="{9A6C16AB-A095-6448-B459-8096FE265AF9}"/>
              </a:ext>
            </a:extLst>
          </p:cNvPr>
          <p:cNvSpPr>
            <a:spLocks noChangeAspect="1"/>
          </p:cNvSpPr>
          <p:nvPr/>
        </p:nvSpPr>
        <p:spPr>
          <a:xfrm>
            <a:off x="10441510" y="2619930"/>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16" name="VM FIWARE">
            <a:extLst>
              <a:ext uri="{FF2B5EF4-FFF2-40B4-BE49-F238E27FC236}">
                <a16:creationId xmlns:a16="http://schemas.microsoft.com/office/drawing/2014/main" id="{21E6E364-F0B5-EF4B-A48C-1611FE1DEFC5}"/>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17" name="MySQL" descr="Immagine correlata">
            <a:extLst>
              <a:ext uri="{FF2B5EF4-FFF2-40B4-BE49-F238E27FC236}">
                <a16:creationId xmlns:a16="http://schemas.microsoft.com/office/drawing/2014/main" id="{F1A19C59-8691-0443-8324-27C693BCFD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2349" y="952617"/>
            <a:ext cx="646890" cy="646890"/>
          </a:xfrm>
          <a:prstGeom prst="rect">
            <a:avLst/>
          </a:prstGeom>
          <a:noFill/>
          <a:extLst>
            <a:ext uri="{909E8E84-426E-40DD-AFC4-6F175D3DCCD1}">
              <a14:hiddenFill xmlns:a14="http://schemas.microsoft.com/office/drawing/2010/main">
                <a:solidFill>
                  <a:srgbClr val="FFFFFF"/>
                </a:solidFill>
              </a14:hiddenFill>
            </a:ext>
          </a:extLst>
        </p:spPr>
      </p:pic>
      <p:pic>
        <p:nvPicPr>
          <p:cNvPr id="18" name="FIWARE" descr="Risultati immagini per fiware">
            <a:extLst>
              <a:ext uri="{FF2B5EF4-FFF2-40B4-BE49-F238E27FC236}">
                <a16:creationId xmlns:a16="http://schemas.microsoft.com/office/drawing/2014/main" id="{9B80C7BB-71A5-6441-934A-8A4B06F72F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pic>
        <p:nvPicPr>
          <p:cNvPr id="19" name="Hadoop" descr="Risultati immagini per hadoop icon">
            <a:extLst>
              <a:ext uri="{FF2B5EF4-FFF2-40B4-BE49-F238E27FC236}">
                <a16:creationId xmlns:a16="http://schemas.microsoft.com/office/drawing/2014/main" id="{D7398EBD-5A80-4648-8B2A-F46A32EA59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9557" y="2733745"/>
            <a:ext cx="549415" cy="54941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Link Apache-MySQL">
            <a:extLst>
              <a:ext uri="{FF2B5EF4-FFF2-40B4-BE49-F238E27FC236}">
                <a16:creationId xmlns:a16="http://schemas.microsoft.com/office/drawing/2014/main" id="{D1C957C4-C38F-414D-8947-DA905DA56870}"/>
              </a:ext>
            </a:extLst>
          </p:cNvPr>
          <p:cNvCxnSpPr>
            <a:cxnSpLocks/>
            <a:stCxn id="13" idx="3"/>
            <a:endCxn id="14" idx="1"/>
          </p:cNvCxnSpPr>
          <p:nvPr/>
        </p:nvCxnSpPr>
        <p:spPr>
          <a:xfrm flipV="1">
            <a:off x="7923270" y="1279922"/>
            <a:ext cx="1607775" cy="54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Link FIWARE-Hadoop">
            <a:extLst>
              <a:ext uri="{FF2B5EF4-FFF2-40B4-BE49-F238E27FC236}">
                <a16:creationId xmlns:a16="http://schemas.microsoft.com/office/drawing/2014/main" id="{39236B43-8A5C-DC4E-BC75-0D70F2B7B50C}"/>
              </a:ext>
            </a:extLst>
          </p:cNvPr>
          <p:cNvCxnSpPr>
            <a:cxnSpLocks/>
            <a:stCxn id="15" idx="1"/>
            <a:endCxn id="16" idx="3"/>
          </p:cNvCxnSpPr>
          <p:nvPr/>
        </p:nvCxnSpPr>
        <p:spPr>
          <a:xfrm flipH="1">
            <a:off x="8815663" y="2979930"/>
            <a:ext cx="1625847" cy="34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Link Apache-Hadoop">
            <a:extLst>
              <a:ext uri="{FF2B5EF4-FFF2-40B4-BE49-F238E27FC236}">
                <a16:creationId xmlns:a16="http://schemas.microsoft.com/office/drawing/2014/main" id="{CE070A89-B5F3-3943-9570-9FCADB45F343}"/>
              </a:ext>
            </a:extLst>
          </p:cNvPr>
          <p:cNvCxnSpPr>
            <a:stCxn id="12" idx="3"/>
            <a:endCxn id="15" idx="1"/>
          </p:cNvCxnSpPr>
          <p:nvPr/>
        </p:nvCxnSpPr>
        <p:spPr>
          <a:xfrm>
            <a:off x="7959846" y="1821831"/>
            <a:ext cx="2481664" cy="115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Link MySQL-Hadoop">
            <a:extLst>
              <a:ext uri="{FF2B5EF4-FFF2-40B4-BE49-F238E27FC236}">
                <a16:creationId xmlns:a16="http://schemas.microsoft.com/office/drawing/2014/main" id="{5C04849A-8482-FD47-94FC-01FAC45D52FE}"/>
              </a:ext>
            </a:extLst>
          </p:cNvPr>
          <p:cNvCxnSpPr>
            <a:stCxn id="14" idx="3"/>
            <a:endCxn id="15" idx="0"/>
          </p:cNvCxnSpPr>
          <p:nvPr/>
        </p:nvCxnSpPr>
        <p:spPr>
          <a:xfrm>
            <a:off x="10251045" y="1279922"/>
            <a:ext cx="550465" cy="1340008"/>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User">
            <a:extLst>
              <a:ext uri="{FF2B5EF4-FFF2-40B4-BE49-F238E27FC236}">
                <a16:creationId xmlns:a16="http://schemas.microsoft.com/office/drawing/2014/main" id="{C93C64F7-F64A-3340-83CC-23E1596A31BE}"/>
              </a:ext>
            </a:extLst>
          </p:cNvPr>
          <p:cNvPicPr>
            <a:picLocks noChangeAspect="1"/>
          </p:cNvPicPr>
          <p:nvPr/>
        </p:nvPicPr>
        <p:blipFill>
          <a:blip r:embed="rId12"/>
          <a:stretch>
            <a:fillRect/>
          </a:stretch>
        </p:blipFill>
        <p:spPr>
          <a:xfrm>
            <a:off x="2841959" y="5052821"/>
            <a:ext cx="835881" cy="927484"/>
          </a:xfrm>
          <a:prstGeom prst="rect">
            <a:avLst/>
          </a:prstGeom>
        </p:spPr>
      </p:pic>
      <p:sp>
        <p:nvSpPr>
          <p:cNvPr id="25" name="Cloud API">
            <a:extLst>
              <a:ext uri="{FF2B5EF4-FFF2-40B4-BE49-F238E27FC236}">
                <a16:creationId xmlns:a16="http://schemas.microsoft.com/office/drawing/2014/main" id="{B44D817A-837E-8140-A38B-15E18FBB6FA8}"/>
              </a:ext>
            </a:extLst>
          </p:cNvPr>
          <p:cNvSpPr/>
          <p:nvPr/>
        </p:nvSpPr>
        <p:spPr>
          <a:xfrm>
            <a:off x="2155203" y="5232149"/>
            <a:ext cx="2668584" cy="608192"/>
          </a:xfrm>
          <a:prstGeom prst="stripedRightArrow">
            <a:avLst>
              <a:gd name="adj1" fmla="val 50000"/>
              <a:gd name="adj2" fmla="val 96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Monitor">
            <a:extLst>
              <a:ext uri="{FF2B5EF4-FFF2-40B4-BE49-F238E27FC236}">
                <a16:creationId xmlns:a16="http://schemas.microsoft.com/office/drawing/2014/main" id="{37BF2F4A-78DC-1948-9B61-19D792DB1823}"/>
              </a:ext>
            </a:extLst>
          </p:cNvPr>
          <p:cNvPicPr>
            <a:picLocks noChangeAspect="1"/>
          </p:cNvPicPr>
          <p:nvPr/>
        </p:nvPicPr>
        <p:blipFill>
          <a:blip r:embed="rId13"/>
          <a:stretch>
            <a:fillRect/>
          </a:stretch>
        </p:blipFill>
        <p:spPr>
          <a:xfrm>
            <a:off x="1688066" y="5052821"/>
            <a:ext cx="825857" cy="723266"/>
          </a:xfrm>
          <a:prstGeom prst="rect">
            <a:avLst/>
          </a:prstGeom>
        </p:spPr>
      </p:pic>
      <p:pic>
        <p:nvPicPr>
          <p:cNvPr id="27" name="Enterprise">
            <a:extLst>
              <a:ext uri="{FF2B5EF4-FFF2-40B4-BE49-F238E27FC236}">
                <a16:creationId xmlns:a16="http://schemas.microsoft.com/office/drawing/2014/main" id="{05E1264B-1708-C74C-A102-BAD74B9EA3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0048" y="2243187"/>
            <a:ext cx="1263983" cy="1432514"/>
          </a:xfrm>
          <a:prstGeom prst="rect">
            <a:avLst/>
          </a:prstGeom>
        </p:spPr>
      </p:pic>
      <p:sp>
        <p:nvSpPr>
          <p:cNvPr id="28" name="Service model">
            <a:extLst>
              <a:ext uri="{FF2B5EF4-FFF2-40B4-BE49-F238E27FC236}">
                <a16:creationId xmlns:a16="http://schemas.microsoft.com/office/drawing/2014/main" id="{D8A2739D-CBB3-D441-9A72-07AA3B922AD6}"/>
              </a:ext>
            </a:extLst>
          </p:cNvPr>
          <p:cNvSpPr/>
          <p:nvPr/>
        </p:nvSpPr>
        <p:spPr>
          <a:xfrm>
            <a:off x="2802631" y="3454648"/>
            <a:ext cx="894583" cy="737698"/>
          </a:xfrm>
          <a:prstGeom prst="flowChartDocumen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9" name="Service topology">
            <a:extLst>
              <a:ext uri="{FF2B5EF4-FFF2-40B4-BE49-F238E27FC236}">
                <a16:creationId xmlns:a16="http://schemas.microsoft.com/office/drawing/2014/main" id="{1D42FFC5-5E1D-8D47-B13D-AE0249304167}"/>
              </a:ext>
            </a:extLst>
          </p:cNvPr>
          <p:cNvGrpSpPr/>
          <p:nvPr/>
        </p:nvGrpSpPr>
        <p:grpSpPr>
          <a:xfrm>
            <a:off x="7264749" y="932953"/>
            <a:ext cx="3845430" cy="2693712"/>
            <a:chOff x="7304077" y="952617"/>
            <a:chExt cx="3845430" cy="2693712"/>
          </a:xfrm>
        </p:grpSpPr>
        <p:sp>
          <p:nvSpPr>
            <p:cNvPr id="30" name="Oval 29">
              <a:extLst>
                <a:ext uri="{FF2B5EF4-FFF2-40B4-BE49-F238E27FC236}">
                  <a16:creationId xmlns:a16="http://schemas.microsoft.com/office/drawing/2014/main" id="{E4DA7571-1F59-A04F-89FB-208BA171903F}"/>
                </a:ext>
              </a:extLst>
            </p:cNvPr>
            <p:cNvSpPr/>
            <p:nvPr/>
          </p:nvSpPr>
          <p:spPr>
            <a:xfrm>
              <a:off x="7304077" y="1491142"/>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4680912F-27C0-D04F-90F1-C3E0709E216A}"/>
                </a:ext>
              </a:extLst>
            </p:cNvPr>
            <p:cNvSpPr/>
            <p:nvPr/>
          </p:nvSpPr>
          <p:spPr>
            <a:xfrm>
              <a:off x="9561792" y="952617"/>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8C6D5098-185D-0944-8C89-0511C354546C}"/>
                </a:ext>
              </a:extLst>
            </p:cNvPr>
            <p:cNvSpPr/>
            <p:nvPr/>
          </p:nvSpPr>
          <p:spPr>
            <a:xfrm>
              <a:off x="8135085" y="2974908"/>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001415A1-EBCD-054C-AA82-993A8C59E89F}"/>
                </a:ext>
              </a:extLst>
            </p:cNvPr>
            <p:cNvSpPr/>
            <p:nvPr/>
          </p:nvSpPr>
          <p:spPr>
            <a:xfrm>
              <a:off x="10478086" y="2644219"/>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4" name="Straight Connector 33">
              <a:extLst>
                <a:ext uri="{FF2B5EF4-FFF2-40B4-BE49-F238E27FC236}">
                  <a16:creationId xmlns:a16="http://schemas.microsoft.com/office/drawing/2014/main" id="{369FCDC3-8D30-604C-9FFA-3396494A39D8}"/>
                </a:ext>
              </a:extLst>
            </p:cNvPr>
            <p:cNvCxnSpPr>
              <a:stCxn id="32" idx="6"/>
              <a:endCxn id="33" idx="2"/>
            </p:cNvCxnSpPr>
            <p:nvPr/>
          </p:nvCxnSpPr>
          <p:spPr>
            <a:xfrm flipV="1">
              <a:off x="8806506" y="2979930"/>
              <a:ext cx="1671580" cy="330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F3D94D-F7C3-A744-9753-B91A6C1AC570}"/>
                </a:ext>
              </a:extLst>
            </p:cNvPr>
            <p:cNvCxnSpPr>
              <a:stCxn id="30" idx="6"/>
              <a:endCxn id="33" idx="2"/>
            </p:cNvCxnSpPr>
            <p:nvPr/>
          </p:nvCxnSpPr>
          <p:spPr>
            <a:xfrm>
              <a:off x="7975498" y="1826853"/>
              <a:ext cx="2502588" cy="11530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8F3D0D1-4E1A-2E41-A11A-EDAD452FA9A9}"/>
                </a:ext>
              </a:extLst>
            </p:cNvPr>
            <p:cNvCxnSpPr>
              <a:stCxn id="30" idx="6"/>
              <a:endCxn id="31" idx="2"/>
            </p:cNvCxnSpPr>
            <p:nvPr/>
          </p:nvCxnSpPr>
          <p:spPr>
            <a:xfrm flipV="1">
              <a:off x="7975498" y="1288328"/>
              <a:ext cx="1586294" cy="538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6ABD52-8921-884B-8ED1-0E313B15A827}"/>
                </a:ext>
              </a:extLst>
            </p:cNvPr>
            <p:cNvCxnSpPr>
              <a:stCxn id="31" idx="6"/>
              <a:endCxn id="33" idx="0"/>
            </p:cNvCxnSpPr>
            <p:nvPr/>
          </p:nvCxnSpPr>
          <p:spPr>
            <a:xfrm>
              <a:off x="10233213" y="1288328"/>
              <a:ext cx="580584" cy="13558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098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48148E-6 L 0.00182 0.37292 " pathEditMode="relative" rAng="0" ptsTypes="AA">
                                      <p:cBhvr>
                                        <p:cTn id="6" dur="2000" fill="hold"/>
                                        <p:tgtEl>
                                          <p:spTgt spid="27"/>
                                        </p:tgtEl>
                                        <p:attrNameLst>
                                          <p:attrName>ppt_x</p:attrName>
                                          <p:attrName>ppt_y</p:attrName>
                                        </p:attrNameLst>
                                      </p:cBhvr>
                                      <p:rCtr x="91" y="18634"/>
                                    </p:animMotion>
                                  </p:childTnLst>
                                </p:cTn>
                              </p:par>
                              <p:par>
                                <p:cTn id="7" presetID="42" presetClass="path" presetSubtype="0" accel="50000" decel="50000" fill="hold" nodeType="withEffect">
                                  <p:stCondLst>
                                    <p:cond delay="0"/>
                                  </p:stCondLst>
                                  <p:childTnLst>
                                    <p:animMotion origin="layout" path="M -8.33333E-7 1.48148E-6 L 0.00195 0.39838 " pathEditMode="relative" rAng="0" ptsTypes="AA">
                                      <p:cBhvr>
                                        <p:cTn id="8" dur="2000" fill="hold"/>
                                        <p:tgtEl>
                                          <p:spTgt spid="7"/>
                                        </p:tgtEl>
                                        <p:attrNameLst>
                                          <p:attrName>ppt_x</p:attrName>
                                          <p:attrName>ppt_y</p:attrName>
                                        </p:attrNameLst>
                                      </p:cBhvr>
                                      <p:rCtr x="91" y="19907"/>
                                    </p:animMotion>
                                  </p:childTnLst>
                                </p:cTn>
                              </p:par>
                            </p:childTnLst>
                          </p:cTn>
                        </p:par>
                        <p:par>
                          <p:cTn id="9" fill="hold">
                            <p:stCondLst>
                              <p:cond delay="2000"/>
                            </p:stCondLst>
                            <p:childTnLst>
                              <p:par>
                                <p:cTn id="10" presetID="9"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2500"/>
                            </p:stCondLst>
                            <p:childTnLst>
                              <p:par>
                                <p:cTn id="14" presetID="9"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par>
                          <p:cTn id="17" fill="hold">
                            <p:stCondLst>
                              <p:cond delay="3000"/>
                            </p:stCondLst>
                            <p:childTnLst>
                              <p:par>
                                <p:cTn id="18" presetID="9"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3500"/>
                            </p:stCondLst>
                            <p:childTnLst>
                              <p:par>
                                <p:cTn id="22" presetID="9"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par>
                          <p:cTn id="25" fill="hold">
                            <p:stCondLst>
                              <p:cond delay="4000"/>
                            </p:stCondLst>
                            <p:childTnLst>
                              <p:par>
                                <p:cTn id="26" presetID="53" presetClass="entr" presetSubtype="16" fill="hold" grpId="1"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Effect transition="in" filter="fade">
                                      <p:cBhvr>
                                        <p:cTn id="30" dur="1000"/>
                                        <p:tgtEl>
                                          <p:spTgt spid="12"/>
                                        </p:tgtEl>
                                      </p:cBhvr>
                                    </p:animEffect>
                                  </p:childTnLst>
                                </p:cTn>
                              </p:par>
                              <p:par>
                                <p:cTn id="31" presetID="53" presetClass="entr" presetSubtype="16" fill="hold" grpId="1"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1000" fill="hold"/>
                                        <p:tgtEl>
                                          <p:spTgt spid="15"/>
                                        </p:tgtEl>
                                        <p:attrNameLst>
                                          <p:attrName>ppt_w</p:attrName>
                                        </p:attrNameLst>
                                      </p:cBhvr>
                                      <p:tavLst>
                                        <p:tav tm="0">
                                          <p:val>
                                            <p:fltVal val="0"/>
                                          </p:val>
                                        </p:tav>
                                        <p:tav tm="100000">
                                          <p:val>
                                            <p:strVal val="#ppt_w"/>
                                          </p:val>
                                        </p:tav>
                                      </p:tavLst>
                                    </p:anim>
                                    <p:anim calcmode="lin" valueType="num">
                                      <p:cBhvr>
                                        <p:cTn id="34" dur="1000" fill="hold"/>
                                        <p:tgtEl>
                                          <p:spTgt spid="15"/>
                                        </p:tgtEl>
                                        <p:attrNameLst>
                                          <p:attrName>ppt_h</p:attrName>
                                        </p:attrNameLst>
                                      </p:cBhvr>
                                      <p:tavLst>
                                        <p:tav tm="0">
                                          <p:val>
                                            <p:fltVal val="0"/>
                                          </p:val>
                                        </p:tav>
                                        <p:tav tm="100000">
                                          <p:val>
                                            <p:strVal val="#ppt_h"/>
                                          </p:val>
                                        </p:tav>
                                      </p:tavLst>
                                    </p:anim>
                                    <p:animEffect transition="in" filter="fade">
                                      <p:cBhvr>
                                        <p:cTn id="35" dur="1000"/>
                                        <p:tgtEl>
                                          <p:spTgt spid="15"/>
                                        </p:tgtEl>
                                      </p:cBhvr>
                                    </p:animEffect>
                                  </p:childTnLst>
                                </p:cTn>
                              </p:par>
                              <p:par>
                                <p:cTn id="36" presetID="53" presetClass="entr" presetSubtype="16" fill="hold" grpId="1"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Effect transition="in" filter="fade">
                                      <p:cBhvr>
                                        <p:cTn id="40" dur="1000"/>
                                        <p:tgtEl>
                                          <p:spTgt spid="14"/>
                                        </p:tgtEl>
                                      </p:cBhvr>
                                    </p:animEffect>
                                  </p:childTnLst>
                                </p:cTn>
                              </p:par>
                              <p:par>
                                <p:cTn id="41" presetID="53" presetClass="entr" presetSubtype="16" fill="hold" grpId="1"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1000" fill="hold"/>
                                        <p:tgtEl>
                                          <p:spTgt spid="16"/>
                                        </p:tgtEl>
                                        <p:attrNameLst>
                                          <p:attrName>ppt_w</p:attrName>
                                        </p:attrNameLst>
                                      </p:cBhvr>
                                      <p:tavLst>
                                        <p:tav tm="0">
                                          <p:val>
                                            <p:fltVal val="0"/>
                                          </p:val>
                                        </p:tav>
                                        <p:tav tm="100000">
                                          <p:val>
                                            <p:strVal val="#ppt_w"/>
                                          </p:val>
                                        </p:tav>
                                      </p:tavLst>
                                    </p:anim>
                                    <p:anim calcmode="lin" valueType="num">
                                      <p:cBhvr>
                                        <p:cTn id="44" dur="1000" fill="hold"/>
                                        <p:tgtEl>
                                          <p:spTgt spid="16"/>
                                        </p:tgtEl>
                                        <p:attrNameLst>
                                          <p:attrName>ppt_h</p:attrName>
                                        </p:attrNameLst>
                                      </p:cBhvr>
                                      <p:tavLst>
                                        <p:tav tm="0">
                                          <p:val>
                                            <p:fltVal val="0"/>
                                          </p:val>
                                        </p:tav>
                                        <p:tav tm="100000">
                                          <p:val>
                                            <p:strVal val="#ppt_h"/>
                                          </p:val>
                                        </p:tav>
                                      </p:tavLst>
                                    </p:anim>
                                    <p:animEffect transition="in" filter="fade">
                                      <p:cBhvr>
                                        <p:cTn id="45" dur="1000"/>
                                        <p:tgtEl>
                                          <p:spTgt spid="16"/>
                                        </p:tgtEl>
                                      </p:cBhvr>
                                    </p:animEffect>
                                  </p:childTnLst>
                                </p:cTn>
                              </p:par>
                              <p:par>
                                <p:cTn id="46" presetID="0" presetClass="path" presetSubtype="0" accel="50000" decel="50000" fill="hold" grpId="0" nodeType="withEffect">
                                  <p:stCondLst>
                                    <p:cond delay="0"/>
                                  </p:stCondLst>
                                  <p:childTnLst>
                                    <p:animMotion origin="layout" path="M 0.17917 0.53889 L 2.70833E-6 7.40741E-7 " pathEditMode="relative" rAng="0" ptsTypes="AA">
                                      <p:cBhvr>
                                        <p:cTn id="47" dur="1000" fill="hold"/>
                                        <p:tgtEl>
                                          <p:spTgt spid="12"/>
                                        </p:tgtEl>
                                        <p:attrNameLst>
                                          <p:attrName>ppt_x</p:attrName>
                                          <p:attrName>ppt_y</p:attrName>
                                        </p:attrNameLst>
                                      </p:cBhvr>
                                      <p:rCtr x="-8997" y="-26944"/>
                                    </p:animMotion>
                                  </p:childTnLst>
                                </p:cTn>
                              </p:par>
                              <p:par>
                                <p:cTn id="48" presetID="0" presetClass="path" presetSubtype="0" accel="50000" decel="50000" fill="hold" grpId="0" nodeType="withEffect">
                                  <p:stCondLst>
                                    <p:cond delay="0"/>
                                  </p:stCondLst>
                                  <p:childTnLst>
                                    <p:animMotion origin="layout" path="M -0.00873 0.61783 L 2.08333E-6 -4.07407E-6 " pathEditMode="relative" rAng="0" ptsTypes="AA">
                                      <p:cBhvr>
                                        <p:cTn id="49" dur="1000" fill="hold"/>
                                        <p:tgtEl>
                                          <p:spTgt spid="14"/>
                                        </p:tgtEl>
                                        <p:attrNameLst>
                                          <p:attrName>ppt_x</p:attrName>
                                          <p:attrName>ppt_y</p:attrName>
                                        </p:attrNameLst>
                                      </p:cBhvr>
                                      <p:rCtr x="482" y="-30903"/>
                                    </p:animMotion>
                                  </p:childTnLst>
                                </p:cTn>
                              </p:par>
                              <p:par>
                                <p:cTn id="50" presetID="0" presetClass="path" presetSubtype="0" accel="50000" decel="50000" fill="hold" grpId="0" nodeType="withEffect">
                                  <p:stCondLst>
                                    <p:cond delay="0"/>
                                  </p:stCondLst>
                                  <p:childTnLst>
                                    <p:animMotion origin="layout" path="M -0.08347 0.36991 L 2.5E-6 -7.40741E-7 " pathEditMode="relative" rAng="0" ptsTypes="AA">
                                      <p:cBhvr>
                                        <p:cTn id="51" dur="1000" fill="hold"/>
                                        <p:tgtEl>
                                          <p:spTgt spid="15"/>
                                        </p:tgtEl>
                                        <p:attrNameLst>
                                          <p:attrName>ppt_x</p:attrName>
                                          <p:attrName>ppt_y</p:attrName>
                                        </p:attrNameLst>
                                      </p:cBhvr>
                                      <p:rCtr x="4167" y="-18495"/>
                                    </p:animMotion>
                                  </p:childTnLst>
                                </p:cTn>
                              </p:par>
                              <p:par>
                                <p:cTn id="52" presetID="0" presetClass="path" presetSubtype="0" accel="50000" decel="50000" fill="hold" grpId="0" nodeType="withEffect">
                                  <p:stCondLst>
                                    <p:cond delay="0"/>
                                  </p:stCondLst>
                                  <p:childTnLst>
                                    <p:animMotion origin="layout" path="M 0.10898 0.32014 L 4.16667E-7 7.40741E-7 " pathEditMode="relative" rAng="0" ptsTypes="AA">
                                      <p:cBhvr>
                                        <p:cTn id="53" dur="1000" fill="hold"/>
                                        <p:tgtEl>
                                          <p:spTgt spid="16"/>
                                        </p:tgtEl>
                                        <p:attrNameLst>
                                          <p:attrName>ppt_x</p:attrName>
                                          <p:attrName>ppt_y</p:attrName>
                                        </p:attrNameLst>
                                      </p:cBhvr>
                                      <p:rCtr x="-5456" y="-16019"/>
                                    </p:animMotion>
                                  </p:childTnLst>
                                </p:cTn>
                              </p:par>
                            </p:childTnLst>
                          </p:cTn>
                        </p:par>
                        <p:par>
                          <p:cTn id="54" fill="hold">
                            <p:stCondLst>
                              <p:cond delay="5000"/>
                            </p:stCondLst>
                            <p:childTnLst>
                              <p:par>
                                <p:cTn id="55" presetID="22" presetClass="entr" presetSubtype="4"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par>
                                <p:cTn id="58" presetID="2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par>
                          <p:cTn id="67" fill="hold">
                            <p:stCondLst>
                              <p:cond delay="5500"/>
                            </p:stCondLst>
                            <p:childTnLst>
                              <p:par>
                                <p:cTn id="68" presetID="2" presetClass="entr" presetSubtype="8"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additive="base">
                                        <p:cTn id="70" dur="500" fill="hold"/>
                                        <p:tgtEl>
                                          <p:spTgt spid="13"/>
                                        </p:tgtEl>
                                        <p:attrNameLst>
                                          <p:attrName>ppt_x</p:attrName>
                                        </p:attrNameLst>
                                      </p:cBhvr>
                                      <p:tavLst>
                                        <p:tav tm="0">
                                          <p:val>
                                            <p:strVal val="0-#ppt_w/2"/>
                                          </p:val>
                                        </p:tav>
                                        <p:tav tm="100000">
                                          <p:val>
                                            <p:strVal val="#ppt_x"/>
                                          </p:val>
                                        </p:tav>
                                      </p:tavLst>
                                    </p:anim>
                                    <p:anim calcmode="lin" valueType="num">
                                      <p:cBhvr additive="base">
                                        <p:cTn id="71" dur="500" fill="hold"/>
                                        <p:tgtEl>
                                          <p:spTgt spid="13"/>
                                        </p:tgtEl>
                                        <p:attrNameLst>
                                          <p:attrName>ppt_y</p:attrName>
                                        </p:attrNameLst>
                                      </p:cBhvr>
                                      <p:tavLst>
                                        <p:tav tm="0">
                                          <p:val>
                                            <p:strVal val="#ppt_y"/>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additive="base">
                                        <p:cTn id="74" dur="500" fill="hold"/>
                                        <p:tgtEl>
                                          <p:spTgt spid="17"/>
                                        </p:tgtEl>
                                        <p:attrNameLst>
                                          <p:attrName>ppt_x</p:attrName>
                                        </p:attrNameLst>
                                      </p:cBhvr>
                                      <p:tavLst>
                                        <p:tav tm="0">
                                          <p:val>
                                            <p:strVal val="0-#ppt_w/2"/>
                                          </p:val>
                                        </p:tav>
                                        <p:tav tm="100000">
                                          <p:val>
                                            <p:strVal val="#ppt_x"/>
                                          </p:val>
                                        </p:tav>
                                      </p:tavLst>
                                    </p:anim>
                                    <p:anim calcmode="lin" valueType="num">
                                      <p:cBhvr additive="base">
                                        <p:cTn id="75" dur="500" fill="hold"/>
                                        <p:tgtEl>
                                          <p:spTgt spid="17"/>
                                        </p:tgtEl>
                                        <p:attrNameLst>
                                          <p:attrName>ppt_y</p:attrName>
                                        </p:attrNameLst>
                                      </p:cBhvr>
                                      <p:tavLst>
                                        <p:tav tm="0">
                                          <p:val>
                                            <p:strVal val="#ppt_y"/>
                                          </p:val>
                                        </p:tav>
                                        <p:tav tm="100000">
                                          <p:val>
                                            <p:strVal val="#ppt_y"/>
                                          </p:val>
                                        </p:tav>
                                      </p:tavLst>
                                    </p:anim>
                                  </p:childTnLst>
                                </p:cTn>
                              </p:par>
                              <p:par>
                                <p:cTn id="76" presetID="2" presetClass="entr" presetSubtype="8"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additive="base">
                                        <p:cTn id="78" dur="500" fill="hold"/>
                                        <p:tgtEl>
                                          <p:spTgt spid="18"/>
                                        </p:tgtEl>
                                        <p:attrNameLst>
                                          <p:attrName>ppt_x</p:attrName>
                                        </p:attrNameLst>
                                      </p:cBhvr>
                                      <p:tavLst>
                                        <p:tav tm="0">
                                          <p:val>
                                            <p:strVal val="0-#ppt_w/2"/>
                                          </p:val>
                                        </p:tav>
                                        <p:tav tm="100000">
                                          <p:val>
                                            <p:strVal val="#ppt_x"/>
                                          </p:val>
                                        </p:tav>
                                      </p:tavLst>
                                    </p:anim>
                                    <p:anim calcmode="lin" valueType="num">
                                      <p:cBhvr additive="base">
                                        <p:cTn id="79" dur="500" fill="hold"/>
                                        <p:tgtEl>
                                          <p:spTgt spid="18"/>
                                        </p:tgtEl>
                                        <p:attrNameLst>
                                          <p:attrName>ppt_y</p:attrName>
                                        </p:attrNameLst>
                                      </p:cBhvr>
                                      <p:tavLst>
                                        <p:tav tm="0">
                                          <p:val>
                                            <p:strVal val="#ppt_y"/>
                                          </p:val>
                                        </p:tav>
                                        <p:tav tm="100000">
                                          <p:val>
                                            <p:strVal val="#ppt_y"/>
                                          </p:val>
                                        </p:tav>
                                      </p:tavLst>
                                    </p:anim>
                                  </p:childTnLst>
                                </p:cTn>
                              </p:par>
                              <p:par>
                                <p:cTn id="80" presetID="2" presetClass="entr" presetSubtype="8" fill="hold"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500" fill="hold"/>
                                        <p:tgtEl>
                                          <p:spTgt spid="19"/>
                                        </p:tgtEl>
                                        <p:attrNameLst>
                                          <p:attrName>ppt_x</p:attrName>
                                        </p:attrNameLst>
                                      </p:cBhvr>
                                      <p:tavLst>
                                        <p:tav tm="0">
                                          <p:val>
                                            <p:strVal val="0-#ppt_w/2"/>
                                          </p:val>
                                        </p:tav>
                                        <p:tav tm="100000">
                                          <p:val>
                                            <p:strVal val="#ppt_x"/>
                                          </p:val>
                                        </p:tav>
                                      </p:tavLst>
                                    </p:anim>
                                    <p:anim calcmode="lin" valueType="num">
                                      <p:cBhvr additive="base">
                                        <p:cTn id="83"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par>
                                <p:cTn id="89" presetID="63" presetClass="path" presetSubtype="0" accel="50000" decel="50000" fill="hold" nodeType="withEffect">
                                  <p:stCondLst>
                                    <p:cond delay="0"/>
                                  </p:stCondLst>
                                  <p:childTnLst>
                                    <p:animMotion origin="layout" path="M -0.07539 1.85185E-6 L 4.16667E-6 1.85185E-6 " pathEditMode="relative" rAng="0" ptsTypes="AA">
                                      <p:cBhvr>
                                        <p:cTn id="90" dur="2000" fill="hold"/>
                                        <p:tgtEl>
                                          <p:spTgt spid="24"/>
                                        </p:tgtEl>
                                        <p:attrNameLst>
                                          <p:attrName>ppt_x</p:attrName>
                                          <p:attrName>ppt_y</p:attrName>
                                        </p:attrNameLst>
                                      </p:cBhvr>
                                      <p:rCtr x="3711" y="0"/>
                                    </p:animMotion>
                                  </p:childTnLst>
                                </p:cTn>
                              </p:par>
                              <p:par>
                                <p:cTn id="91" presetID="10"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par>
                                <p:cTn id="94" presetID="0" presetClass="path" presetSubtype="0" accel="50000" decel="50000" fill="hold" nodeType="withEffect">
                                  <p:stCondLst>
                                    <p:cond delay="0"/>
                                  </p:stCondLst>
                                  <p:childTnLst>
                                    <p:animMotion origin="layout" path="M -0.00053 0.01505 L 0.21002 -0.00324 " pathEditMode="relative" rAng="0" ptsTypes="AA">
                                      <p:cBhvr>
                                        <p:cTn id="95" dur="2000" fill="hold"/>
                                        <p:tgtEl>
                                          <p:spTgt spid="26"/>
                                        </p:tgtEl>
                                        <p:attrNameLst>
                                          <p:attrName>ppt_x</p:attrName>
                                          <p:attrName>ppt_y</p:attrName>
                                        </p:attrNameLst>
                                      </p:cBhvr>
                                      <p:rCtr x="10521" y="-926"/>
                                    </p:animMotion>
                                  </p:childTnLst>
                                </p:cTn>
                              </p:par>
                              <p:par>
                                <p:cTn id="96" presetID="22" presetClass="entr" presetSubtype="2"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right)">
                                      <p:cBhvr>
                                        <p:cTn id="98" dur="2000"/>
                                        <p:tgtEl>
                                          <p:spTgt spid="25"/>
                                        </p:tgtEl>
                                      </p:cBhvr>
                                    </p:animEffect>
                                  </p:childTnLst>
                                </p:cTn>
                              </p:par>
                              <p:par>
                                <p:cTn id="99" presetID="63" presetClass="path" presetSubtype="0" accel="50000" decel="50000" fill="hold" grpId="1" nodeType="withEffect">
                                  <p:stCondLst>
                                    <p:cond delay="0"/>
                                  </p:stCondLst>
                                  <p:childTnLst>
                                    <p:animMotion origin="layout" path="M 2.08333E-6 4.07407E-6 L 0.27916 -0.00278 " pathEditMode="relative" rAng="0" ptsTypes="AA">
                                      <p:cBhvr>
                                        <p:cTn id="100" dur="2000" fill="hold"/>
                                        <p:tgtEl>
                                          <p:spTgt spid="25"/>
                                        </p:tgtEl>
                                        <p:attrNameLst>
                                          <p:attrName>ppt_x</p:attrName>
                                          <p:attrName>ppt_y</p:attrName>
                                        </p:attrNameLst>
                                      </p:cBhvr>
                                      <p:rCtr x="13958" y="-139"/>
                                    </p:animMotion>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dissolve">
                                      <p:cBhvr>
                                        <p:cTn id="105" dur="500"/>
                                        <p:tgtEl>
                                          <p:spTgt spid="28"/>
                                        </p:tgtEl>
                                      </p:cBhvr>
                                    </p:animEffect>
                                  </p:childTnLst>
                                </p:cTn>
                              </p:par>
                              <p:par>
                                <p:cTn id="106" presetID="9" presetClass="entr" presetSubtype="0" fill="hold" nodeType="with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dissolve">
                                      <p:cBhvr>
                                        <p:cTn id="108" dur="500"/>
                                        <p:tgtEl>
                                          <p:spTgt spid="29"/>
                                        </p:tgtEl>
                                      </p:cBhvr>
                                    </p:animEffect>
                                  </p:childTnLst>
                                </p:cTn>
                              </p:par>
                              <p:par>
                                <p:cTn id="109" presetID="49" presetClass="path" presetSubtype="0" accel="50000" decel="50000" fill="hold" nodeType="withEffect">
                                  <p:stCondLst>
                                    <p:cond delay="0"/>
                                  </p:stCondLst>
                                  <p:childTnLst>
                                    <p:animMotion origin="layout" path="M 4.375E-6 2.59259E-6 L -0.48581 0.21736 " pathEditMode="relative" rAng="0" ptsTypes="AA">
                                      <p:cBhvr>
                                        <p:cTn id="110" dur="2000" fill="hold"/>
                                        <p:tgtEl>
                                          <p:spTgt spid="29"/>
                                        </p:tgtEl>
                                        <p:attrNameLst>
                                          <p:attrName>ppt_x</p:attrName>
                                          <p:attrName>ppt_y</p:attrName>
                                        </p:attrNameLst>
                                      </p:cBhvr>
                                      <p:rCtr x="-24297" y="10856"/>
                                    </p:animMotion>
                                  </p:childTnLst>
                                </p:cTn>
                              </p:par>
                              <p:par>
                                <p:cTn id="111" presetID="6" presetClass="emph" presetSubtype="0" fill="hold" nodeType="withEffect">
                                  <p:stCondLst>
                                    <p:cond delay="0"/>
                                  </p:stCondLst>
                                  <p:childTnLst>
                                    <p:animScale>
                                      <p:cBhvr>
                                        <p:cTn id="112" dur="2000" fill="hold"/>
                                        <p:tgtEl>
                                          <p:spTgt spid="29"/>
                                        </p:tgtEl>
                                      </p:cBhvr>
                                      <p:by x="20000" y="20000"/>
                                    </p:animScale>
                                  </p:childTnLst>
                                </p:cTn>
                              </p:par>
                            </p:childTnLst>
                          </p:cTn>
                        </p:par>
                        <p:par>
                          <p:cTn id="113" fill="hold">
                            <p:stCondLst>
                              <p:cond delay="2000"/>
                            </p:stCondLst>
                            <p:childTnLst>
                              <p:par>
                                <p:cTn id="114" presetID="42" presetClass="path" presetSubtype="0" accel="50000" decel="50000" fill="hold" grpId="1" nodeType="afterEffect">
                                  <p:stCondLst>
                                    <p:cond delay="0"/>
                                  </p:stCondLst>
                                  <p:childTnLst>
                                    <p:animMotion origin="layout" path="M 3.54167E-6 2.59259E-6 L 0.00117 0.16065 " pathEditMode="relative" rAng="0" ptsTypes="AA">
                                      <p:cBhvr>
                                        <p:cTn id="115" dur="2000" fill="hold"/>
                                        <p:tgtEl>
                                          <p:spTgt spid="28"/>
                                        </p:tgtEl>
                                        <p:attrNameLst>
                                          <p:attrName>ppt_x</p:attrName>
                                          <p:attrName>ppt_y</p:attrName>
                                        </p:attrNameLst>
                                      </p:cBhvr>
                                      <p:rCtr x="52" y="8032"/>
                                    </p:animMotion>
                                  </p:childTnLst>
                                </p:cTn>
                              </p:par>
                              <p:par>
                                <p:cTn id="116" presetID="42" presetClass="path" presetSubtype="0" accel="50000" decel="50000" fill="hold" nodeType="withEffect">
                                  <p:stCondLst>
                                    <p:cond delay="0"/>
                                  </p:stCondLst>
                                  <p:childTnLst>
                                    <p:animMotion origin="layout" path="M 2.29167E-6 1.85185E-6 L -0.00117 0.07616 " pathEditMode="relative" rAng="0" ptsTypes="AA">
                                      <p:cBhvr>
                                        <p:cTn id="117" dur="2000" fill="hold"/>
                                        <p:tgtEl>
                                          <p:spTgt spid="24"/>
                                        </p:tgtEl>
                                        <p:attrNameLst>
                                          <p:attrName>ppt_x</p:attrName>
                                          <p:attrName>ppt_y</p:attrName>
                                        </p:attrNameLst>
                                      </p:cBhvr>
                                      <p:rCtr x="-65" y="3796"/>
                                    </p:animMotion>
                                  </p:childTnLst>
                                </p:cTn>
                              </p:par>
                              <p:par>
                                <p:cTn id="118" presetID="42" presetClass="path" presetSubtype="0" accel="50000" decel="50000" fill="hold" nodeType="withEffect">
                                  <p:stCondLst>
                                    <p:cond delay="0"/>
                                  </p:stCondLst>
                                  <p:childTnLst>
                                    <p:animMotion origin="layout" path="M -0.48581 0.21736 L -0.48581 0.38403 " pathEditMode="relative" rAng="0" ptsTypes="AA">
                                      <p:cBhvr>
                                        <p:cTn id="119" dur="2000" fill="hold"/>
                                        <p:tgtEl>
                                          <p:spTgt spid="29"/>
                                        </p:tgtEl>
                                        <p:attrNameLst>
                                          <p:attrName>ppt_x</p:attrName>
                                          <p:attrName>ppt_y</p:attrName>
                                        </p:attrNameLst>
                                      </p:cBhvr>
                                      <p:rCtr x="0" y="8333"/>
                                    </p:animMotion>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nodeType="clickEffect">
                                  <p:stCondLst>
                                    <p:cond delay="0"/>
                                  </p:stCondLst>
                                  <p:childTnLst>
                                    <p:animEffect transition="out" filter="dissolve">
                                      <p:cBhvr>
                                        <p:cTn id="123" dur="500"/>
                                        <p:tgtEl>
                                          <p:spTgt spid="8"/>
                                        </p:tgtEl>
                                      </p:cBhvr>
                                    </p:animEffect>
                                    <p:set>
                                      <p:cBhvr>
                                        <p:cTn id="124" dur="1" fill="hold">
                                          <p:stCondLst>
                                            <p:cond delay="499"/>
                                          </p:stCondLst>
                                        </p:cTn>
                                        <p:tgtEl>
                                          <p:spTgt spid="8"/>
                                        </p:tgtEl>
                                        <p:attrNameLst>
                                          <p:attrName>style.visibility</p:attrName>
                                        </p:attrNameLst>
                                      </p:cBhvr>
                                      <p:to>
                                        <p:strVal val="hidden"/>
                                      </p:to>
                                    </p:set>
                                  </p:childTnLst>
                                </p:cTn>
                              </p:par>
                              <p:par>
                                <p:cTn id="125" presetID="9" presetClass="exit" presetSubtype="0" fill="hold" nodeType="withEffect">
                                  <p:stCondLst>
                                    <p:cond delay="0"/>
                                  </p:stCondLst>
                                  <p:childTnLst>
                                    <p:animEffect transition="out" filter="dissolve">
                                      <p:cBhvr>
                                        <p:cTn id="126" dur="500"/>
                                        <p:tgtEl>
                                          <p:spTgt spid="9"/>
                                        </p:tgtEl>
                                      </p:cBhvr>
                                    </p:animEffect>
                                    <p:set>
                                      <p:cBhvr>
                                        <p:cTn id="127" dur="1" fill="hold">
                                          <p:stCondLst>
                                            <p:cond delay="499"/>
                                          </p:stCondLst>
                                        </p:cTn>
                                        <p:tgtEl>
                                          <p:spTgt spid="9"/>
                                        </p:tgtEl>
                                        <p:attrNameLst>
                                          <p:attrName>style.visibility</p:attrName>
                                        </p:attrNameLst>
                                      </p:cBhvr>
                                      <p:to>
                                        <p:strVal val="hidden"/>
                                      </p:to>
                                    </p:set>
                                  </p:childTnLst>
                                </p:cTn>
                              </p:par>
                              <p:par>
                                <p:cTn id="128" presetID="9" presetClass="exit" presetSubtype="0" fill="hold" nodeType="withEffect">
                                  <p:stCondLst>
                                    <p:cond delay="0"/>
                                  </p:stCondLst>
                                  <p:childTnLst>
                                    <p:animEffect transition="out" filter="dissolve">
                                      <p:cBhvr>
                                        <p:cTn id="129" dur="500"/>
                                        <p:tgtEl>
                                          <p:spTgt spid="10"/>
                                        </p:tgtEl>
                                      </p:cBhvr>
                                    </p:animEffect>
                                    <p:set>
                                      <p:cBhvr>
                                        <p:cTn id="130" dur="1" fill="hold">
                                          <p:stCondLst>
                                            <p:cond delay="499"/>
                                          </p:stCondLst>
                                        </p:cTn>
                                        <p:tgtEl>
                                          <p:spTgt spid="10"/>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11"/>
                                        </p:tgtEl>
                                      </p:cBhvr>
                                    </p:animEffect>
                                    <p:set>
                                      <p:cBhvr>
                                        <p:cTn id="133" dur="1" fill="hold">
                                          <p:stCondLst>
                                            <p:cond delay="499"/>
                                          </p:stCondLst>
                                        </p:cTn>
                                        <p:tgtEl>
                                          <p:spTgt spid="11"/>
                                        </p:tgtEl>
                                        <p:attrNameLst>
                                          <p:attrName>style.visibility</p:attrName>
                                        </p:attrNameLst>
                                      </p:cBhvr>
                                      <p:to>
                                        <p:strVal val="hidden"/>
                                      </p:to>
                                    </p:set>
                                  </p:childTnLst>
                                </p:cTn>
                              </p:par>
                              <p:par>
                                <p:cTn id="134" presetID="9" presetClass="exit" presetSubtype="0" fill="hold" nodeType="withEffect">
                                  <p:stCondLst>
                                    <p:cond delay="0"/>
                                  </p:stCondLst>
                                  <p:childTnLst>
                                    <p:animEffect transition="out" filter="dissolve">
                                      <p:cBhvr>
                                        <p:cTn id="135" dur="500"/>
                                        <p:tgtEl>
                                          <p:spTgt spid="24"/>
                                        </p:tgtEl>
                                      </p:cBhvr>
                                    </p:animEffect>
                                    <p:set>
                                      <p:cBhvr>
                                        <p:cTn id="136" dur="1" fill="hold">
                                          <p:stCondLst>
                                            <p:cond delay="499"/>
                                          </p:stCondLst>
                                        </p:cTn>
                                        <p:tgtEl>
                                          <p:spTgt spid="24"/>
                                        </p:tgtEl>
                                        <p:attrNameLst>
                                          <p:attrName>style.visibility</p:attrName>
                                        </p:attrNameLst>
                                      </p:cBhvr>
                                      <p:to>
                                        <p:strVal val="hidden"/>
                                      </p:to>
                                    </p:set>
                                  </p:childTnLst>
                                </p:cTn>
                              </p:par>
                              <p:par>
                                <p:cTn id="137" presetID="9" presetClass="exit" presetSubtype="0" fill="hold" grpId="2" nodeType="withEffect">
                                  <p:stCondLst>
                                    <p:cond delay="0"/>
                                  </p:stCondLst>
                                  <p:childTnLst>
                                    <p:animEffect transition="out" filter="dissolve">
                                      <p:cBhvr>
                                        <p:cTn id="138" dur="500"/>
                                        <p:tgtEl>
                                          <p:spTgt spid="25"/>
                                        </p:tgtEl>
                                      </p:cBhvr>
                                    </p:animEffect>
                                    <p:set>
                                      <p:cBhvr>
                                        <p:cTn id="139" dur="1" fill="hold">
                                          <p:stCondLst>
                                            <p:cond delay="499"/>
                                          </p:stCondLst>
                                        </p:cTn>
                                        <p:tgtEl>
                                          <p:spTgt spid="25"/>
                                        </p:tgtEl>
                                        <p:attrNameLst>
                                          <p:attrName>style.visibility</p:attrName>
                                        </p:attrNameLst>
                                      </p:cBhvr>
                                      <p:to>
                                        <p:strVal val="hidden"/>
                                      </p:to>
                                    </p:set>
                                  </p:childTnLst>
                                </p:cTn>
                              </p:par>
                              <p:par>
                                <p:cTn id="140" presetID="9" presetClass="exit" presetSubtype="0" fill="hold" nodeType="withEffect">
                                  <p:stCondLst>
                                    <p:cond delay="0"/>
                                  </p:stCondLst>
                                  <p:childTnLst>
                                    <p:animEffect transition="out" filter="dissolve">
                                      <p:cBhvr>
                                        <p:cTn id="141" dur="500"/>
                                        <p:tgtEl>
                                          <p:spTgt spid="26"/>
                                        </p:tgtEl>
                                      </p:cBhvr>
                                    </p:animEffect>
                                    <p:set>
                                      <p:cBhvr>
                                        <p:cTn id="142" dur="1" fill="hold">
                                          <p:stCondLst>
                                            <p:cond delay="499"/>
                                          </p:stCondLst>
                                        </p:cTn>
                                        <p:tgtEl>
                                          <p:spTgt spid="26"/>
                                        </p:tgtEl>
                                        <p:attrNameLst>
                                          <p:attrName>style.visibility</p:attrName>
                                        </p:attrNameLst>
                                      </p:cBhvr>
                                      <p:to>
                                        <p:strVal val="hidden"/>
                                      </p:to>
                                    </p:set>
                                  </p:childTnLst>
                                </p:cTn>
                              </p:par>
                              <p:par>
                                <p:cTn id="143" presetID="9" presetClass="exit" presetSubtype="0" fill="hold" nodeType="withEffect">
                                  <p:stCondLst>
                                    <p:cond delay="0"/>
                                  </p:stCondLst>
                                  <p:childTnLst>
                                    <p:animEffect transition="out" filter="dissolve">
                                      <p:cBhvr>
                                        <p:cTn id="144" dur="500"/>
                                        <p:tgtEl>
                                          <p:spTgt spid="27"/>
                                        </p:tgtEl>
                                      </p:cBhvr>
                                    </p:animEffect>
                                    <p:set>
                                      <p:cBhvr>
                                        <p:cTn id="145" dur="1" fill="hold">
                                          <p:stCondLst>
                                            <p:cond delay="499"/>
                                          </p:stCondLst>
                                        </p:cTn>
                                        <p:tgtEl>
                                          <p:spTgt spid="27"/>
                                        </p:tgtEl>
                                        <p:attrNameLst>
                                          <p:attrName>style.visibility</p:attrName>
                                        </p:attrNameLst>
                                      </p:cBhvr>
                                      <p:to>
                                        <p:strVal val="hidden"/>
                                      </p:to>
                                    </p:set>
                                  </p:childTnLst>
                                </p:cTn>
                              </p:par>
                              <p:par>
                                <p:cTn id="146" presetID="9" presetClass="exit" presetSubtype="0" fill="hold" grpId="2" nodeType="withEffect">
                                  <p:stCondLst>
                                    <p:cond delay="0"/>
                                  </p:stCondLst>
                                  <p:childTnLst>
                                    <p:animEffect transition="out" filter="dissolve">
                                      <p:cBhvr>
                                        <p:cTn id="147" dur="500"/>
                                        <p:tgtEl>
                                          <p:spTgt spid="28"/>
                                        </p:tgtEl>
                                      </p:cBhvr>
                                    </p:animEffect>
                                    <p:set>
                                      <p:cBhvr>
                                        <p:cTn id="148" dur="1" fill="hold">
                                          <p:stCondLst>
                                            <p:cond delay="499"/>
                                          </p:stCondLst>
                                        </p:cTn>
                                        <p:tgtEl>
                                          <p:spTgt spid="28"/>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29"/>
                                        </p:tgtEl>
                                      </p:cBhvr>
                                    </p:animEffect>
                                    <p:set>
                                      <p:cBhvr>
                                        <p:cTn id="15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16" grpId="0" animBg="1"/>
      <p:bldP spid="16" grpId="1" animBg="1"/>
      <p:bldP spid="25" grpId="0" animBg="1"/>
      <p:bldP spid="25" grpId="1" animBg="1"/>
      <p:bldP spid="25" grpId="2" animBg="1"/>
      <p:bldP spid="28" grpId="0" animBg="1"/>
      <p:bldP spid="28" grpId="1" animBg="1"/>
      <p:bldP spid="28"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5D2A-FC47-0840-951F-6324E50D1E79}"/>
              </a:ext>
            </a:extLst>
          </p:cNvPr>
          <p:cNvSpPr>
            <a:spLocks noGrp="1"/>
          </p:cNvSpPr>
          <p:nvPr>
            <p:ph type="title"/>
          </p:nvPr>
        </p:nvSpPr>
        <p:spPr/>
        <p:txBody>
          <a:bodyPr/>
          <a:lstStyle/>
          <a:p>
            <a:r>
              <a:rPr lang="en-GB" dirty="0"/>
              <a:t>Software orchestration</a:t>
            </a:r>
          </a:p>
        </p:txBody>
      </p:sp>
      <p:sp>
        <p:nvSpPr>
          <p:cNvPr id="3" name="Slide Number Placeholder 2">
            <a:extLst>
              <a:ext uri="{FF2B5EF4-FFF2-40B4-BE49-F238E27FC236}">
                <a16:creationId xmlns:a16="http://schemas.microsoft.com/office/drawing/2014/main" id="{10168173-DCC5-3047-B800-BAAD52430C2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E618DB-15A5-D244-B897-CF0CD5E14878}" type="slidenum">
              <a:rPr lang="en-GB" smtClean="0"/>
              <a:pPr/>
              <a:t>12</a:t>
            </a:fld>
            <a:endParaRPr lang="en-GB" dirty="0"/>
          </a:p>
        </p:txBody>
      </p:sp>
      <p:pic>
        <p:nvPicPr>
          <p:cNvPr id="4" name="Cloud">
            <a:extLst>
              <a:ext uri="{FF2B5EF4-FFF2-40B4-BE49-F238E27FC236}">
                <a16:creationId xmlns:a16="http://schemas.microsoft.com/office/drawing/2014/main" id="{0383B9F5-48A4-C947-83A5-AE53FCAD6383}"/>
              </a:ext>
            </a:extLst>
          </p:cNvPr>
          <p:cNvPicPr>
            <a:picLocks noChangeAspect="1"/>
          </p:cNvPicPr>
          <p:nvPr/>
        </p:nvPicPr>
        <p:blipFill>
          <a:blip r:embed="rId3"/>
          <a:stretch>
            <a:fillRect/>
          </a:stretch>
        </p:blipFill>
        <p:spPr>
          <a:xfrm>
            <a:off x="8667904" y="2081561"/>
            <a:ext cx="2186361" cy="1405518"/>
          </a:xfrm>
          <a:prstGeom prst="rect">
            <a:avLst/>
          </a:prstGeom>
        </p:spPr>
      </p:pic>
      <p:sp>
        <p:nvSpPr>
          <p:cNvPr id="5" name="VM Apache">
            <a:extLst>
              <a:ext uri="{FF2B5EF4-FFF2-40B4-BE49-F238E27FC236}">
                <a16:creationId xmlns:a16="http://schemas.microsoft.com/office/drawing/2014/main" id="{4513ACC2-4364-C94A-B6E8-302567493D60}"/>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6" name="Apache" descr="Immagine correlata">
            <a:extLst>
              <a:ext uri="{FF2B5EF4-FFF2-40B4-BE49-F238E27FC236}">
                <a16:creationId xmlns:a16="http://schemas.microsoft.com/office/drawing/2014/main" id="{7CEF2683-42B5-9C4C-82D7-C8204EDD6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sp>
        <p:nvSpPr>
          <p:cNvPr id="7" name="VM MySQL">
            <a:extLst>
              <a:ext uri="{FF2B5EF4-FFF2-40B4-BE49-F238E27FC236}">
                <a16:creationId xmlns:a16="http://schemas.microsoft.com/office/drawing/2014/main" id="{26C8E8A9-B4B3-9A42-ABF7-D7240C3C32EF}"/>
              </a:ext>
            </a:extLst>
          </p:cNvPr>
          <p:cNvSpPr>
            <a:spLocks noChangeAspect="1"/>
          </p:cNvSpPr>
          <p:nvPr/>
        </p:nvSpPr>
        <p:spPr>
          <a:xfrm>
            <a:off x="9531045" y="919922"/>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8" name="VM Hadoop">
            <a:extLst>
              <a:ext uri="{FF2B5EF4-FFF2-40B4-BE49-F238E27FC236}">
                <a16:creationId xmlns:a16="http://schemas.microsoft.com/office/drawing/2014/main" id="{BDEFCB43-5BB4-3541-A35F-94B5D8CD6866}"/>
              </a:ext>
            </a:extLst>
          </p:cNvPr>
          <p:cNvSpPr>
            <a:spLocks noChangeAspect="1"/>
          </p:cNvSpPr>
          <p:nvPr/>
        </p:nvSpPr>
        <p:spPr>
          <a:xfrm>
            <a:off x="10441510" y="2619930"/>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9" name="VM FIWARE">
            <a:extLst>
              <a:ext uri="{FF2B5EF4-FFF2-40B4-BE49-F238E27FC236}">
                <a16:creationId xmlns:a16="http://schemas.microsoft.com/office/drawing/2014/main" id="{F17E0477-54E4-364F-9961-72E7EF82142D}"/>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10" name="MySQL" descr="Immagine correlata">
            <a:extLst>
              <a:ext uri="{FF2B5EF4-FFF2-40B4-BE49-F238E27FC236}">
                <a16:creationId xmlns:a16="http://schemas.microsoft.com/office/drawing/2014/main" id="{CCFB8281-7813-D249-BDCA-5FD83EE7D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2349" y="952617"/>
            <a:ext cx="646890" cy="646890"/>
          </a:xfrm>
          <a:prstGeom prst="rect">
            <a:avLst/>
          </a:prstGeom>
          <a:noFill/>
          <a:extLst>
            <a:ext uri="{909E8E84-426E-40DD-AFC4-6F175D3DCCD1}">
              <a14:hiddenFill xmlns:a14="http://schemas.microsoft.com/office/drawing/2010/main">
                <a:solidFill>
                  <a:srgbClr val="FFFFFF"/>
                </a:solidFill>
              </a14:hiddenFill>
            </a:ext>
          </a:extLst>
        </p:spPr>
      </p:pic>
      <p:pic>
        <p:nvPicPr>
          <p:cNvPr id="11" name="FIWARE" descr="Risultati immagini per fiware">
            <a:extLst>
              <a:ext uri="{FF2B5EF4-FFF2-40B4-BE49-F238E27FC236}">
                <a16:creationId xmlns:a16="http://schemas.microsoft.com/office/drawing/2014/main" id="{F1EFD50B-CBEA-C240-B0EC-6AAC469F2D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pic>
        <p:nvPicPr>
          <p:cNvPr id="12" name="Hadoop" descr="Risultati immagini per hadoop icon">
            <a:extLst>
              <a:ext uri="{FF2B5EF4-FFF2-40B4-BE49-F238E27FC236}">
                <a16:creationId xmlns:a16="http://schemas.microsoft.com/office/drawing/2014/main" id="{4F7D1828-1824-894E-BD3E-A822F9770E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79557" y="2733745"/>
            <a:ext cx="549415" cy="5494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Link Apache-MySQL">
            <a:extLst>
              <a:ext uri="{FF2B5EF4-FFF2-40B4-BE49-F238E27FC236}">
                <a16:creationId xmlns:a16="http://schemas.microsoft.com/office/drawing/2014/main" id="{96237437-DE70-EB46-A0F5-0AA6BFA84039}"/>
              </a:ext>
            </a:extLst>
          </p:cNvPr>
          <p:cNvCxnSpPr>
            <a:cxnSpLocks/>
            <a:stCxn id="6" idx="3"/>
            <a:endCxn id="7" idx="1"/>
          </p:cNvCxnSpPr>
          <p:nvPr/>
        </p:nvCxnSpPr>
        <p:spPr>
          <a:xfrm flipV="1">
            <a:off x="7923270" y="1279922"/>
            <a:ext cx="1607775" cy="54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Link FIWARE-Hadoop">
            <a:extLst>
              <a:ext uri="{FF2B5EF4-FFF2-40B4-BE49-F238E27FC236}">
                <a16:creationId xmlns:a16="http://schemas.microsoft.com/office/drawing/2014/main" id="{3A9B235C-5B3E-EC41-9763-673F248236B5}"/>
              </a:ext>
            </a:extLst>
          </p:cNvPr>
          <p:cNvCxnSpPr>
            <a:cxnSpLocks/>
            <a:stCxn id="8" idx="1"/>
            <a:endCxn id="9" idx="3"/>
          </p:cNvCxnSpPr>
          <p:nvPr/>
        </p:nvCxnSpPr>
        <p:spPr>
          <a:xfrm flipH="1">
            <a:off x="8815663" y="2979930"/>
            <a:ext cx="1625847" cy="34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Link Apache-Hadoop">
            <a:extLst>
              <a:ext uri="{FF2B5EF4-FFF2-40B4-BE49-F238E27FC236}">
                <a16:creationId xmlns:a16="http://schemas.microsoft.com/office/drawing/2014/main" id="{466E1910-8D40-284D-8AA5-693E49826F23}"/>
              </a:ext>
            </a:extLst>
          </p:cNvPr>
          <p:cNvCxnSpPr>
            <a:stCxn id="5" idx="3"/>
            <a:endCxn id="8" idx="1"/>
          </p:cNvCxnSpPr>
          <p:nvPr/>
        </p:nvCxnSpPr>
        <p:spPr>
          <a:xfrm>
            <a:off x="7959846" y="1821831"/>
            <a:ext cx="2481664" cy="115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Link MySQL-Hadoop">
            <a:extLst>
              <a:ext uri="{FF2B5EF4-FFF2-40B4-BE49-F238E27FC236}">
                <a16:creationId xmlns:a16="http://schemas.microsoft.com/office/drawing/2014/main" id="{473D2229-1A17-AE40-BAD0-D143EC9D51B1}"/>
              </a:ext>
            </a:extLst>
          </p:cNvPr>
          <p:cNvCxnSpPr>
            <a:stCxn id="7" idx="3"/>
            <a:endCxn id="8" idx="0"/>
          </p:cNvCxnSpPr>
          <p:nvPr/>
        </p:nvCxnSpPr>
        <p:spPr>
          <a:xfrm>
            <a:off x="10251045" y="1279922"/>
            <a:ext cx="550465" cy="13400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72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1.48148E-6 L 0.00195 0.39838 " pathEditMode="relative" rAng="0" ptsTypes="AA">
                                      <p:cBhvr>
                                        <p:cTn id="6" dur="500" spd="-100000" fill="hold"/>
                                        <p:tgtEl>
                                          <p:spTgt spid="4"/>
                                        </p:tgtEl>
                                        <p:attrNameLst>
                                          <p:attrName>ppt_x</p:attrName>
                                          <p:attrName>ppt_y</p:attrName>
                                        </p:attrNameLst>
                                      </p:cBhvr>
                                      <p:rCtr x="91" y="1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F675-F45F-6E4E-980B-053449CBD436}"/>
              </a:ext>
            </a:extLst>
          </p:cNvPr>
          <p:cNvSpPr>
            <a:spLocks noGrp="1"/>
          </p:cNvSpPr>
          <p:nvPr>
            <p:ph type="title"/>
          </p:nvPr>
        </p:nvSpPr>
        <p:spPr/>
        <p:txBody>
          <a:bodyPr/>
          <a:lstStyle/>
          <a:p>
            <a:r>
              <a:rPr lang="en-GB" dirty="0"/>
              <a:t>Software orchestration</a:t>
            </a:r>
          </a:p>
        </p:txBody>
      </p:sp>
      <p:sp>
        <p:nvSpPr>
          <p:cNvPr id="3" name="Slide Number Placeholder 2">
            <a:extLst>
              <a:ext uri="{FF2B5EF4-FFF2-40B4-BE49-F238E27FC236}">
                <a16:creationId xmlns:a16="http://schemas.microsoft.com/office/drawing/2014/main" id="{F1D9D523-940A-4943-B77D-7A1663C7BD9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E618DB-15A5-D244-B897-CF0CD5E14878}" type="slidenum">
              <a:rPr lang="en-GB" smtClean="0"/>
              <a:pPr/>
              <a:t>13</a:t>
            </a:fld>
            <a:endParaRPr lang="en-GB" dirty="0"/>
          </a:p>
        </p:txBody>
      </p:sp>
      <p:pic>
        <p:nvPicPr>
          <p:cNvPr id="4" name="Cloud">
            <a:extLst>
              <a:ext uri="{FF2B5EF4-FFF2-40B4-BE49-F238E27FC236}">
                <a16:creationId xmlns:a16="http://schemas.microsoft.com/office/drawing/2014/main" id="{C9DB6C4B-9F43-9B48-A539-669F92E252D0}"/>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5" name="Cloud">
            <a:extLst>
              <a:ext uri="{FF2B5EF4-FFF2-40B4-BE49-F238E27FC236}">
                <a16:creationId xmlns:a16="http://schemas.microsoft.com/office/drawing/2014/main" id="{022EE904-CF1F-3744-A9E8-2787BC97959E}"/>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6" name="Cloud">
            <a:extLst>
              <a:ext uri="{FF2B5EF4-FFF2-40B4-BE49-F238E27FC236}">
                <a16:creationId xmlns:a16="http://schemas.microsoft.com/office/drawing/2014/main" id="{34E90DD4-0BC0-9649-B377-46DBC8EEA092}"/>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7" name="Cloud">
            <a:extLst>
              <a:ext uri="{FF2B5EF4-FFF2-40B4-BE49-F238E27FC236}">
                <a16:creationId xmlns:a16="http://schemas.microsoft.com/office/drawing/2014/main" id="{1384C815-C42A-CF41-8B12-1C904F7D630E}"/>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8" name="Cloud">
            <a:extLst>
              <a:ext uri="{FF2B5EF4-FFF2-40B4-BE49-F238E27FC236}">
                <a16:creationId xmlns:a16="http://schemas.microsoft.com/office/drawing/2014/main" id="{D8898C38-2066-174C-A36C-588096FE4BEB}"/>
              </a:ext>
            </a:extLst>
          </p:cNvPr>
          <p:cNvPicPr>
            <a:picLocks noChangeAspect="1"/>
          </p:cNvPicPr>
          <p:nvPr/>
        </p:nvPicPr>
        <p:blipFill>
          <a:blip r:embed="rId3"/>
          <a:stretch>
            <a:fillRect/>
          </a:stretch>
        </p:blipFill>
        <p:spPr>
          <a:xfrm>
            <a:off x="8685180" y="2075363"/>
            <a:ext cx="2186361" cy="1405518"/>
          </a:xfrm>
          <a:prstGeom prst="rect">
            <a:avLst/>
          </a:prstGeom>
        </p:spPr>
      </p:pic>
      <p:cxnSp>
        <p:nvCxnSpPr>
          <p:cNvPr id="9" name="Link Apache-MySQL">
            <a:extLst>
              <a:ext uri="{FF2B5EF4-FFF2-40B4-BE49-F238E27FC236}">
                <a16:creationId xmlns:a16="http://schemas.microsoft.com/office/drawing/2014/main" id="{B881F827-E1AD-8A43-9EE4-7E1CA1CF4F20}"/>
              </a:ext>
            </a:extLst>
          </p:cNvPr>
          <p:cNvCxnSpPr>
            <a:cxnSpLocks/>
            <a:stCxn id="21" idx="3"/>
            <a:endCxn id="24" idx="1"/>
          </p:cNvCxnSpPr>
          <p:nvPr/>
        </p:nvCxnSpPr>
        <p:spPr>
          <a:xfrm flipV="1">
            <a:off x="7959846" y="1279922"/>
            <a:ext cx="1571199" cy="54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Link FIWARE-Hadoop">
            <a:extLst>
              <a:ext uri="{FF2B5EF4-FFF2-40B4-BE49-F238E27FC236}">
                <a16:creationId xmlns:a16="http://schemas.microsoft.com/office/drawing/2014/main" id="{31040E97-78B9-5E43-B226-F9F5281C5F0C}"/>
              </a:ext>
            </a:extLst>
          </p:cNvPr>
          <p:cNvCxnSpPr>
            <a:cxnSpLocks/>
            <a:stCxn id="27" idx="1"/>
            <a:endCxn id="30" idx="3"/>
          </p:cNvCxnSpPr>
          <p:nvPr/>
        </p:nvCxnSpPr>
        <p:spPr>
          <a:xfrm flipH="1">
            <a:off x="8815663" y="2979930"/>
            <a:ext cx="1625847" cy="34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Link Apache-Hadoop">
            <a:extLst>
              <a:ext uri="{FF2B5EF4-FFF2-40B4-BE49-F238E27FC236}">
                <a16:creationId xmlns:a16="http://schemas.microsoft.com/office/drawing/2014/main" id="{F0433B9B-9CAE-3B4C-8081-1912A96E7ABD}"/>
              </a:ext>
            </a:extLst>
          </p:cNvPr>
          <p:cNvCxnSpPr>
            <a:stCxn id="21" idx="3"/>
            <a:endCxn id="27" idx="1"/>
          </p:cNvCxnSpPr>
          <p:nvPr/>
        </p:nvCxnSpPr>
        <p:spPr>
          <a:xfrm>
            <a:off x="7959846" y="1821831"/>
            <a:ext cx="2481664" cy="115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Link FIWARE-Hadoop">
            <a:extLst>
              <a:ext uri="{FF2B5EF4-FFF2-40B4-BE49-F238E27FC236}">
                <a16:creationId xmlns:a16="http://schemas.microsoft.com/office/drawing/2014/main" id="{C41EC76E-D6E1-8547-8DF0-379D67B3C669}"/>
              </a:ext>
            </a:extLst>
          </p:cNvPr>
          <p:cNvCxnSpPr>
            <a:cxnSpLocks/>
          </p:cNvCxnSpPr>
          <p:nvPr/>
        </p:nvCxnSpPr>
        <p:spPr>
          <a:xfrm flipV="1">
            <a:off x="2950722" y="4745448"/>
            <a:ext cx="6107638" cy="812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Link Apache-Hadoop">
            <a:extLst>
              <a:ext uri="{FF2B5EF4-FFF2-40B4-BE49-F238E27FC236}">
                <a16:creationId xmlns:a16="http://schemas.microsoft.com/office/drawing/2014/main" id="{085E125B-FEAF-8746-8953-0C3A97E09E1B}"/>
              </a:ext>
            </a:extLst>
          </p:cNvPr>
          <p:cNvCxnSpPr>
            <a:cxnSpLocks/>
          </p:cNvCxnSpPr>
          <p:nvPr/>
        </p:nvCxnSpPr>
        <p:spPr>
          <a:xfrm>
            <a:off x="3864710" y="1190876"/>
            <a:ext cx="5193650" cy="355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Link Apache-MySQL">
            <a:extLst>
              <a:ext uri="{FF2B5EF4-FFF2-40B4-BE49-F238E27FC236}">
                <a16:creationId xmlns:a16="http://schemas.microsoft.com/office/drawing/2014/main" id="{1245D5A7-A602-774E-9200-D594251150AE}"/>
              </a:ext>
            </a:extLst>
          </p:cNvPr>
          <p:cNvCxnSpPr>
            <a:cxnSpLocks/>
          </p:cNvCxnSpPr>
          <p:nvPr/>
        </p:nvCxnSpPr>
        <p:spPr>
          <a:xfrm>
            <a:off x="4303601" y="1062895"/>
            <a:ext cx="5032911" cy="1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Link MySQL-Hadoop">
            <a:extLst>
              <a:ext uri="{FF2B5EF4-FFF2-40B4-BE49-F238E27FC236}">
                <a16:creationId xmlns:a16="http://schemas.microsoft.com/office/drawing/2014/main" id="{0315567C-CDF0-ED44-BFE4-7CF34A23AA97}"/>
              </a:ext>
            </a:extLst>
          </p:cNvPr>
          <p:cNvCxnSpPr>
            <a:cxnSpLocks/>
          </p:cNvCxnSpPr>
          <p:nvPr/>
        </p:nvCxnSpPr>
        <p:spPr>
          <a:xfrm flipH="1">
            <a:off x="9418360" y="2740402"/>
            <a:ext cx="337384" cy="1645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Link MySQL-Hadoop">
            <a:extLst>
              <a:ext uri="{FF2B5EF4-FFF2-40B4-BE49-F238E27FC236}">
                <a16:creationId xmlns:a16="http://schemas.microsoft.com/office/drawing/2014/main" id="{50AB4E6D-3BA6-9D42-B703-C3F6CCD4B111}"/>
              </a:ext>
            </a:extLst>
          </p:cNvPr>
          <p:cNvCxnSpPr>
            <a:cxnSpLocks/>
            <a:stCxn id="24" idx="3"/>
            <a:endCxn id="27" idx="0"/>
          </p:cNvCxnSpPr>
          <p:nvPr/>
        </p:nvCxnSpPr>
        <p:spPr>
          <a:xfrm>
            <a:off x="10251045" y="1279922"/>
            <a:ext cx="550465" cy="134000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237026-4C6F-AF4E-B940-9F06FD6CD7C1}"/>
              </a:ext>
            </a:extLst>
          </p:cNvPr>
          <p:cNvSpPr txBox="1"/>
          <p:nvPr/>
        </p:nvSpPr>
        <p:spPr>
          <a:xfrm>
            <a:off x="484891" y="1703199"/>
            <a:ext cx="1897699" cy="646331"/>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Elasticity</a:t>
            </a:r>
            <a:endParaRPr lang="en-GB" sz="3600" b="1" i="1" dirty="0">
              <a:solidFill>
                <a:srgbClr val="1917A6"/>
              </a:solidFill>
            </a:endParaRPr>
          </a:p>
        </p:txBody>
      </p:sp>
      <p:sp>
        <p:nvSpPr>
          <p:cNvPr id="18" name="TextBox 17">
            <a:extLst>
              <a:ext uri="{FF2B5EF4-FFF2-40B4-BE49-F238E27FC236}">
                <a16:creationId xmlns:a16="http://schemas.microsoft.com/office/drawing/2014/main" id="{C6AD397E-A557-9246-ACE2-91F46EE13E4A}"/>
              </a:ext>
            </a:extLst>
          </p:cNvPr>
          <p:cNvSpPr txBox="1"/>
          <p:nvPr/>
        </p:nvSpPr>
        <p:spPr>
          <a:xfrm>
            <a:off x="1579593" y="3485498"/>
            <a:ext cx="2532745" cy="646331"/>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Redundancy</a:t>
            </a:r>
            <a:endParaRPr lang="en-GB" sz="3600" b="1" i="1" dirty="0">
              <a:solidFill>
                <a:srgbClr val="1917A6"/>
              </a:solidFill>
            </a:endParaRPr>
          </a:p>
        </p:txBody>
      </p:sp>
      <p:sp>
        <p:nvSpPr>
          <p:cNvPr id="19" name="TextBox 18">
            <a:extLst>
              <a:ext uri="{FF2B5EF4-FFF2-40B4-BE49-F238E27FC236}">
                <a16:creationId xmlns:a16="http://schemas.microsoft.com/office/drawing/2014/main" id="{AD6C29BA-F02D-5844-898E-F94D1B5CF5F4}"/>
              </a:ext>
            </a:extLst>
          </p:cNvPr>
          <p:cNvSpPr txBox="1"/>
          <p:nvPr/>
        </p:nvSpPr>
        <p:spPr>
          <a:xfrm>
            <a:off x="6925204" y="5810107"/>
            <a:ext cx="2069284" cy="646331"/>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Resilience</a:t>
            </a:r>
            <a:endParaRPr lang="en-GB" sz="3600" b="1" i="1" dirty="0">
              <a:solidFill>
                <a:srgbClr val="1917A6"/>
              </a:solidFill>
            </a:endParaRPr>
          </a:p>
        </p:txBody>
      </p:sp>
      <p:grpSp>
        <p:nvGrpSpPr>
          <p:cNvPr id="20" name="Group 19">
            <a:extLst>
              <a:ext uri="{FF2B5EF4-FFF2-40B4-BE49-F238E27FC236}">
                <a16:creationId xmlns:a16="http://schemas.microsoft.com/office/drawing/2014/main" id="{4DAC33D9-9682-D94E-B03B-9DBC80CB294D}"/>
              </a:ext>
            </a:extLst>
          </p:cNvPr>
          <p:cNvGrpSpPr/>
          <p:nvPr/>
        </p:nvGrpSpPr>
        <p:grpSpPr>
          <a:xfrm>
            <a:off x="7239846" y="1461831"/>
            <a:ext cx="720000" cy="720000"/>
            <a:chOff x="7239846" y="1461831"/>
            <a:chExt cx="720000" cy="720000"/>
          </a:xfrm>
        </p:grpSpPr>
        <p:sp>
          <p:nvSpPr>
            <p:cNvPr id="21" name="VM Apache">
              <a:extLst>
                <a:ext uri="{FF2B5EF4-FFF2-40B4-BE49-F238E27FC236}">
                  <a16:creationId xmlns:a16="http://schemas.microsoft.com/office/drawing/2014/main" id="{3D1471F5-531C-5943-BD82-827CD564CE43}"/>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22" name="Apache" descr="Immagine correlata">
              <a:extLst>
                <a:ext uri="{FF2B5EF4-FFF2-40B4-BE49-F238E27FC236}">
                  <a16:creationId xmlns:a16="http://schemas.microsoft.com/office/drawing/2014/main" id="{840B4CA9-091E-2B4A-AF8E-2D4165AF3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B961E7F8-C75E-B349-92EC-4CC941133E74}"/>
              </a:ext>
            </a:extLst>
          </p:cNvPr>
          <p:cNvGrpSpPr/>
          <p:nvPr/>
        </p:nvGrpSpPr>
        <p:grpSpPr>
          <a:xfrm>
            <a:off x="9531045" y="919922"/>
            <a:ext cx="720000" cy="720000"/>
            <a:chOff x="9531045" y="919922"/>
            <a:chExt cx="720000" cy="720000"/>
          </a:xfrm>
        </p:grpSpPr>
        <p:sp>
          <p:nvSpPr>
            <p:cNvPr id="24" name="VM MySQL">
              <a:extLst>
                <a:ext uri="{FF2B5EF4-FFF2-40B4-BE49-F238E27FC236}">
                  <a16:creationId xmlns:a16="http://schemas.microsoft.com/office/drawing/2014/main" id="{E8DE668D-77F6-7A41-904A-8492AD9FCEC3}"/>
                </a:ext>
              </a:extLst>
            </p:cNvPr>
            <p:cNvSpPr>
              <a:spLocks noChangeAspect="1"/>
            </p:cNvSpPr>
            <p:nvPr/>
          </p:nvSpPr>
          <p:spPr>
            <a:xfrm>
              <a:off x="9531045" y="919922"/>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25" name="MySQL" descr="Immagine correlata">
              <a:extLst>
                <a:ext uri="{FF2B5EF4-FFF2-40B4-BE49-F238E27FC236}">
                  <a16:creationId xmlns:a16="http://schemas.microsoft.com/office/drawing/2014/main" id="{A3CF6EF8-FC27-F74C-BA03-6FFE9509C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2349" y="952617"/>
              <a:ext cx="646890" cy="646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7D35F73C-D43D-5444-B619-6279C52BCF2D}"/>
              </a:ext>
            </a:extLst>
          </p:cNvPr>
          <p:cNvGrpSpPr/>
          <p:nvPr/>
        </p:nvGrpSpPr>
        <p:grpSpPr>
          <a:xfrm>
            <a:off x="10441510" y="2619930"/>
            <a:ext cx="720000" cy="720000"/>
            <a:chOff x="10441510" y="2619930"/>
            <a:chExt cx="720000" cy="720000"/>
          </a:xfrm>
        </p:grpSpPr>
        <p:sp>
          <p:nvSpPr>
            <p:cNvPr id="27" name="VM Hadoop">
              <a:extLst>
                <a:ext uri="{FF2B5EF4-FFF2-40B4-BE49-F238E27FC236}">
                  <a16:creationId xmlns:a16="http://schemas.microsoft.com/office/drawing/2014/main" id="{740C35A7-9633-E046-B6BB-48F69651FCD5}"/>
                </a:ext>
              </a:extLst>
            </p:cNvPr>
            <p:cNvSpPr>
              <a:spLocks noChangeAspect="1"/>
            </p:cNvSpPr>
            <p:nvPr/>
          </p:nvSpPr>
          <p:spPr>
            <a:xfrm>
              <a:off x="10441510" y="2619930"/>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28" name="Hadoop" descr="Risultati immagini per hadoop icon">
              <a:extLst>
                <a:ext uri="{FF2B5EF4-FFF2-40B4-BE49-F238E27FC236}">
                  <a16:creationId xmlns:a16="http://schemas.microsoft.com/office/drawing/2014/main" id="{872D7BE3-6E00-3343-A819-A596EA163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9557" y="2733745"/>
              <a:ext cx="549415" cy="549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6C3384E8-2AC1-CD4C-8458-4E0CB225D133}"/>
              </a:ext>
            </a:extLst>
          </p:cNvPr>
          <p:cNvGrpSpPr/>
          <p:nvPr/>
        </p:nvGrpSpPr>
        <p:grpSpPr>
          <a:xfrm>
            <a:off x="8095663" y="2960789"/>
            <a:ext cx="720000" cy="720000"/>
            <a:chOff x="8095663" y="2960789"/>
            <a:chExt cx="720000" cy="720000"/>
          </a:xfrm>
        </p:grpSpPr>
        <p:sp>
          <p:nvSpPr>
            <p:cNvPr id="30" name="VM FIWARE">
              <a:extLst>
                <a:ext uri="{FF2B5EF4-FFF2-40B4-BE49-F238E27FC236}">
                  <a16:creationId xmlns:a16="http://schemas.microsoft.com/office/drawing/2014/main" id="{0A6FB12C-7B64-C649-9C3C-6E1D892C1946}"/>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31" name="FIWARE" descr="Risultati immagini per fiware">
              <a:extLst>
                <a:ext uri="{FF2B5EF4-FFF2-40B4-BE49-F238E27FC236}">
                  <a16:creationId xmlns:a16="http://schemas.microsoft.com/office/drawing/2014/main" id="{CFB85DB9-9401-EE4C-BC1C-4C52F0B855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8B77B277-0579-1642-8445-EBE86C1D5733}"/>
              </a:ext>
            </a:extLst>
          </p:cNvPr>
          <p:cNvGrpSpPr/>
          <p:nvPr/>
        </p:nvGrpSpPr>
        <p:grpSpPr>
          <a:xfrm>
            <a:off x="2560529" y="966570"/>
            <a:ext cx="6756319" cy="1486826"/>
            <a:chOff x="2560529" y="966570"/>
            <a:chExt cx="6756319" cy="1486826"/>
          </a:xfrm>
        </p:grpSpPr>
        <p:cxnSp>
          <p:nvCxnSpPr>
            <p:cNvPr id="33" name="Link Apache-MySQL">
              <a:extLst>
                <a:ext uri="{FF2B5EF4-FFF2-40B4-BE49-F238E27FC236}">
                  <a16:creationId xmlns:a16="http://schemas.microsoft.com/office/drawing/2014/main" id="{4D83EA55-5FD9-9C4B-B8AE-5230D783B87F}"/>
                </a:ext>
              </a:extLst>
            </p:cNvPr>
            <p:cNvCxnSpPr>
              <a:cxnSpLocks/>
              <a:stCxn id="35" idx="3"/>
            </p:cNvCxnSpPr>
            <p:nvPr/>
          </p:nvCxnSpPr>
          <p:spPr>
            <a:xfrm>
              <a:off x="3280529" y="1326570"/>
              <a:ext cx="6036319" cy="1126826"/>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E0625BF-B895-7741-9543-E695676F2005}"/>
                </a:ext>
              </a:extLst>
            </p:cNvPr>
            <p:cNvGrpSpPr/>
            <p:nvPr/>
          </p:nvGrpSpPr>
          <p:grpSpPr>
            <a:xfrm>
              <a:off x="2560529" y="966570"/>
              <a:ext cx="720000" cy="720000"/>
              <a:chOff x="7239846" y="1461831"/>
              <a:chExt cx="720000" cy="720000"/>
            </a:xfrm>
          </p:grpSpPr>
          <p:sp>
            <p:nvSpPr>
              <p:cNvPr id="35" name="VM Apache">
                <a:extLst>
                  <a:ext uri="{FF2B5EF4-FFF2-40B4-BE49-F238E27FC236}">
                    <a16:creationId xmlns:a16="http://schemas.microsoft.com/office/drawing/2014/main" id="{7DCEF4C1-96EC-4C45-AE8D-FCB1337D42D5}"/>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36" name="Apache" descr="Immagine correlata">
                <a:extLst>
                  <a:ext uri="{FF2B5EF4-FFF2-40B4-BE49-F238E27FC236}">
                    <a16:creationId xmlns:a16="http://schemas.microsoft.com/office/drawing/2014/main" id="{05CB8C44-F46B-6940-ADDC-3AD84C9A0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 name="Group 36">
            <a:extLst>
              <a:ext uri="{FF2B5EF4-FFF2-40B4-BE49-F238E27FC236}">
                <a16:creationId xmlns:a16="http://schemas.microsoft.com/office/drawing/2014/main" id="{C5D2309B-D006-1E41-9E2F-E3E5F90B0AA5}"/>
              </a:ext>
            </a:extLst>
          </p:cNvPr>
          <p:cNvGrpSpPr/>
          <p:nvPr/>
        </p:nvGrpSpPr>
        <p:grpSpPr>
          <a:xfrm>
            <a:off x="3224402" y="1837514"/>
            <a:ext cx="6101608" cy="720000"/>
            <a:chOff x="3224402" y="1837514"/>
            <a:chExt cx="6101608" cy="720000"/>
          </a:xfrm>
        </p:grpSpPr>
        <p:cxnSp>
          <p:nvCxnSpPr>
            <p:cNvPr id="38" name="Link Apache-MySQL">
              <a:extLst>
                <a:ext uri="{FF2B5EF4-FFF2-40B4-BE49-F238E27FC236}">
                  <a16:creationId xmlns:a16="http://schemas.microsoft.com/office/drawing/2014/main" id="{60D28095-FBBF-C244-8E04-FEBECA9CB434}"/>
                </a:ext>
              </a:extLst>
            </p:cNvPr>
            <p:cNvCxnSpPr>
              <a:cxnSpLocks/>
              <a:stCxn id="40" idx="3"/>
            </p:cNvCxnSpPr>
            <p:nvPr/>
          </p:nvCxnSpPr>
          <p:spPr>
            <a:xfrm>
              <a:off x="3944402" y="2197514"/>
              <a:ext cx="5381608" cy="270544"/>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432558DE-8F98-FB49-BFB8-27EBC5B45EC4}"/>
                </a:ext>
              </a:extLst>
            </p:cNvPr>
            <p:cNvGrpSpPr/>
            <p:nvPr/>
          </p:nvGrpSpPr>
          <p:grpSpPr>
            <a:xfrm>
              <a:off x="3224402" y="1837514"/>
              <a:ext cx="720000" cy="720000"/>
              <a:chOff x="7239846" y="1461831"/>
              <a:chExt cx="720000" cy="720000"/>
            </a:xfrm>
          </p:grpSpPr>
          <p:sp>
            <p:nvSpPr>
              <p:cNvPr id="40" name="VM Apache">
                <a:extLst>
                  <a:ext uri="{FF2B5EF4-FFF2-40B4-BE49-F238E27FC236}">
                    <a16:creationId xmlns:a16="http://schemas.microsoft.com/office/drawing/2014/main" id="{61E623AF-0779-C944-B21C-2618C9997F4E}"/>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41" name="Apache" descr="Immagine correlata">
                <a:extLst>
                  <a:ext uri="{FF2B5EF4-FFF2-40B4-BE49-F238E27FC236}">
                    <a16:creationId xmlns:a16="http://schemas.microsoft.com/office/drawing/2014/main" id="{9E583BB7-0966-AD48-BCB4-BA0DD6418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Group 41">
            <a:extLst>
              <a:ext uri="{FF2B5EF4-FFF2-40B4-BE49-F238E27FC236}">
                <a16:creationId xmlns:a16="http://schemas.microsoft.com/office/drawing/2014/main" id="{FC0AB80B-A453-C640-8564-5B1624963228}"/>
              </a:ext>
            </a:extLst>
          </p:cNvPr>
          <p:cNvGrpSpPr/>
          <p:nvPr/>
        </p:nvGrpSpPr>
        <p:grpSpPr>
          <a:xfrm>
            <a:off x="5880710" y="3318103"/>
            <a:ext cx="3020905" cy="1536207"/>
            <a:chOff x="5880710" y="3318103"/>
            <a:chExt cx="3020905" cy="1536207"/>
          </a:xfrm>
        </p:grpSpPr>
        <p:cxnSp>
          <p:nvCxnSpPr>
            <p:cNvPr id="43" name="Link FIWARE-Hadoop">
              <a:extLst>
                <a:ext uri="{FF2B5EF4-FFF2-40B4-BE49-F238E27FC236}">
                  <a16:creationId xmlns:a16="http://schemas.microsoft.com/office/drawing/2014/main" id="{73A08163-BC23-9D4E-94C9-825D1143488A}"/>
                </a:ext>
              </a:extLst>
            </p:cNvPr>
            <p:cNvCxnSpPr>
              <a:cxnSpLocks/>
              <a:stCxn id="45" idx="3"/>
            </p:cNvCxnSpPr>
            <p:nvPr/>
          </p:nvCxnSpPr>
          <p:spPr>
            <a:xfrm>
              <a:off x="6600710" y="3678103"/>
              <a:ext cx="2300905" cy="1176207"/>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9D4CA704-9210-BE4E-8345-367E4B3620C7}"/>
                </a:ext>
              </a:extLst>
            </p:cNvPr>
            <p:cNvGrpSpPr/>
            <p:nvPr/>
          </p:nvGrpSpPr>
          <p:grpSpPr>
            <a:xfrm>
              <a:off x="5880710" y="3318103"/>
              <a:ext cx="720000" cy="720000"/>
              <a:chOff x="8095663" y="2960789"/>
              <a:chExt cx="720000" cy="720000"/>
            </a:xfrm>
          </p:grpSpPr>
          <p:sp>
            <p:nvSpPr>
              <p:cNvPr id="45" name="VM FIWARE">
                <a:extLst>
                  <a:ext uri="{FF2B5EF4-FFF2-40B4-BE49-F238E27FC236}">
                    <a16:creationId xmlns:a16="http://schemas.microsoft.com/office/drawing/2014/main" id="{CE80D970-0FD2-5D4C-8C0E-1678DE9FCCD8}"/>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46" name="FIWARE" descr="Risultati immagini per fiware">
                <a:extLst>
                  <a:ext uri="{FF2B5EF4-FFF2-40B4-BE49-F238E27FC236}">
                    <a16:creationId xmlns:a16="http://schemas.microsoft.com/office/drawing/2014/main" id="{A6EB6973-26BF-8A40-A6E2-E07788611D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 name="Group 46">
            <a:extLst>
              <a:ext uri="{FF2B5EF4-FFF2-40B4-BE49-F238E27FC236}">
                <a16:creationId xmlns:a16="http://schemas.microsoft.com/office/drawing/2014/main" id="{E695D713-DD45-A14D-8019-1B5EB21B04DB}"/>
              </a:ext>
            </a:extLst>
          </p:cNvPr>
          <p:cNvGrpSpPr/>
          <p:nvPr/>
        </p:nvGrpSpPr>
        <p:grpSpPr>
          <a:xfrm>
            <a:off x="2231948" y="4745448"/>
            <a:ext cx="6826412" cy="1197081"/>
            <a:chOff x="2231948" y="4745448"/>
            <a:chExt cx="6826412" cy="1197081"/>
          </a:xfrm>
        </p:grpSpPr>
        <p:cxnSp>
          <p:nvCxnSpPr>
            <p:cNvPr id="48" name="Link FIWARE-Hadoop">
              <a:extLst>
                <a:ext uri="{FF2B5EF4-FFF2-40B4-BE49-F238E27FC236}">
                  <a16:creationId xmlns:a16="http://schemas.microsoft.com/office/drawing/2014/main" id="{0419418D-7328-DB44-832A-31894E5EE530}"/>
                </a:ext>
              </a:extLst>
            </p:cNvPr>
            <p:cNvCxnSpPr>
              <a:cxnSpLocks/>
            </p:cNvCxnSpPr>
            <p:nvPr/>
          </p:nvCxnSpPr>
          <p:spPr>
            <a:xfrm flipV="1">
              <a:off x="2950722" y="4745448"/>
              <a:ext cx="6107638" cy="8121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767A7B37-7139-7844-BCB5-33BCF87019D1}"/>
                </a:ext>
              </a:extLst>
            </p:cNvPr>
            <p:cNvGrpSpPr/>
            <p:nvPr/>
          </p:nvGrpSpPr>
          <p:grpSpPr>
            <a:xfrm>
              <a:off x="2231948" y="5222529"/>
              <a:ext cx="720000" cy="720000"/>
              <a:chOff x="8095663" y="2960789"/>
              <a:chExt cx="720000" cy="720000"/>
            </a:xfrm>
          </p:grpSpPr>
          <p:sp>
            <p:nvSpPr>
              <p:cNvPr id="50" name="VM FIWARE">
                <a:extLst>
                  <a:ext uri="{FF2B5EF4-FFF2-40B4-BE49-F238E27FC236}">
                    <a16:creationId xmlns:a16="http://schemas.microsoft.com/office/drawing/2014/main" id="{A0EBDE36-4C03-4A47-8B94-CD29C020640D}"/>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51" name="FIWARE" descr="Risultati immagini per fiware">
                <a:extLst>
                  <a:ext uri="{FF2B5EF4-FFF2-40B4-BE49-F238E27FC236}">
                    <a16:creationId xmlns:a16="http://schemas.microsoft.com/office/drawing/2014/main" id="{19385939-657A-3A4F-9C75-53A4C205CC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a:extLst>
              <a:ext uri="{FF2B5EF4-FFF2-40B4-BE49-F238E27FC236}">
                <a16:creationId xmlns:a16="http://schemas.microsoft.com/office/drawing/2014/main" id="{A4704CAF-A391-1840-986E-3448A7789C21}"/>
              </a:ext>
            </a:extLst>
          </p:cNvPr>
          <p:cNvSpPr txBox="1"/>
          <p:nvPr/>
        </p:nvSpPr>
        <p:spPr>
          <a:xfrm>
            <a:off x="516849" y="2990103"/>
            <a:ext cx="4878130" cy="1200329"/>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Partially unpredictable</a:t>
            </a:r>
          </a:p>
          <a:p>
            <a:r>
              <a:rPr lang="en-GB" sz="3600" b="1" i="1" dirty="0">
                <a:ln w="0"/>
                <a:solidFill>
                  <a:schemeClr val="accent1"/>
                </a:solidFill>
                <a:effectLst>
                  <a:outerShdw blurRad="38100" dist="25400" dir="5400000" algn="ctr" rotWithShape="0">
                    <a:srgbClr val="6E747A">
                      <a:alpha val="43000"/>
                    </a:srgbClr>
                  </a:outerShdw>
                </a:effectLst>
              </a:rPr>
              <a:t>topology at design time!</a:t>
            </a:r>
            <a:endParaRPr lang="en-GB" sz="3600" b="1" i="1" dirty="0">
              <a:solidFill>
                <a:srgbClr val="1917A6"/>
              </a:solidFill>
            </a:endParaRPr>
          </a:p>
        </p:txBody>
      </p:sp>
    </p:spTree>
    <p:extLst>
      <p:ext uri="{BB962C8B-B14F-4D97-AF65-F5344CB8AC3E}">
        <p14:creationId xmlns:p14="http://schemas.microsoft.com/office/powerpoint/2010/main" val="92558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00716 0.02153 L -0.58346 0.43658 " pathEditMode="relative" rAng="0" ptsTypes="AA">
                                      <p:cBhvr>
                                        <p:cTn id="10" dur="1000" fill="hold"/>
                                        <p:tgtEl>
                                          <p:spTgt spid="8"/>
                                        </p:tgtEl>
                                        <p:attrNameLst>
                                          <p:attrName>ppt_x</p:attrName>
                                          <p:attrName>ppt_y</p:attrName>
                                        </p:attrNameLst>
                                      </p:cBhvr>
                                      <p:rCtr x="-29531" y="20741"/>
                                    </p:animMotion>
                                  </p:childTnLst>
                                </p:cTn>
                              </p:par>
                              <p:par>
                                <p:cTn id="11" presetID="42" presetClass="path" presetSubtype="0" accel="50000" decel="50000" fill="hold" nodeType="withEffect">
                                  <p:stCondLst>
                                    <p:cond delay="0"/>
                                  </p:stCondLst>
                                  <p:childTnLst>
                                    <p:animMotion origin="layout" path="M 4.16667E-6 -2.59259E-6 L -0.02331 0.33334 " pathEditMode="relative" rAng="0" ptsTypes="AA">
                                      <p:cBhvr>
                                        <p:cTn id="12" dur="1000" fill="hold"/>
                                        <p:tgtEl>
                                          <p:spTgt spid="7"/>
                                        </p:tgtEl>
                                        <p:attrNameLst>
                                          <p:attrName>ppt_x</p:attrName>
                                          <p:attrName>ppt_y</p:attrName>
                                        </p:attrNameLst>
                                      </p:cBhvr>
                                      <p:rCtr x="-1172" y="16667"/>
                                    </p:animMotion>
                                  </p:childTnLst>
                                </p:cTn>
                              </p:par>
                              <p:par>
                                <p:cTn id="13" presetID="42" presetClass="path" presetSubtype="0" accel="50000" decel="50000" fill="hold" nodeType="withEffect">
                                  <p:stCondLst>
                                    <p:cond delay="0"/>
                                  </p:stCondLst>
                                  <p:childTnLst>
                                    <p:animMotion origin="layout" path="M 4.16667E-6 -2.59259E-6 L -0.51329 -0.15926 " pathEditMode="relative" rAng="0" ptsTypes="AA">
                                      <p:cBhvr>
                                        <p:cTn id="14" dur="1000" fill="hold"/>
                                        <p:tgtEl>
                                          <p:spTgt spid="6"/>
                                        </p:tgtEl>
                                        <p:attrNameLst>
                                          <p:attrName>ppt_x</p:attrName>
                                          <p:attrName>ppt_y</p:attrName>
                                        </p:attrNameLst>
                                      </p:cBhvr>
                                      <p:rCtr x="-25664" y="-7963"/>
                                    </p:animMotion>
                                  </p:childTnLst>
                                </p:cTn>
                              </p:par>
                              <p:par>
                                <p:cTn id="15" presetID="42" presetClass="path" presetSubtype="0" accel="50000" decel="50000" fill="hold" nodeType="withEffect">
                                  <p:stCondLst>
                                    <p:cond delay="0"/>
                                  </p:stCondLst>
                                  <p:childTnLst>
                                    <p:animMotion origin="layout" path="M 4.16667E-6 -2.59259E-6 L -0.24154 0.17269 " pathEditMode="relative" rAng="0" ptsTypes="AA">
                                      <p:cBhvr>
                                        <p:cTn id="16" dur="1000" fill="hold"/>
                                        <p:tgtEl>
                                          <p:spTgt spid="4"/>
                                        </p:tgtEl>
                                        <p:attrNameLst>
                                          <p:attrName>ppt_x</p:attrName>
                                          <p:attrName>ppt_y</p:attrName>
                                        </p:attrNameLst>
                                      </p:cBhvr>
                                      <p:rCtr x="-12083" y="8634"/>
                                    </p:animMotion>
                                  </p:childTnLst>
                                </p:cTn>
                              </p:par>
                              <p:par>
                                <p:cTn id="17" presetID="0" presetClass="path" presetSubtype="0" accel="50000" decel="50000" fill="hold" nodeType="withEffect">
                                  <p:stCondLst>
                                    <p:cond delay="0"/>
                                  </p:stCondLst>
                                  <p:childTnLst>
                                    <p:animMotion origin="layout" path="M -1.25E-6 -3.7037E-6 L -0.48099 0.33171 " pathEditMode="relative" rAng="0" ptsTypes="AA">
                                      <p:cBhvr>
                                        <p:cTn id="18" dur="2000" fill="hold"/>
                                        <p:tgtEl>
                                          <p:spTgt spid="29"/>
                                        </p:tgtEl>
                                        <p:attrNameLst>
                                          <p:attrName>ppt_x</p:attrName>
                                          <p:attrName>ppt_y</p:attrName>
                                        </p:attrNameLst>
                                      </p:cBhvr>
                                      <p:rCtr x="-24102" y="16852"/>
                                    </p:animMotion>
                                  </p:childTnLst>
                                </p:cTn>
                              </p:par>
                              <p:par>
                                <p:cTn id="19" presetID="42" presetClass="path" presetSubtype="0" accel="50000" decel="50000" fill="hold" nodeType="withEffect">
                                  <p:stCondLst>
                                    <p:cond delay="0"/>
                                  </p:stCondLst>
                                  <p:childTnLst>
                                    <p:animMotion origin="layout" path="M 2.70833E-6 7.40741E-7 L -0.29987 -0.11065 " pathEditMode="relative" rAng="0" ptsTypes="AA">
                                      <p:cBhvr>
                                        <p:cTn id="20" dur="2000" fill="hold"/>
                                        <p:tgtEl>
                                          <p:spTgt spid="20"/>
                                        </p:tgtEl>
                                        <p:attrNameLst>
                                          <p:attrName>ppt_x</p:attrName>
                                          <p:attrName>ppt_y</p:attrName>
                                        </p:attrNameLst>
                                      </p:cBhvr>
                                      <p:rCtr x="-14974" y="-5440"/>
                                    </p:animMotion>
                                  </p:childTnLst>
                                </p:cTn>
                              </p:par>
                              <p:par>
                                <p:cTn id="21" presetID="0" presetClass="path" presetSubtype="0" accel="50000" decel="50000" fill="hold" nodeType="withEffect">
                                  <p:stCondLst>
                                    <p:cond delay="0"/>
                                  </p:stCondLst>
                                  <p:childTnLst>
                                    <p:animMotion origin="layout" path="M 1.875E-6 -4.07407E-6 L -0.0155 0.16274 " pathEditMode="relative" rAng="0" ptsTypes="AA">
                                      <p:cBhvr>
                                        <p:cTn id="22" dur="2000" fill="hold"/>
                                        <p:tgtEl>
                                          <p:spTgt spid="23"/>
                                        </p:tgtEl>
                                        <p:attrNameLst>
                                          <p:attrName>ppt_x</p:attrName>
                                          <p:attrName>ppt_y</p:attrName>
                                        </p:attrNameLst>
                                      </p:cBhvr>
                                      <p:rCtr x="-781" y="8125"/>
                                    </p:animMotion>
                                  </p:childTnLst>
                                </p:cTn>
                              </p:par>
                              <p:par>
                                <p:cTn id="23" presetID="42" presetClass="path" presetSubtype="0" accel="50000" decel="50000" fill="hold" nodeType="withEffect">
                                  <p:stCondLst>
                                    <p:cond delay="0"/>
                                  </p:stCondLst>
                                  <p:childTnLst>
                                    <p:animMotion origin="layout" path="M 2.5E-6 -7.40741E-7 L -0.11289 0.25648 " pathEditMode="relative" rAng="0" ptsTypes="AA">
                                      <p:cBhvr>
                                        <p:cTn id="24" dur="2000" fill="hold"/>
                                        <p:tgtEl>
                                          <p:spTgt spid="26"/>
                                        </p:tgtEl>
                                        <p:attrNameLst>
                                          <p:attrName>ppt_x</p:attrName>
                                          <p:attrName>ppt_y</p:attrName>
                                        </p:attrNameLst>
                                      </p:cBhvr>
                                      <p:rCtr x="-5651" y="12824"/>
                                    </p:animMotion>
                                  </p:childTnLst>
                                </p:cTn>
                              </p:par>
                              <p:par>
                                <p:cTn id="25" presetID="9" presetClass="exit" presetSubtype="0" fill="hold" nodeType="withEffect">
                                  <p:stCondLst>
                                    <p:cond delay="0"/>
                                  </p:stCondLst>
                                  <p:childTnLst>
                                    <p:animEffect transition="out" filter="dissolve">
                                      <p:cBhvr>
                                        <p:cTn id="26" dur="1000"/>
                                        <p:tgtEl>
                                          <p:spTgt spid="9"/>
                                        </p:tgtEl>
                                      </p:cBhvr>
                                    </p:animEffect>
                                    <p:set>
                                      <p:cBhvr>
                                        <p:cTn id="27" dur="1" fill="hold">
                                          <p:stCondLst>
                                            <p:cond delay="999"/>
                                          </p:stCondLst>
                                        </p:cTn>
                                        <p:tgtEl>
                                          <p:spTgt spid="9"/>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1000"/>
                                        <p:tgtEl>
                                          <p:spTgt spid="11"/>
                                        </p:tgtEl>
                                      </p:cBhvr>
                                    </p:animEffect>
                                    <p:set>
                                      <p:cBhvr>
                                        <p:cTn id="30" dur="1" fill="hold">
                                          <p:stCondLst>
                                            <p:cond delay="999"/>
                                          </p:stCondLst>
                                        </p:cTn>
                                        <p:tgtEl>
                                          <p:spTgt spid="11"/>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1000"/>
                                        <p:tgtEl>
                                          <p:spTgt spid="16"/>
                                        </p:tgtEl>
                                      </p:cBhvr>
                                    </p:animEffect>
                                    <p:set>
                                      <p:cBhvr>
                                        <p:cTn id="33" dur="1" fill="hold">
                                          <p:stCondLst>
                                            <p:cond delay="999"/>
                                          </p:stCondLst>
                                        </p:cTn>
                                        <p:tgtEl>
                                          <p:spTgt spid="16"/>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2500"/>
                            </p:stCondLst>
                            <p:childTnLst>
                              <p:par>
                                <p:cTn id="38" presetID="9"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par>
                                <p:cTn id="44" presetID="9"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dissolve">
                                      <p:cBhvr>
                                        <p:cTn id="49" dur="500"/>
                                        <p:tgtEl>
                                          <p:spTgt spid="15"/>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childTnLst>
                          </p:cTn>
                        </p:par>
                        <p:par>
                          <p:cTn id="54" fill="hold">
                            <p:stCondLst>
                              <p:cond delay="3500"/>
                            </p:stCondLst>
                            <p:childTnLst>
                              <p:par>
                                <p:cTn id="55" presetID="9"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childTnLst>
                          </p:cTn>
                        </p:par>
                        <p:par>
                          <p:cTn id="62" fill="hold">
                            <p:stCondLst>
                              <p:cond delay="4500"/>
                            </p:stCondLst>
                            <p:childTnLst>
                              <p:par>
                                <p:cTn id="63" presetID="9" presetClass="exit" presetSubtype="0" fill="hold" grpId="1" nodeType="afterEffect">
                                  <p:stCondLst>
                                    <p:cond delay="1000"/>
                                  </p:stCondLst>
                                  <p:childTnLst>
                                    <p:animEffect transition="out" filter="dissolv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9" presetClass="exit" presetSubtype="0" fill="hold" grpId="1" nodeType="withEffect">
                                  <p:stCondLst>
                                    <p:cond delay="1000"/>
                                  </p:stCondLst>
                                  <p:childTnLst>
                                    <p:animEffect transition="out" filter="dissolve">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par>
                                <p:cTn id="69" presetID="9" presetClass="exit" presetSubtype="0" fill="hold" grpId="1" nodeType="withEffect">
                                  <p:stCondLst>
                                    <p:cond delay="1000"/>
                                  </p:stCondLst>
                                  <p:childTnLst>
                                    <p:animEffect transition="out" filter="dissolve">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childTnLst>
                          </p:cTn>
                        </p:par>
                        <p:par>
                          <p:cTn id="72" fill="hold">
                            <p:stCondLst>
                              <p:cond delay="6000"/>
                            </p:stCondLst>
                            <p:childTnLst>
                              <p:par>
                                <p:cTn id="73" presetID="9" presetClass="entr" presetSubtype="0" repeatCount="0" fill="hold"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1000"/>
                                        <p:tgtEl>
                                          <p:spTgt spid="32"/>
                                        </p:tgtEl>
                                      </p:cBhvr>
                                    </p:animEffect>
                                  </p:childTnLst>
                                </p:cTn>
                              </p:par>
                            </p:childTnLst>
                          </p:cTn>
                        </p:par>
                        <p:par>
                          <p:cTn id="76" fill="hold">
                            <p:stCondLst>
                              <p:cond delay="7000"/>
                            </p:stCondLst>
                            <p:childTnLst>
                              <p:par>
                                <p:cTn id="77" presetID="9" presetClass="entr" presetSubtype="0" repeatCount="0" fill="hold" nodeType="afterEffect">
                                  <p:stCondLst>
                                    <p:cond delay="500"/>
                                  </p:stCondLst>
                                  <p:childTnLst>
                                    <p:set>
                                      <p:cBhvr>
                                        <p:cTn id="78" dur="1" fill="hold">
                                          <p:stCondLst>
                                            <p:cond delay="0"/>
                                          </p:stCondLst>
                                        </p:cTn>
                                        <p:tgtEl>
                                          <p:spTgt spid="37"/>
                                        </p:tgtEl>
                                        <p:attrNameLst>
                                          <p:attrName>style.visibility</p:attrName>
                                        </p:attrNameLst>
                                      </p:cBhvr>
                                      <p:to>
                                        <p:strVal val="visible"/>
                                      </p:to>
                                    </p:set>
                                    <p:animEffect transition="in" filter="dissolve">
                                      <p:cBhvr>
                                        <p:cTn id="79" dur="1000"/>
                                        <p:tgtEl>
                                          <p:spTgt spid="37"/>
                                        </p:tgtEl>
                                      </p:cBhvr>
                                    </p:animEffect>
                                  </p:childTnLst>
                                </p:cTn>
                              </p:par>
                            </p:childTnLst>
                          </p:cTn>
                        </p:par>
                        <p:par>
                          <p:cTn id="80" fill="hold">
                            <p:stCondLst>
                              <p:cond delay="8500"/>
                            </p:stCondLst>
                            <p:childTnLst>
                              <p:par>
                                <p:cTn id="81" presetID="9" presetClass="exit" presetSubtype="0" fill="hold" nodeType="afterEffect">
                                  <p:stCondLst>
                                    <p:cond delay="0"/>
                                  </p:stCondLst>
                                  <p:childTnLst>
                                    <p:animEffect transition="out" filter="dissolve">
                                      <p:cBhvr>
                                        <p:cTn id="82" dur="500"/>
                                        <p:tgtEl>
                                          <p:spTgt spid="29"/>
                                        </p:tgtEl>
                                      </p:cBhvr>
                                    </p:animEffect>
                                    <p:set>
                                      <p:cBhvr>
                                        <p:cTn id="83" dur="1" fill="hold">
                                          <p:stCondLst>
                                            <p:cond delay="499"/>
                                          </p:stCondLst>
                                        </p:cTn>
                                        <p:tgtEl>
                                          <p:spTgt spid="29"/>
                                        </p:tgtEl>
                                        <p:attrNameLst>
                                          <p:attrName>style.visibility</p:attrName>
                                        </p:attrNameLst>
                                      </p:cBhvr>
                                      <p:to>
                                        <p:strVal val="hidden"/>
                                      </p:to>
                                    </p:set>
                                  </p:childTnLst>
                                </p:cTn>
                              </p:par>
                              <p:par>
                                <p:cTn id="84" presetID="9" presetClass="exit" presetSubtype="0" fill="hold" nodeType="withEffect">
                                  <p:stCondLst>
                                    <p:cond delay="0"/>
                                  </p:stCondLst>
                                  <p:childTnLst>
                                    <p:animEffect transition="out" filter="dissolve">
                                      <p:cBhvr>
                                        <p:cTn id="85" dur="500"/>
                                        <p:tgtEl>
                                          <p:spTgt spid="12"/>
                                        </p:tgtEl>
                                      </p:cBhvr>
                                    </p:animEffect>
                                    <p:set>
                                      <p:cBhvr>
                                        <p:cTn id="86" dur="1" fill="hold">
                                          <p:stCondLst>
                                            <p:cond delay="499"/>
                                          </p:stCondLst>
                                        </p:cTn>
                                        <p:tgtEl>
                                          <p:spTgt spid="12"/>
                                        </p:tgtEl>
                                        <p:attrNameLst>
                                          <p:attrName>style.visibility</p:attrName>
                                        </p:attrNameLst>
                                      </p:cBhvr>
                                      <p:to>
                                        <p:strVal val="hidden"/>
                                      </p:to>
                                    </p:set>
                                  </p:childTnLst>
                                </p:cTn>
                              </p:par>
                              <p:par>
                                <p:cTn id="87" presetID="9"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dissolve">
                                      <p:cBhvr>
                                        <p:cTn id="89" dur="1000"/>
                                        <p:tgtEl>
                                          <p:spTgt spid="42"/>
                                        </p:tgtEl>
                                      </p:cBhvr>
                                    </p:animEffect>
                                  </p:childTnLst>
                                </p:cTn>
                              </p:par>
                            </p:childTnLst>
                          </p:cTn>
                        </p:par>
                        <p:par>
                          <p:cTn id="90" fill="hold">
                            <p:stCondLst>
                              <p:cond delay="9500"/>
                            </p:stCondLst>
                            <p:childTnLst>
                              <p:par>
                                <p:cTn id="91" presetID="9" presetClass="entr" presetSubtype="0" fill="hold" grpId="0" nodeType="after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childTnLst>
                          </p:cTn>
                        </p:par>
                        <p:par>
                          <p:cTn id="94" fill="hold">
                            <p:stCondLst>
                              <p:cond delay="10000"/>
                            </p:stCondLst>
                            <p:childTnLst>
                              <p:par>
                                <p:cTn id="95" presetID="9" presetClass="exit" presetSubtype="0" fill="hold" nodeType="afterEffect">
                                  <p:stCondLst>
                                    <p:cond delay="0"/>
                                  </p:stCondLst>
                                  <p:childTnLst>
                                    <p:animEffect transition="out" filter="dissolve">
                                      <p:cBhvr>
                                        <p:cTn id="96" dur="1000"/>
                                        <p:tgtEl>
                                          <p:spTgt spid="37"/>
                                        </p:tgtEl>
                                      </p:cBhvr>
                                    </p:animEffect>
                                    <p:set>
                                      <p:cBhvr>
                                        <p:cTn id="97" dur="1" fill="hold">
                                          <p:stCondLst>
                                            <p:cond delay="999"/>
                                          </p:stCondLst>
                                        </p:cTn>
                                        <p:tgtEl>
                                          <p:spTgt spid="37"/>
                                        </p:tgtEl>
                                        <p:attrNameLst>
                                          <p:attrName>style.visibility</p:attrName>
                                        </p:attrNameLst>
                                      </p:cBhvr>
                                      <p:to>
                                        <p:strVal val="hidden"/>
                                      </p:to>
                                    </p:set>
                                  </p:childTnLst>
                                </p:cTn>
                              </p:par>
                            </p:childTnLst>
                          </p:cTn>
                        </p:par>
                        <p:par>
                          <p:cTn id="98" fill="hold">
                            <p:stCondLst>
                              <p:cond delay="11000"/>
                            </p:stCondLst>
                            <p:childTnLst>
                              <p:par>
                                <p:cTn id="99" presetID="9" presetClass="exit" presetSubtype="0" fill="hold" nodeType="afterEffect">
                                  <p:stCondLst>
                                    <p:cond delay="0"/>
                                  </p:stCondLst>
                                  <p:childTnLst>
                                    <p:animEffect transition="out" filter="dissolve">
                                      <p:cBhvr>
                                        <p:cTn id="100" dur="1000"/>
                                        <p:tgtEl>
                                          <p:spTgt spid="32"/>
                                        </p:tgtEl>
                                      </p:cBhvr>
                                    </p:animEffect>
                                    <p:set>
                                      <p:cBhvr>
                                        <p:cTn id="101" dur="1" fill="hold">
                                          <p:stCondLst>
                                            <p:cond delay="999"/>
                                          </p:stCondLst>
                                        </p:cTn>
                                        <p:tgtEl>
                                          <p:spTgt spid="32"/>
                                        </p:tgtEl>
                                        <p:attrNameLst>
                                          <p:attrName>style.visibility</p:attrName>
                                        </p:attrNameLst>
                                      </p:cBhvr>
                                      <p:to>
                                        <p:strVal val="hidden"/>
                                      </p:to>
                                    </p:set>
                                  </p:childTnLst>
                                </p:cTn>
                              </p:par>
                            </p:childTnLst>
                          </p:cTn>
                        </p:par>
                        <p:par>
                          <p:cTn id="102" fill="hold">
                            <p:stCondLst>
                              <p:cond delay="12000"/>
                            </p:stCondLst>
                            <p:childTnLst>
                              <p:par>
                                <p:cTn id="103" presetID="9" presetClass="exit" presetSubtype="0" fill="hold" nodeType="afterEffect">
                                  <p:stCondLst>
                                    <p:cond delay="0"/>
                                  </p:stCondLst>
                                  <p:childTnLst>
                                    <p:animEffect transition="out" filter="dissolve">
                                      <p:cBhvr>
                                        <p:cTn id="104" dur="1000"/>
                                        <p:tgtEl>
                                          <p:spTgt spid="42"/>
                                        </p:tgtEl>
                                      </p:cBhvr>
                                    </p:animEffect>
                                    <p:set>
                                      <p:cBhvr>
                                        <p:cTn id="105" dur="1" fill="hold">
                                          <p:stCondLst>
                                            <p:cond delay="999"/>
                                          </p:stCondLst>
                                        </p:cTn>
                                        <p:tgtEl>
                                          <p:spTgt spid="42"/>
                                        </p:tgtEl>
                                        <p:attrNameLst>
                                          <p:attrName>style.visibility</p:attrName>
                                        </p:attrNameLst>
                                      </p:cBhvr>
                                      <p:to>
                                        <p:strVal val="hidden"/>
                                      </p:to>
                                    </p:set>
                                  </p:childTnLst>
                                </p:cTn>
                              </p:par>
                              <p:par>
                                <p:cTn id="106" presetID="9" presetClass="entr" presetSubtype="0" fill="hold"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dissolve">
                                      <p:cBhvr>
                                        <p:cTn id="108" dur="1000"/>
                                        <p:tgtEl>
                                          <p:spTgt spid="47"/>
                                        </p:tgtEl>
                                      </p:cBhvr>
                                    </p:animEffect>
                                  </p:childTnLst>
                                </p:cTn>
                              </p:par>
                            </p:childTnLst>
                          </p:cTn>
                        </p:par>
                        <p:par>
                          <p:cTn id="109" fill="hold">
                            <p:stCondLst>
                              <p:cond delay="13000"/>
                            </p:stCondLst>
                            <p:childTnLst>
                              <p:par>
                                <p:cTn id="110" presetID="9" presetClass="entr" presetSubtype="0" fill="hold" nodeType="after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dissolve">
                                      <p:cBhvr>
                                        <p:cTn id="112" dur="1000"/>
                                        <p:tgtEl>
                                          <p:spTgt spid="37"/>
                                        </p:tgtEl>
                                      </p:cBhvr>
                                    </p:animEffect>
                                  </p:childTnLst>
                                </p:cTn>
                              </p:par>
                            </p:childTnLst>
                          </p:cTn>
                        </p:par>
                        <p:par>
                          <p:cTn id="113" fill="hold">
                            <p:stCondLst>
                              <p:cond delay="14000"/>
                            </p:stCondLst>
                            <p:childTnLst>
                              <p:par>
                                <p:cTn id="114" presetID="9" presetClass="exit" presetSubtype="0" fill="hold" nodeType="afterEffect">
                                  <p:stCondLst>
                                    <p:cond delay="0"/>
                                  </p:stCondLst>
                                  <p:childTnLst>
                                    <p:animEffect transition="out" filter="dissolve">
                                      <p:cBhvr>
                                        <p:cTn id="115" dur="1000"/>
                                        <p:tgtEl>
                                          <p:spTgt spid="37"/>
                                        </p:tgtEl>
                                      </p:cBhvr>
                                    </p:animEffect>
                                    <p:set>
                                      <p:cBhvr>
                                        <p:cTn id="116" dur="1" fill="hold">
                                          <p:stCondLst>
                                            <p:cond delay="999"/>
                                          </p:stCondLst>
                                        </p:cTn>
                                        <p:tgtEl>
                                          <p:spTgt spid="37"/>
                                        </p:tgtEl>
                                        <p:attrNameLst>
                                          <p:attrName>style.visibility</p:attrName>
                                        </p:attrNameLst>
                                      </p:cBhvr>
                                      <p:to>
                                        <p:strVal val="hidden"/>
                                      </p:to>
                                    </p:set>
                                  </p:childTnLst>
                                </p:cTn>
                              </p:par>
                            </p:childTnLst>
                          </p:cTn>
                        </p:par>
                        <p:par>
                          <p:cTn id="117" fill="hold">
                            <p:stCondLst>
                              <p:cond delay="15000"/>
                            </p:stCondLst>
                            <p:childTnLst>
                              <p:par>
                                <p:cTn id="118" presetID="9" presetClass="entr" presetSubtype="0" fill="hold"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dissolve">
                                      <p:cBhvr>
                                        <p:cTn id="120" dur="1000"/>
                                        <p:tgtEl>
                                          <p:spTgt spid="32"/>
                                        </p:tgtEl>
                                      </p:cBhvr>
                                    </p:animEffect>
                                  </p:childTnLst>
                                </p:cTn>
                              </p:par>
                              <p:par>
                                <p:cTn id="121" presetID="9" presetClass="exit" presetSubtype="0" fill="hold" nodeType="withEffect">
                                  <p:stCondLst>
                                    <p:cond delay="0"/>
                                  </p:stCondLst>
                                  <p:childTnLst>
                                    <p:animEffect transition="out" filter="dissolve">
                                      <p:cBhvr>
                                        <p:cTn id="122" dur="1000"/>
                                        <p:tgtEl>
                                          <p:spTgt spid="47"/>
                                        </p:tgtEl>
                                      </p:cBhvr>
                                    </p:animEffect>
                                    <p:set>
                                      <p:cBhvr>
                                        <p:cTn id="123" dur="1" fill="hold">
                                          <p:stCondLst>
                                            <p:cond delay="999"/>
                                          </p:stCondLst>
                                        </p:cTn>
                                        <p:tgtEl>
                                          <p:spTgt spid="47"/>
                                        </p:tgtEl>
                                        <p:attrNameLst>
                                          <p:attrName>style.visibility</p:attrName>
                                        </p:attrNameLst>
                                      </p:cBhvr>
                                      <p:to>
                                        <p:strVal val="hidden"/>
                                      </p:to>
                                    </p:set>
                                  </p:childTnLst>
                                </p:cTn>
                              </p:par>
                              <p:par>
                                <p:cTn id="124" presetID="9"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dissolve">
                                      <p:cBhvr>
                                        <p:cTn id="126" dur="1000"/>
                                        <p:tgtEl>
                                          <p:spTgt spid="42"/>
                                        </p:tgtEl>
                                      </p:cBhvr>
                                    </p:animEffect>
                                  </p:childTnLst>
                                </p:cTn>
                              </p:par>
                            </p:childTnLst>
                          </p:cTn>
                        </p:par>
                        <p:par>
                          <p:cTn id="127" fill="hold">
                            <p:stCondLst>
                              <p:cond delay="16000"/>
                            </p:stCondLst>
                            <p:childTnLst>
                              <p:par>
                                <p:cTn id="128" presetID="9" presetClass="exit" presetSubtype="0" fill="hold" nodeType="afterEffect">
                                  <p:stCondLst>
                                    <p:cond delay="0"/>
                                  </p:stCondLst>
                                  <p:childTnLst>
                                    <p:animEffect transition="out" filter="dissolve">
                                      <p:cBhvr>
                                        <p:cTn id="129" dur="500"/>
                                        <p:tgtEl>
                                          <p:spTgt spid="32"/>
                                        </p:tgtEl>
                                      </p:cBhvr>
                                    </p:animEffect>
                                    <p:set>
                                      <p:cBhvr>
                                        <p:cTn id="130" dur="1" fill="hold">
                                          <p:stCondLst>
                                            <p:cond delay="499"/>
                                          </p:stCondLst>
                                        </p:cTn>
                                        <p:tgtEl>
                                          <p:spTgt spid="32"/>
                                        </p:tgtEl>
                                        <p:attrNameLst>
                                          <p:attrName>style.visibility</p:attrName>
                                        </p:attrNameLst>
                                      </p:cBhvr>
                                      <p:to>
                                        <p:strVal val="hidden"/>
                                      </p:to>
                                    </p:set>
                                  </p:childTnLst>
                                </p:cTn>
                              </p:par>
                            </p:childTnLst>
                          </p:cTn>
                        </p:par>
                        <p:par>
                          <p:cTn id="131" fill="hold">
                            <p:stCondLst>
                              <p:cond delay="16500"/>
                            </p:stCondLst>
                            <p:childTnLst>
                              <p:par>
                                <p:cTn id="132" presetID="9" presetClass="exit" presetSubtype="0" fill="hold" nodeType="afterEffect">
                                  <p:stCondLst>
                                    <p:cond delay="0"/>
                                  </p:stCondLst>
                                  <p:childTnLst>
                                    <p:animEffect transition="out" filter="dissolve">
                                      <p:cBhvr>
                                        <p:cTn id="133" dur="1000"/>
                                        <p:tgtEl>
                                          <p:spTgt spid="42"/>
                                        </p:tgtEl>
                                      </p:cBhvr>
                                    </p:animEffect>
                                    <p:set>
                                      <p:cBhvr>
                                        <p:cTn id="134" dur="1" fill="hold">
                                          <p:stCondLst>
                                            <p:cond delay="999"/>
                                          </p:stCondLst>
                                        </p:cTn>
                                        <p:tgtEl>
                                          <p:spTgt spid="42"/>
                                        </p:tgtEl>
                                        <p:attrNameLst>
                                          <p:attrName>style.visibility</p:attrName>
                                        </p:attrNameLst>
                                      </p:cBhvr>
                                      <p:to>
                                        <p:strVal val="hidden"/>
                                      </p:to>
                                    </p:set>
                                  </p:childTnLst>
                                </p:cTn>
                              </p:par>
                            </p:childTnLst>
                          </p:cTn>
                        </p:par>
                        <p:par>
                          <p:cTn id="135" fill="hold">
                            <p:stCondLst>
                              <p:cond delay="17500"/>
                            </p:stCondLst>
                            <p:childTnLst>
                              <p:par>
                                <p:cTn id="136" presetID="9" presetClass="entr" presetSubtype="0" fill="hold" nodeType="after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dissolve">
                                      <p:cBhvr>
                                        <p:cTn id="138"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546378-CC51-E247-BE6F-3B7239BB6E2C}"/>
              </a:ext>
            </a:extLst>
          </p:cNvPr>
          <p:cNvSpPr>
            <a:spLocks noGrp="1"/>
          </p:cNvSpPr>
          <p:nvPr>
            <p:ph type="title"/>
          </p:nvPr>
        </p:nvSpPr>
        <p:spPr/>
        <p:txBody>
          <a:bodyPr/>
          <a:lstStyle/>
          <a:p>
            <a:r>
              <a:rPr lang="en-GB" dirty="0"/>
              <a:t>Service orchestration</a:t>
            </a:r>
          </a:p>
        </p:txBody>
      </p:sp>
      <p:sp>
        <p:nvSpPr>
          <p:cNvPr id="7" name="Content Placeholder 6">
            <a:extLst>
              <a:ext uri="{FF2B5EF4-FFF2-40B4-BE49-F238E27FC236}">
                <a16:creationId xmlns:a16="http://schemas.microsoft.com/office/drawing/2014/main" id="{250DCF25-9C31-BD44-9961-DD71E92BE9F6}"/>
              </a:ext>
            </a:extLst>
          </p:cNvPr>
          <p:cNvSpPr>
            <a:spLocks noGrp="1"/>
          </p:cNvSpPr>
          <p:nvPr>
            <p:ph sz="half" idx="1"/>
          </p:nvPr>
        </p:nvSpPr>
        <p:spPr>
          <a:xfrm>
            <a:off x="677334" y="1584102"/>
            <a:ext cx="4847703" cy="4816698"/>
          </a:xfrm>
        </p:spPr>
        <p:txBody>
          <a:bodyPr>
            <a:normAutofit lnSpcReduction="10000"/>
          </a:bodyPr>
          <a:lstStyle/>
          <a:p>
            <a:r>
              <a:rPr lang="en-GB" sz="1600" dirty="0"/>
              <a:t>Service model</a:t>
            </a:r>
          </a:p>
          <a:p>
            <a:pPr lvl="1">
              <a:buFont typeface="Courier New" panose="02070309020205020404" pitchFamily="49" charset="0"/>
              <a:buChar char="o"/>
            </a:pPr>
            <a:r>
              <a:rPr lang="en-GB" sz="1600" dirty="0"/>
              <a:t>description</a:t>
            </a:r>
          </a:p>
          <a:p>
            <a:pPr lvl="1">
              <a:buFont typeface="Courier New" panose="02070309020205020404" pitchFamily="49" charset="0"/>
              <a:buChar char="o"/>
            </a:pPr>
            <a:r>
              <a:rPr lang="en-GB" sz="1600" dirty="0"/>
              <a:t>capabilities (what the component does)</a:t>
            </a:r>
          </a:p>
          <a:p>
            <a:pPr lvl="1">
              <a:buFont typeface="Courier New" panose="02070309020205020404" pitchFamily="49" charset="0"/>
              <a:buChar char="o"/>
            </a:pPr>
            <a:r>
              <a:rPr lang="en-GB" sz="1600" dirty="0"/>
              <a:t>properties (configuration elements), </a:t>
            </a:r>
          </a:p>
          <a:p>
            <a:pPr lvl="1">
              <a:buFont typeface="Courier New" panose="02070309020205020404" pitchFamily="49" charset="0"/>
              <a:buChar char="o"/>
            </a:pPr>
            <a:r>
              <a:rPr lang="en-GB" sz="1600" dirty="0"/>
              <a:t>requirements (virtual resources, libraries, other components), and </a:t>
            </a:r>
          </a:p>
          <a:p>
            <a:pPr lvl="1">
              <a:buFont typeface="Courier New" panose="02070309020205020404" pitchFamily="49" charset="0"/>
              <a:buChar char="o"/>
            </a:pPr>
            <a:r>
              <a:rPr lang="en-GB" sz="1600" dirty="0"/>
              <a:t>management operations (e.g., install, start, stop, scale, monitor). </a:t>
            </a:r>
          </a:p>
          <a:p>
            <a:r>
              <a:rPr lang="en-GB" sz="1600" dirty="0"/>
              <a:t>Orchestration</a:t>
            </a:r>
          </a:p>
          <a:p>
            <a:pPr lvl="1">
              <a:buFont typeface="Courier New" panose="02070309020205020404" pitchFamily="49" charset="0"/>
              <a:buChar char="o"/>
            </a:pPr>
            <a:r>
              <a:rPr lang="en-GB" sz="1600" dirty="0"/>
              <a:t>deploy the service in the underlying virtualization infrastructure</a:t>
            </a:r>
          </a:p>
          <a:p>
            <a:pPr lvl="1">
              <a:buFont typeface="Courier New" panose="02070309020205020404" pitchFamily="49" charset="0"/>
              <a:buChar char="o"/>
            </a:pPr>
            <a:r>
              <a:rPr lang="en-GB" sz="1600" dirty="0"/>
              <a:t>perform life-cycle management actions. </a:t>
            </a:r>
          </a:p>
          <a:p>
            <a:r>
              <a:rPr lang="en-GB" sz="1600" dirty="0"/>
              <a:t>Examples: TOSCA, ETSI NFV, IETF SFC, FIWARE, Kubernetes, Docker Swarm, Apache Mesos.</a:t>
            </a:r>
          </a:p>
          <a:p>
            <a:endParaRPr lang="en-GB" sz="1200" dirty="0"/>
          </a:p>
          <a:p>
            <a:pPr lvl="1"/>
            <a:endParaRPr lang="en-GB" sz="1100" dirty="0"/>
          </a:p>
          <a:p>
            <a:endParaRPr lang="en-GB" sz="1200" dirty="0"/>
          </a:p>
        </p:txBody>
      </p:sp>
      <p:pic>
        <p:nvPicPr>
          <p:cNvPr id="9" name="Content Placeholder 4">
            <a:extLst>
              <a:ext uri="{FF2B5EF4-FFF2-40B4-BE49-F238E27FC236}">
                <a16:creationId xmlns:a16="http://schemas.microsoft.com/office/drawing/2014/main" id="{492E07ED-4E9D-D24B-9AE0-481AD589749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74028" y="2559833"/>
            <a:ext cx="4934697" cy="3145508"/>
          </a:xfrm>
          <a:prstGeom prst="rect">
            <a:avLst/>
          </a:prstGeom>
        </p:spPr>
      </p:pic>
      <p:sp>
        <p:nvSpPr>
          <p:cNvPr id="4" name="Content Placeholder 2">
            <a:extLst>
              <a:ext uri="{FF2B5EF4-FFF2-40B4-BE49-F238E27FC236}">
                <a16:creationId xmlns:a16="http://schemas.microsoft.com/office/drawing/2014/main" id="{B1B8A712-6670-4B49-BC1C-F330D00B2203}"/>
              </a:ext>
            </a:extLst>
          </p:cNvPr>
          <p:cNvSpPr txBox="1">
            <a:spLocks/>
          </p:cNvSpPr>
          <p:nvPr/>
        </p:nvSpPr>
        <p:spPr>
          <a:xfrm>
            <a:off x="541867" y="1947332"/>
            <a:ext cx="6671733" cy="46058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dirty="0"/>
          </a:p>
        </p:txBody>
      </p:sp>
    </p:spTree>
    <p:extLst>
      <p:ext uri="{BB962C8B-B14F-4D97-AF65-F5344CB8AC3E}">
        <p14:creationId xmlns:p14="http://schemas.microsoft.com/office/powerpoint/2010/main" val="160796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09153-F7D1-9C42-B8C8-712CD7D63806}"/>
              </a:ext>
            </a:extLst>
          </p:cNvPr>
          <p:cNvSpPr>
            <a:spLocks noGrp="1"/>
          </p:cNvSpPr>
          <p:nvPr>
            <p:ph type="title"/>
          </p:nvPr>
        </p:nvSpPr>
        <p:spPr/>
        <p:txBody>
          <a:bodyPr/>
          <a:lstStyle/>
          <a:p>
            <a:r>
              <a:rPr lang="en-GB" dirty="0"/>
              <a:t>Orchestration - Examples</a:t>
            </a:r>
          </a:p>
        </p:txBody>
      </p:sp>
      <p:sp>
        <p:nvSpPr>
          <p:cNvPr id="9" name="Text Placeholder 8">
            <a:extLst>
              <a:ext uri="{FF2B5EF4-FFF2-40B4-BE49-F238E27FC236}">
                <a16:creationId xmlns:a16="http://schemas.microsoft.com/office/drawing/2014/main" id="{2CDAE8C4-C1D5-1844-AEE6-C050ED56548E}"/>
              </a:ext>
            </a:extLst>
          </p:cNvPr>
          <p:cNvSpPr>
            <a:spLocks noGrp="1"/>
          </p:cNvSpPr>
          <p:nvPr>
            <p:ph type="body" idx="1"/>
          </p:nvPr>
        </p:nvSpPr>
        <p:spPr/>
        <p:txBody>
          <a:bodyPr/>
          <a:lstStyle/>
          <a:p>
            <a:pPr algn="ctr"/>
            <a:r>
              <a:rPr lang="en-GB" dirty="0"/>
              <a:t>Docker Swarm	</a:t>
            </a:r>
          </a:p>
        </p:txBody>
      </p:sp>
      <p:pic>
        <p:nvPicPr>
          <p:cNvPr id="6" name="image3.png" descr="docker swarm clustering">
            <a:extLst>
              <a:ext uri="{FF2B5EF4-FFF2-40B4-BE49-F238E27FC236}">
                <a16:creationId xmlns:a16="http://schemas.microsoft.com/office/drawing/2014/main" id="{0B879B69-62BF-1B4A-A2B1-6ECF8304286D}"/>
              </a:ext>
            </a:extLst>
          </p:cNvPr>
          <p:cNvPicPr>
            <a:picLocks noGrp="1"/>
          </p:cNvPicPr>
          <p:nvPr>
            <p:ph sz="half" idx="2"/>
          </p:nvPr>
        </p:nvPicPr>
        <p:blipFill>
          <a:blip r:embed="rId2"/>
          <a:stretch>
            <a:fillRect/>
          </a:stretch>
        </p:blipFill>
        <p:spPr>
          <a:xfrm>
            <a:off x="676275" y="3297790"/>
            <a:ext cx="4184650" cy="2183295"/>
          </a:xfrm>
          <a:prstGeom prst="rect">
            <a:avLst/>
          </a:prstGeom>
          <a:ln/>
        </p:spPr>
      </p:pic>
      <p:sp>
        <p:nvSpPr>
          <p:cNvPr id="10" name="Text Placeholder 9">
            <a:extLst>
              <a:ext uri="{FF2B5EF4-FFF2-40B4-BE49-F238E27FC236}">
                <a16:creationId xmlns:a16="http://schemas.microsoft.com/office/drawing/2014/main" id="{8540E976-FFFE-1F47-AF05-A72C0A6B6206}"/>
              </a:ext>
            </a:extLst>
          </p:cNvPr>
          <p:cNvSpPr>
            <a:spLocks noGrp="1"/>
          </p:cNvSpPr>
          <p:nvPr>
            <p:ph type="body" sz="quarter" idx="3"/>
          </p:nvPr>
        </p:nvSpPr>
        <p:spPr>
          <a:xfrm>
            <a:off x="5487802" y="2160983"/>
            <a:ext cx="4185618" cy="576262"/>
          </a:xfrm>
        </p:spPr>
        <p:txBody>
          <a:bodyPr/>
          <a:lstStyle/>
          <a:p>
            <a:pPr algn="ctr"/>
            <a:r>
              <a:rPr lang="en-GB" dirty="0"/>
              <a:t>Apache Mesos</a:t>
            </a:r>
          </a:p>
        </p:txBody>
      </p:sp>
      <p:pic>
        <p:nvPicPr>
          <p:cNvPr id="7" name="image5.jpg" descr="A close up of a map&#10;&#10;Description automatically generated">
            <a:extLst>
              <a:ext uri="{FF2B5EF4-FFF2-40B4-BE49-F238E27FC236}">
                <a16:creationId xmlns:a16="http://schemas.microsoft.com/office/drawing/2014/main" id="{1D6D2C7B-7BC7-0A4E-B27E-F058969B456E}"/>
              </a:ext>
            </a:extLst>
          </p:cNvPr>
          <p:cNvPicPr>
            <a:picLocks noGrp="1"/>
          </p:cNvPicPr>
          <p:nvPr>
            <p:ph sz="quarter" idx="4"/>
          </p:nvPr>
        </p:nvPicPr>
        <p:blipFill rotWithShape="1">
          <a:blip r:embed="rId3"/>
          <a:stretch/>
        </p:blipFill>
        <p:spPr bwMode="auto">
          <a:xfrm>
            <a:off x="5487183" y="3020941"/>
            <a:ext cx="4186237" cy="27369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5118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D8A6-CA53-B243-AF70-608614B9A198}"/>
              </a:ext>
            </a:extLst>
          </p:cNvPr>
          <p:cNvSpPr>
            <a:spLocks noGrp="1"/>
          </p:cNvSpPr>
          <p:nvPr>
            <p:ph type="title"/>
          </p:nvPr>
        </p:nvSpPr>
        <p:spPr/>
        <p:txBody>
          <a:bodyPr/>
          <a:lstStyle/>
          <a:p>
            <a:r>
              <a:rPr lang="en-GB" dirty="0"/>
              <a:t>Trends in virtualization…</a:t>
            </a:r>
          </a:p>
        </p:txBody>
      </p:sp>
      <p:sp>
        <p:nvSpPr>
          <p:cNvPr id="5" name="Text Placeholder 4">
            <a:extLst>
              <a:ext uri="{FF2B5EF4-FFF2-40B4-BE49-F238E27FC236}">
                <a16:creationId xmlns:a16="http://schemas.microsoft.com/office/drawing/2014/main" id="{E0A9B324-8087-9540-BE98-D78CED1D600C}"/>
              </a:ext>
            </a:extLst>
          </p:cNvPr>
          <p:cNvSpPr>
            <a:spLocks noGrp="1"/>
          </p:cNvSpPr>
          <p:nvPr>
            <p:ph type="body" idx="1"/>
          </p:nvPr>
        </p:nvSpPr>
        <p:spPr>
          <a:xfrm>
            <a:off x="935261" y="1872852"/>
            <a:ext cx="3666678" cy="576262"/>
          </a:xfrm>
        </p:spPr>
        <p:txBody>
          <a:bodyPr/>
          <a:lstStyle/>
          <a:p>
            <a:r>
              <a:rPr lang="en-GB" dirty="0"/>
              <a:t>From VMs…</a:t>
            </a:r>
          </a:p>
        </p:txBody>
      </p:sp>
      <p:pic>
        <p:nvPicPr>
          <p:cNvPr id="13" name="Content Placeholder 12">
            <a:extLst>
              <a:ext uri="{FF2B5EF4-FFF2-40B4-BE49-F238E27FC236}">
                <a16:creationId xmlns:a16="http://schemas.microsoft.com/office/drawing/2014/main" id="{09F11B46-842C-E84D-A9CF-E8C5CF1ECDE1}"/>
              </a:ext>
            </a:extLst>
          </p:cNvPr>
          <p:cNvPicPr>
            <a:picLocks noGrp="1" noChangeAspect="1"/>
          </p:cNvPicPr>
          <p:nvPr>
            <p:ph sz="half" idx="2"/>
          </p:nvPr>
        </p:nvPicPr>
        <p:blipFill>
          <a:blip r:embed="rId3"/>
          <a:stretch>
            <a:fillRect/>
          </a:stretch>
        </p:blipFill>
        <p:spPr>
          <a:xfrm>
            <a:off x="935261" y="2736850"/>
            <a:ext cx="3666678" cy="3305175"/>
          </a:xfrm>
        </p:spPr>
      </p:pic>
      <p:sp>
        <p:nvSpPr>
          <p:cNvPr id="7" name="Text Placeholder 6">
            <a:extLst>
              <a:ext uri="{FF2B5EF4-FFF2-40B4-BE49-F238E27FC236}">
                <a16:creationId xmlns:a16="http://schemas.microsoft.com/office/drawing/2014/main" id="{BFC2A126-DB2B-E042-90CC-C077F14172BF}"/>
              </a:ext>
            </a:extLst>
          </p:cNvPr>
          <p:cNvSpPr>
            <a:spLocks noGrp="1"/>
          </p:cNvSpPr>
          <p:nvPr>
            <p:ph type="body" sz="quarter" idx="3"/>
          </p:nvPr>
        </p:nvSpPr>
        <p:spPr>
          <a:xfrm>
            <a:off x="5650617" y="1872852"/>
            <a:ext cx="4064713" cy="576262"/>
          </a:xfrm>
        </p:spPr>
        <p:txBody>
          <a:bodyPr/>
          <a:lstStyle/>
          <a:p>
            <a:r>
              <a:rPr lang="en-GB" dirty="0"/>
              <a:t>to lightweight containers</a:t>
            </a:r>
          </a:p>
        </p:txBody>
      </p:sp>
      <p:pic>
        <p:nvPicPr>
          <p:cNvPr id="15" name="Content Placeholder 14">
            <a:extLst>
              <a:ext uri="{FF2B5EF4-FFF2-40B4-BE49-F238E27FC236}">
                <a16:creationId xmlns:a16="http://schemas.microsoft.com/office/drawing/2014/main" id="{E108848C-AEDC-0040-8CA5-C5CD4F661DEF}"/>
              </a:ext>
            </a:extLst>
          </p:cNvPr>
          <p:cNvPicPr>
            <a:picLocks noGrp="1" noChangeAspect="1"/>
          </p:cNvPicPr>
          <p:nvPr>
            <p:ph sz="quarter" idx="4"/>
          </p:nvPr>
        </p:nvPicPr>
        <p:blipFill>
          <a:blip r:embed="rId4"/>
          <a:stretch>
            <a:fillRect/>
          </a:stretch>
        </p:blipFill>
        <p:spPr>
          <a:xfrm>
            <a:off x="5650617" y="2736850"/>
            <a:ext cx="3060879" cy="3305175"/>
          </a:xfrm>
        </p:spPr>
      </p:pic>
    </p:spTree>
    <p:extLst>
      <p:ext uri="{BB962C8B-B14F-4D97-AF65-F5344CB8AC3E}">
        <p14:creationId xmlns:p14="http://schemas.microsoft.com/office/powerpoint/2010/main" val="163823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1197-6245-D846-8E34-F5075A45BD8D}"/>
              </a:ext>
            </a:extLst>
          </p:cNvPr>
          <p:cNvSpPr>
            <a:spLocks noGrp="1"/>
          </p:cNvSpPr>
          <p:nvPr>
            <p:ph type="title"/>
          </p:nvPr>
        </p:nvSpPr>
        <p:spPr/>
        <p:txBody>
          <a:bodyPr/>
          <a:lstStyle/>
          <a:p>
            <a:r>
              <a:rPr lang="en-GB" dirty="0"/>
              <a:t>… and software architectures</a:t>
            </a:r>
          </a:p>
        </p:txBody>
      </p:sp>
      <p:pic>
        <p:nvPicPr>
          <p:cNvPr id="11" name="Content Placeholder 10">
            <a:extLst>
              <a:ext uri="{FF2B5EF4-FFF2-40B4-BE49-F238E27FC236}">
                <a16:creationId xmlns:a16="http://schemas.microsoft.com/office/drawing/2014/main" id="{6DA13011-30B6-C348-AD15-FEE40936D6FC}"/>
              </a:ext>
            </a:extLst>
          </p:cNvPr>
          <p:cNvPicPr>
            <a:picLocks noGrp="1" noChangeAspect="1"/>
          </p:cNvPicPr>
          <p:nvPr>
            <p:ph idx="1"/>
          </p:nvPr>
        </p:nvPicPr>
        <p:blipFill>
          <a:blip r:embed="rId3"/>
          <a:srcRect/>
          <a:stretch/>
        </p:blipFill>
        <p:spPr>
          <a:xfrm>
            <a:off x="840195" y="1618961"/>
            <a:ext cx="8268427" cy="2465495"/>
          </a:xfrm>
        </p:spPr>
      </p:pic>
      <p:pic>
        <p:nvPicPr>
          <p:cNvPr id="12" name="Picture 11">
            <a:extLst>
              <a:ext uri="{FF2B5EF4-FFF2-40B4-BE49-F238E27FC236}">
                <a16:creationId xmlns:a16="http://schemas.microsoft.com/office/drawing/2014/main" id="{A3FE265A-2AAC-9641-9270-AEF46EC65FF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31158" y="4662263"/>
            <a:ext cx="6286500" cy="1371600"/>
          </a:xfrm>
          <a:prstGeom prst="rect">
            <a:avLst/>
          </a:prstGeom>
        </p:spPr>
      </p:pic>
    </p:spTree>
    <p:extLst>
      <p:ext uri="{BB962C8B-B14F-4D97-AF65-F5344CB8AC3E}">
        <p14:creationId xmlns:p14="http://schemas.microsoft.com/office/powerpoint/2010/main" val="209928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878D-2FC4-E848-BD98-2E4826D2B4B8}"/>
              </a:ext>
            </a:extLst>
          </p:cNvPr>
          <p:cNvSpPr>
            <a:spLocks noGrp="1"/>
          </p:cNvSpPr>
          <p:nvPr>
            <p:ph type="title"/>
          </p:nvPr>
        </p:nvSpPr>
        <p:spPr>
          <a:xfrm>
            <a:off x="677333" y="609600"/>
            <a:ext cx="9097731" cy="731967"/>
          </a:xfrm>
        </p:spPr>
        <p:txBody>
          <a:bodyPr>
            <a:normAutofit fontScale="90000"/>
          </a:bodyPr>
          <a:lstStyle/>
          <a:p>
            <a:r>
              <a:rPr lang="en-GB" dirty="0"/>
              <a:t>(Micro-)service-oriented architectures</a:t>
            </a:r>
          </a:p>
        </p:txBody>
      </p:sp>
      <p:sp>
        <p:nvSpPr>
          <p:cNvPr id="5" name="Text Placeholder 4">
            <a:extLst>
              <a:ext uri="{FF2B5EF4-FFF2-40B4-BE49-F238E27FC236}">
                <a16:creationId xmlns:a16="http://schemas.microsoft.com/office/drawing/2014/main" id="{78055937-7822-6B4D-9754-32D628B69D43}"/>
              </a:ext>
            </a:extLst>
          </p:cNvPr>
          <p:cNvSpPr>
            <a:spLocks noGrp="1"/>
          </p:cNvSpPr>
          <p:nvPr>
            <p:ph type="body" idx="1"/>
          </p:nvPr>
        </p:nvSpPr>
        <p:spPr>
          <a:xfrm>
            <a:off x="677334" y="2180786"/>
            <a:ext cx="4185623" cy="576262"/>
          </a:xfrm>
        </p:spPr>
        <p:txBody>
          <a:bodyPr anchor="ctr"/>
          <a:lstStyle/>
          <a:p>
            <a:pPr algn="ctr"/>
            <a:r>
              <a:rPr lang="en-GB" dirty="0"/>
              <a:t>Micro-services</a:t>
            </a:r>
          </a:p>
        </p:txBody>
      </p:sp>
      <p:pic>
        <p:nvPicPr>
          <p:cNvPr id="9" name="Content Placeholder 8">
            <a:extLst>
              <a:ext uri="{FF2B5EF4-FFF2-40B4-BE49-F238E27FC236}">
                <a16:creationId xmlns:a16="http://schemas.microsoft.com/office/drawing/2014/main" id="{E90CC5AC-D695-C749-9E93-793661731A51}"/>
              </a:ext>
            </a:extLst>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336712" y="2975019"/>
            <a:ext cx="3132258" cy="2935839"/>
          </a:xfrm>
          <a:prstGeom prst="rect">
            <a:avLst/>
          </a:prstGeom>
        </p:spPr>
      </p:pic>
      <p:sp>
        <p:nvSpPr>
          <p:cNvPr id="7" name="Text Placeholder 6">
            <a:extLst>
              <a:ext uri="{FF2B5EF4-FFF2-40B4-BE49-F238E27FC236}">
                <a16:creationId xmlns:a16="http://schemas.microsoft.com/office/drawing/2014/main" id="{B8255B35-42E8-4A49-8B48-336285901716}"/>
              </a:ext>
            </a:extLst>
          </p:cNvPr>
          <p:cNvSpPr>
            <a:spLocks noGrp="1"/>
          </p:cNvSpPr>
          <p:nvPr>
            <p:ph type="body" sz="quarter" idx="3"/>
          </p:nvPr>
        </p:nvSpPr>
        <p:spPr>
          <a:xfrm>
            <a:off x="5088384" y="2180786"/>
            <a:ext cx="4185618" cy="576262"/>
          </a:xfrm>
        </p:spPr>
        <p:txBody>
          <a:bodyPr anchor="ctr"/>
          <a:lstStyle/>
          <a:p>
            <a:pPr algn="ctr"/>
            <a:r>
              <a:rPr lang="en-GB" dirty="0"/>
              <a:t>Service meshes</a:t>
            </a:r>
          </a:p>
        </p:txBody>
      </p:sp>
      <p:pic>
        <p:nvPicPr>
          <p:cNvPr id="10" name="Content Placeholder 9" descr="A close up of electronics&#10;&#10;Description automatically generated">
            <a:extLst>
              <a:ext uri="{FF2B5EF4-FFF2-40B4-BE49-F238E27FC236}">
                <a16:creationId xmlns:a16="http://schemas.microsoft.com/office/drawing/2014/main" id="{CA907DA6-1F0A-8E4D-B64F-690FB2A2D9DD}"/>
              </a:ext>
            </a:extLst>
          </p:cNvPr>
          <p:cNvPicPr>
            <a:picLocks noGrp="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851683" y="3078051"/>
            <a:ext cx="2918830" cy="2832807"/>
          </a:xfrm>
          <a:prstGeom prst="rect">
            <a:avLst/>
          </a:prstGeom>
        </p:spPr>
      </p:pic>
    </p:spTree>
    <p:extLst>
      <p:ext uri="{BB962C8B-B14F-4D97-AF65-F5344CB8AC3E}">
        <p14:creationId xmlns:p14="http://schemas.microsoft.com/office/powerpoint/2010/main" val="304424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0A8-BDF4-3243-B945-E85627B07DEF}"/>
              </a:ext>
            </a:extLst>
          </p:cNvPr>
          <p:cNvSpPr>
            <a:spLocks noGrp="1"/>
          </p:cNvSpPr>
          <p:nvPr>
            <p:ph type="title"/>
          </p:nvPr>
        </p:nvSpPr>
        <p:spPr>
          <a:xfrm>
            <a:off x="677334" y="609600"/>
            <a:ext cx="9522734" cy="1320800"/>
          </a:xfrm>
        </p:spPr>
        <p:txBody>
          <a:bodyPr>
            <a:normAutofit/>
          </a:bodyPr>
          <a:lstStyle/>
          <a:p>
            <a:r>
              <a:rPr lang="en-GB" sz="3600" dirty="0"/>
              <a:t>Beyond the cloud: the Internet of Services</a:t>
            </a:r>
          </a:p>
        </p:txBody>
      </p:sp>
      <p:pic>
        <p:nvPicPr>
          <p:cNvPr id="6" name="Picture 5" descr="mmagine correlata">
            <a:extLst>
              <a:ext uri="{FF2B5EF4-FFF2-40B4-BE49-F238E27FC236}">
                <a16:creationId xmlns:a16="http://schemas.microsoft.com/office/drawing/2014/main" id="{C9CF0021-1E39-5441-A51E-71881DAA8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193" y="3389420"/>
            <a:ext cx="3503277" cy="2335518"/>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7" name="Picture 2" descr="mmagine correlata">
            <a:extLst>
              <a:ext uri="{FF2B5EF4-FFF2-40B4-BE49-F238E27FC236}">
                <a16:creationId xmlns:a16="http://schemas.microsoft.com/office/drawing/2014/main" id="{9252F72D-1E36-DC44-85D3-CBC847277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32" y="4906446"/>
            <a:ext cx="1660221" cy="1660221"/>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DE10B2E-40E0-394B-A2F7-5992AFF9CBA9}"/>
              </a:ext>
            </a:extLst>
          </p:cNvPr>
          <p:cNvSpPr/>
          <p:nvPr/>
        </p:nvSpPr>
        <p:spPr>
          <a:xfrm>
            <a:off x="4382520" y="4328735"/>
            <a:ext cx="3028426" cy="119773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Roboto" panose="02000000000000000000" pitchFamily="2" charset="0"/>
                <a:ea typeface="Roboto" panose="02000000000000000000" pitchFamily="2" charset="0"/>
              </a:rPr>
              <a:t>Internet of services</a:t>
            </a:r>
          </a:p>
        </p:txBody>
      </p:sp>
      <p:sp>
        <p:nvSpPr>
          <p:cNvPr id="9" name="Oval 8">
            <a:extLst>
              <a:ext uri="{FF2B5EF4-FFF2-40B4-BE49-F238E27FC236}">
                <a16:creationId xmlns:a16="http://schemas.microsoft.com/office/drawing/2014/main" id="{0B7331E1-6FB5-9043-8D33-89E762BBB529}"/>
              </a:ext>
            </a:extLst>
          </p:cNvPr>
          <p:cNvSpPr/>
          <p:nvPr/>
        </p:nvSpPr>
        <p:spPr>
          <a:xfrm>
            <a:off x="441638" y="2176986"/>
            <a:ext cx="3017896" cy="958232"/>
          </a:xfrm>
          <a:prstGeom prst="ellipse">
            <a:avLst/>
          </a:prstGeom>
          <a:solidFill>
            <a:schemeClr val="accent4"/>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Roboto" panose="02000000000000000000" pitchFamily="2" charset="0"/>
                <a:ea typeface="Roboto" panose="02000000000000000000" pitchFamily="2" charset="0"/>
              </a:rPr>
              <a:t>Internet of Things</a:t>
            </a:r>
          </a:p>
        </p:txBody>
      </p:sp>
      <p:sp>
        <p:nvSpPr>
          <p:cNvPr id="10" name="Oval 9">
            <a:extLst>
              <a:ext uri="{FF2B5EF4-FFF2-40B4-BE49-F238E27FC236}">
                <a16:creationId xmlns:a16="http://schemas.microsoft.com/office/drawing/2014/main" id="{233D23B8-2DA9-C847-A8B1-0B8C8EEF6E22}"/>
              </a:ext>
            </a:extLst>
          </p:cNvPr>
          <p:cNvSpPr/>
          <p:nvPr/>
        </p:nvSpPr>
        <p:spPr>
          <a:xfrm>
            <a:off x="2433200" y="3108173"/>
            <a:ext cx="3028426" cy="1197732"/>
          </a:xfrm>
          <a:prstGeom prst="ellipse">
            <a:avLst/>
          </a:prstGeom>
          <a:solidFill>
            <a:srgbClr val="DB0600"/>
          </a:solidFill>
          <a:ln>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Roboto" panose="02000000000000000000" pitchFamily="2" charset="0"/>
                <a:ea typeface="Roboto" panose="02000000000000000000" pitchFamily="2" charset="0"/>
              </a:rPr>
              <a:t>Communication networks</a:t>
            </a:r>
          </a:p>
        </p:txBody>
      </p:sp>
      <p:sp>
        <p:nvSpPr>
          <p:cNvPr id="11" name="TextBox 10">
            <a:extLst>
              <a:ext uri="{FF2B5EF4-FFF2-40B4-BE49-F238E27FC236}">
                <a16:creationId xmlns:a16="http://schemas.microsoft.com/office/drawing/2014/main" id="{E58AB554-841D-E94D-B27A-4A38F7C17C41}"/>
              </a:ext>
            </a:extLst>
          </p:cNvPr>
          <p:cNvSpPr txBox="1"/>
          <p:nvPr/>
        </p:nvSpPr>
        <p:spPr>
          <a:xfrm>
            <a:off x="1685930" y="3158663"/>
            <a:ext cx="529312" cy="923330"/>
          </a:xfrm>
          <a:prstGeom prst="rect">
            <a:avLst/>
          </a:prstGeom>
          <a:noFill/>
        </p:spPr>
        <p:txBody>
          <a:bodyPr wrap="none" rtlCol="0">
            <a:spAutoFit/>
          </a:bodyPr>
          <a:lstStyle/>
          <a:p>
            <a:r>
              <a:rPr lang="en-GB" sz="5400" b="1" dirty="0"/>
              <a:t>+</a:t>
            </a:r>
            <a:endParaRPr lang="en-GB" b="1" dirty="0"/>
          </a:p>
        </p:txBody>
      </p:sp>
      <p:sp>
        <p:nvSpPr>
          <p:cNvPr id="12" name="TextBox 11">
            <a:extLst>
              <a:ext uri="{FF2B5EF4-FFF2-40B4-BE49-F238E27FC236}">
                <a16:creationId xmlns:a16="http://schemas.microsoft.com/office/drawing/2014/main" id="{CA03755F-549C-144B-9CFE-89ED7F6ECDA2}"/>
              </a:ext>
            </a:extLst>
          </p:cNvPr>
          <p:cNvSpPr txBox="1"/>
          <p:nvPr/>
        </p:nvSpPr>
        <p:spPr>
          <a:xfrm>
            <a:off x="3682757" y="4305905"/>
            <a:ext cx="529312" cy="923330"/>
          </a:xfrm>
          <a:prstGeom prst="rect">
            <a:avLst/>
          </a:prstGeom>
          <a:noFill/>
        </p:spPr>
        <p:txBody>
          <a:bodyPr wrap="none" rtlCol="0">
            <a:spAutoFit/>
          </a:bodyPr>
          <a:lstStyle/>
          <a:p>
            <a:r>
              <a:rPr lang="en-GB" sz="5400" b="1" dirty="0"/>
              <a:t>+</a:t>
            </a:r>
            <a:endParaRPr lang="en-GB" b="1" dirty="0"/>
          </a:p>
        </p:txBody>
      </p:sp>
      <p:sp>
        <p:nvSpPr>
          <p:cNvPr id="13" name="TextBox 12">
            <a:extLst>
              <a:ext uri="{FF2B5EF4-FFF2-40B4-BE49-F238E27FC236}">
                <a16:creationId xmlns:a16="http://schemas.microsoft.com/office/drawing/2014/main" id="{693A368E-6884-1B4C-9641-05CA885AB132}"/>
              </a:ext>
            </a:extLst>
          </p:cNvPr>
          <p:cNvSpPr txBox="1"/>
          <p:nvPr/>
        </p:nvSpPr>
        <p:spPr>
          <a:xfrm>
            <a:off x="5736449" y="5549297"/>
            <a:ext cx="537327" cy="830997"/>
          </a:xfrm>
          <a:prstGeom prst="rect">
            <a:avLst/>
          </a:prstGeom>
          <a:noFill/>
        </p:spPr>
        <p:txBody>
          <a:bodyPr wrap="none" rtlCol="0">
            <a:spAutoFit/>
          </a:bodyPr>
          <a:lstStyle/>
          <a:p>
            <a:r>
              <a:rPr lang="en-GB" sz="4800" b="1" dirty="0">
                <a:latin typeface="Roboto" panose="02000000000000000000" pitchFamily="2" charset="0"/>
                <a:ea typeface="Roboto" panose="02000000000000000000" pitchFamily="2" charset="0"/>
              </a:rPr>
              <a:t>=</a:t>
            </a:r>
            <a:endParaRPr lang="en-GB" sz="1600" i="1" dirty="0">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494F3AB7-2B4D-C846-9ED1-1355B182050A}"/>
              </a:ext>
            </a:extLst>
          </p:cNvPr>
          <p:cNvSpPr txBox="1"/>
          <p:nvPr/>
        </p:nvSpPr>
        <p:spPr>
          <a:xfrm>
            <a:off x="2194203" y="5321057"/>
            <a:ext cx="1795684" cy="830997"/>
          </a:xfrm>
          <a:prstGeom prst="rect">
            <a:avLst/>
          </a:prstGeom>
          <a:noFill/>
        </p:spPr>
        <p:txBody>
          <a:bodyPr wrap="none" rtlCol="0">
            <a:spAutoFit/>
          </a:bodyPr>
          <a:lstStyle/>
          <a:p>
            <a:r>
              <a:rPr lang="en-GB" sz="2400" i="1" dirty="0">
                <a:latin typeface="Roboto" panose="02000000000000000000" pitchFamily="2" charset="0"/>
                <a:ea typeface="Roboto" panose="02000000000000000000" pitchFamily="2" charset="0"/>
              </a:rPr>
              <a:t>Physical </a:t>
            </a:r>
          </a:p>
          <a:p>
            <a:r>
              <a:rPr lang="en-GB" sz="2400" i="1" dirty="0">
                <a:latin typeface="Roboto" panose="02000000000000000000" pitchFamily="2" charset="0"/>
                <a:ea typeface="Roboto" panose="02000000000000000000" pitchFamily="2" charset="0"/>
              </a:rPr>
              <a:t>surrounding</a:t>
            </a:r>
            <a:endParaRPr lang="en-GB" sz="1200" i="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0A058130-3341-D3C7-E17E-F532DFC870D4}"/>
              </a:ext>
            </a:extLst>
          </p:cNvPr>
          <p:cNvSpPr txBox="1"/>
          <p:nvPr/>
        </p:nvSpPr>
        <p:spPr>
          <a:xfrm>
            <a:off x="7705194" y="5795519"/>
            <a:ext cx="3503276" cy="584775"/>
          </a:xfrm>
          <a:prstGeom prst="rect">
            <a:avLst/>
          </a:prstGeom>
          <a:noFill/>
        </p:spPr>
        <p:txBody>
          <a:bodyPr wrap="square">
            <a:spAutoFit/>
          </a:bodyPr>
          <a:lstStyle/>
          <a:p>
            <a:pPr algn="ctr"/>
            <a:r>
              <a:rPr lang="en-GB" sz="3200" i="1" dirty="0">
                <a:latin typeface="Roboto" panose="02000000000000000000" pitchFamily="2" charset="0"/>
                <a:ea typeface="Roboto" panose="02000000000000000000" pitchFamily="2" charset="0"/>
              </a:rPr>
              <a:t>Smart services</a:t>
            </a:r>
            <a:endParaRPr lang="en-IT" sz="3200"/>
          </a:p>
        </p:txBody>
      </p:sp>
    </p:spTree>
    <p:extLst>
      <p:ext uri="{BB962C8B-B14F-4D97-AF65-F5344CB8AC3E}">
        <p14:creationId xmlns:p14="http://schemas.microsoft.com/office/powerpoint/2010/main" val="329445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a:bodyPr>
          <a:lstStyle/>
          <a:p>
            <a:r>
              <a:rPr lang="en-IT"/>
              <a:t>Lecturer: </a:t>
            </a:r>
            <a:r>
              <a:rPr lang="en-IT" b="1"/>
              <a:t>Dr. Alessadro Carrega</a:t>
            </a:r>
            <a:r>
              <a:rPr lang="en-IT"/>
              <a:t>.</a:t>
            </a:r>
          </a:p>
          <a:p>
            <a:pPr lvl="1"/>
            <a:r>
              <a:rPr lang="en-IT" i="1"/>
              <a:t>Email</a:t>
            </a:r>
            <a:r>
              <a:rPr lang="en-IT"/>
              <a:t>: </a:t>
            </a:r>
            <a:r>
              <a:rPr lang="en-IT">
                <a:hlinkClick r:id="rId3"/>
              </a:rPr>
              <a:t>alessandro.carrega@unige.it</a:t>
            </a:r>
            <a:r>
              <a:rPr lang="en-IT"/>
              <a:t>.</a:t>
            </a:r>
          </a:p>
          <a:p>
            <a:pPr lvl="1"/>
            <a:r>
              <a:rPr lang="en-IT" i="1"/>
              <a:t>Skype</a:t>
            </a:r>
            <a:r>
              <a:rPr lang="en-IT"/>
              <a:t>: </a:t>
            </a:r>
            <a:r>
              <a:rPr lang="en-IT">
                <a:hlinkClick r:id="rId4"/>
              </a:rPr>
              <a:t>alessandro.carrega@gmail.com</a:t>
            </a:r>
            <a:r>
              <a:rPr lang="en-IT"/>
              <a:t>.</a:t>
            </a:r>
          </a:p>
          <a:p>
            <a:pPr lvl="1"/>
            <a:r>
              <a:rPr lang="en-IT" i="1"/>
              <a:t>Telegram</a:t>
            </a:r>
            <a:r>
              <a:rPr lang="en-IT"/>
              <a:t> / </a:t>
            </a:r>
            <a:r>
              <a:rPr lang="en-IT" i="1"/>
              <a:t>Whatsapp</a:t>
            </a:r>
            <a:r>
              <a:rPr lang="en-IT"/>
              <a:t>: </a:t>
            </a:r>
            <a:r>
              <a:rPr lang="en-IT" b="1"/>
              <a:t>3487485497</a:t>
            </a:r>
            <a:r>
              <a:rPr lang="en-IT"/>
              <a:t>.</a:t>
            </a:r>
          </a:p>
          <a:p>
            <a:r>
              <a:rPr lang="en-IT"/>
              <a:t>Duration: </a:t>
            </a:r>
            <a:r>
              <a:rPr lang="en-IT" b="1"/>
              <a:t>20 hours</a:t>
            </a:r>
            <a:r>
              <a:rPr lang="en-IT"/>
              <a:t>.</a:t>
            </a:r>
          </a:p>
          <a:p>
            <a:r>
              <a:rPr lang="en-IT"/>
              <a:t>Language: </a:t>
            </a:r>
            <a:r>
              <a:rPr lang="en-IT" b="1"/>
              <a:t>English</a:t>
            </a:r>
            <a:r>
              <a:rPr lang="en-IT"/>
              <a:t>.</a:t>
            </a:r>
          </a:p>
          <a:p>
            <a:r>
              <a:rPr lang="en-IT"/>
              <a:t>Lesson in site and remote (Teams).</a:t>
            </a:r>
          </a:p>
        </p:txBody>
      </p:sp>
    </p:spTree>
    <p:extLst>
      <p:ext uri="{BB962C8B-B14F-4D97-AF65-F5344CB8AC3E}">
        <p14:creationId xmlns:p14="http://schemas.microsoft.com/office/powerpoint/2010/main" val="193986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1BD6-6EF2-5F41-BA39-6CCC3FD3D4EE}"/>
              </a:ext>
            </a:extLst>
          </p:cNvPr>
          <p:cNvSpPr>
            <a:spLocks noGrp="1"/>
          </p:cNvSpPr>
          <p:nvPr>
            <p:ph type="title"/>
          </p:nvPr>
        </p:nvSpPr>
        <p:spPr/>
        <p:txBody>
          <a:bodyPr/>
          <a:lstStyle/>
          <a:p>
            <a:r>
              <a:rPr lang="en-GB" dirty="0"/>
              <a:t>The Internet of Services</a:t>
            </a:r>
          </a:p>
        </p:txBody>
      </p:sp>
      <p:sp>
        <p:nvSpPr>
          <p:cNvPr id="4" name="Pentagon 3">
            <a:extLst>
              <a:ext uri="{FF2B5EF4-FFF2-40B4-BE49-F238E27FC236}">
                <a16:creationId xmlns:a16="http://schemas.microsoft.com/office/drawing/2014/main" id="{ED178707-EE2C-3141-8132-0D2C978D5EFD}"/>
              </a:ext>
            </a:extLst>
          </p:cNvPr>
          <p:cNvSpPr/>
          <p:nvPr/>
        </p:nvSpPr>
        <p:spPr>
          <a:xfrm>
            <a:off x="2728214" y="2765704"/>
            <a:ext cx="4671485" cy="834630"/>
          </a:xfrm>
          <a:prstGeom prst="homePlate">
            <a:avLst/>
          </a:prstGeom>
          <a:gradFill flip="none" rotWithShape="1">
            <a:gsLst>
              <a:gs pos="47000">
                <a:srgbClr val="FFFFC6">
                  <a:alpha val="71000"/>
                </a:srgbClr>
              </a:gs>
              <a:gs pos="0">
                <a:srgbClr val="FFFFC7">
                  <a:alpha val="0"/>
                </a:srgbClr>
              </a:gs>
              <a:gs pos="100000">
                <a:srgbClr val="FFFFC7">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accent1">
                    <a:lumMod val="75000"/>
                  </a:schemeClr>
                </a:solidFill>
                <a:latin typeface="Times New Roman" panose="02020603050405020304" pitchFamily="18" charset="0"/>
                <a:cs typeface="Times New Roman" panose="02020603050405020304" pitchFamily="18" charset="0"/>
              </a:rPr>
              <a:t>Service-Oriented</a:t>
            </a:r>
          </a:p>
          <a:p>
            <a:pPr algn="ctr"/>
            <a:r>
              <a:rPr lang="en-US" sz="2400" b="1" i="1" dirty="0">
                <a:solidFill>
                  <a:schemeClr val="accent1">
                    <a:lumMod val="75000"/>
                  </a:schemeClr>
                </a:solidFill>
                <a:latin typeface="Times New Roman" panose="02020603050405020304" pitchFamily="18" charset="0"/>
                <a:cs typeface="Times New Roman" panose="02020603050405020304" pitchFamily="18" charset="0"/>
              </a:rPr>
              <a:t>Architectures</a:t>
            </a:r>
            <a:endParaRPr lang="en-US" sz="1100"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Pentagon 4">
            <a:extLst>
              <a:ext uri="{FF2B5EF4-FFF2-40B4-BE49-F238E27FC236}">
                <a16:creationId xmlns:a16="http://schemas.microsoft.com/office/drawing/2014/main" id="{B6745F18-4D3B-C244-93FA-707F270A08BE}"/>
              </a:ext>
            </a:extLst>
          </p:cNvPr>
          <p:cNvSpPr/>
          <p:nvPr/>
        </p:nvSpPr>
        <p:spPr>
          <a:xfrm>
            <a:off x="2728214" y="3715426"/>
            <a:ext cx="5534971" cy="834630"/>
          </a:xfrm>
          <a:prstGeom prst="homePlate">
            <a:avLst/>
          </a:prstGeom>
          <a:gradFill flip="none" rotWithShape="1">
            <a:gsLst>
              <a:gs pos="47000">
                <a:srgbClr val="FFFFC6">
                  <a:alpha val="71000"/>
                </a:srgbClr>
              </a:gs>
              <a:gs pos="0">
                <a:srgbClr val="FFFFC7">
                  <a:alpha val="0"/>
                </a:srgbClr>
              </a:gs>
              <a:gs pos="100000">
                <a:srgbClr val="FFFFC7">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r>
              <a:rPr lang="en-US" sz="2400" b="1" i="1" dirty="0">
                <a:solidFill>
                  <a:schemeClr val="accent1">
                    <a:lumMod val="75000"/>
                  </a:schemeClr>
                </a:solidFill>
                <a:latin typeface="Times New Roman" panose="02020603050405020304" pitchFamily="18" charset="0"/>
                <a:cs typeface="Times New Roman" panose="02020603050405020304" pitchFamily="18" charset="0"/>
              </a:rPr>
              <a:t>XaaS</a:t>
            </a:r>
          </a:p>
        </p:txBody>
      </p:sp>
      <p:grpSp>
        <p:nvGrpSpPr>
          <p:cNvPr id="6" name="Convergence (triangle)">
            <a:extLst>
              <a:ext uri="{FF2B5EF4-FFF2-40B4-BE49-F238E27FC236}">
                <a16:creationId xmlns:a16="http://schemas.microsoft.com/office/drawing/2014/main" id="{0D3AB7D1-95B2-5E4F-BF61-3D22A5F2DCE2}"/>
              </a:ext>
            </a:extLst>
          </p:cNvPr>
          <p:cNvGrpSpPr/>
          <p:nvPr/>
        </p:nvGrpSpPr>
        <p:grpSpPr>
          <a:xfrm>
            <a:off x="1174532" y="2338304"/>
            <a:ext cx="3080551" cy="3548553"/>
            <a:chOff x="4559643" y="1676440"/>
            <a:chExt cx="3080952" cy="3549015"/>
          </a:xfrm>
        </p:grpSpPr>
        <p:sp>
          <p:nvSpPr>
            <p:cNvPr id="7" name="Triangle 6">
              <a:extLst>
                <a:ext uri="{FF2B5EF4-FFF2-40B4-BE49-F238E27FC236}">
                  <a16:creationId xmlns:a16="http://schemas.microsoft.com/office/drawing/2014/main" id="{5B8953E0-DF6C-0245-8688-49194ABE6F3F}"/>
                </a:ext>
              </a:extLst>
            </p:cNvPr>
            <p:cNvSpPr/>
            <p:nvPr/>
          </p:nvSpPr>
          <p:spPr>
            <a:xfrm rot="10800000">
              <a:off x="4559643" y="2576564"/>
              <a:ext cx="3072714" cy="2648891"/>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Triangle 7">
              <a:extLst>
                <a:ext uri="{FF2B5EF4-FFF2-40B4-BE49-F238E27FC236}">
                  <a16:creationId xmlns:a16="http://schemas.microsoft.com/office/drawing/2014/main" id="{E7B4AA3F-346E-D740-AFB5-73C2C0A84985}"/>
                </a:ext>
              </a:extLst>
            </p:cNvPr>
            <p:cNvSpPr/>
            <p:nvPr/>
          </p:nvSpPr>
          <p:spPr>
            <a:xfrm>
              <a:off x="4567881" y="1676440"/>
              <a:ext cx="3072714" cy="2648891"/>
            </a:xfrm>
            <a:prstGeom prst="triangle">
              <a:avLst/>
            </a:prstGeom>
            <a:gradFill flip="none" rotWithShape="1">
              <a:gsLst>
                <a:gs pos="0">
                  <a:srgbClr val="FFF7E7"/>
                </a:gs>
                <a:gs pos="100000">
                  <a:srgbClr val="FFE8BE">
                    <a:shade val="100000"/>
                    <a:satMod val="115000"/>
                  </a:srgbClr>
                </a:gs>
              </a:gsLst>
              <a:path path="circle">
                <a:fillToRect l="50000" t="50000" r="50000" b="50000"/>
              </a:path>
              <a:tileRect/>
            </a:gra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9" name="Cloud">
            <a:extLst>
              <a:ext uri="{FF2B5EF4-FFF2-40B4-BE49-F238E27FC236}">
                <a16:creationId xmlns:a16="http://schemas.microsoft.com/office/drawing/2014/main" id="{BED3124A-2B8A-1F4A-B25F-09E9731207DB}"/>
              </a:ext>
            </a:extLst>
          </p:cNvPr>
          <p:cNvGrpSpPr/>
          <p:nvPr/>
        </p:nvGrpSpPr>
        <p:grpSpPr>
          <a:xfrm>
            <a:off x="408053" y="4279403"/>
            <a:ext cx="1482618" cy="1482618"/>
            <a:chOff x="1804086" y="2866769"/>
            <a:chExt cx="1482811" cy="1482811"/>
          </a:xfrm>
        </p:grpSpPr>
        <p:sp>
          <p:nvSpPr>
            <p:cNvPr id="10" name="Oval 9">
              <a:extLst>
                <a:ext uri="{FF2B5EF4-FFF2-40B4-BE49-F238E27FC236}">
                  <a16:creationId xmlns:a16="http://schemas.microsoft.com/office/drawing/2014/main" id="{E9E98CE9-CD0F-2048-A8F4-17B9BF7E779A}"/>
                </a:ext>
              </a:extLst>
            </p:cNvPr>
            <p:cNvSpPr/>
            <p:nvPr/>
          </p:nvSpPr>
          <p:spPr>
            <a:xfrm>
              <a:off x="1804086" y="2866769"/>
              <a:ext cx="1482811" cy="1482811"/>
            </a:xfrm>
            <a:prstGeom prst="ellipse">
              <a:avLst/>
            </a:prstGeom>
            <a:gradFill flip="none" rotWithShape="1">
              <a:gsLst>
                <a:gs pos="0">
                  <a:srgbClr val="F1FFFF"/>
                </a:gs>
                <a:gs pos="100000">
                  <a:schemeClr val="accent3">
                    <a:lumMod val="20000"/>
                    <a:lumOff val="80000"/>
                    <a:shade val="100000"/>
                    <a:satMod val="115000"/>
                  </a:schemeClr>
                </a:gs>
              </a:gsLst>
              <a:path path="circle">
                <a:fillToRect l="50000" t="50000" r="50000" b="50000"/>
              </a:path>
              <a:tileRect/>
            </a:gradFill>
            <a:ln w="38100">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p>
          </p:txBody>
        </p:sp>
        <p:pic>
          <p:nvPicPr>
            <p:cNvPr id="11" name="Picture 10">
              <a:extLst>
                <a:ext uri="{FF2B5EF4-FFF2-40B4-BE49-F238E27FC236}">
                  <a16:creationId xmlns:a16="http://schemas.microsoft.com/office/drawing/2014/main" id="{8A1629A5-CA02-9E4F-B672-974410AB546A}"/>
                </a:ext>
              </a:extLst>
            </p:cNvPr>
            <p:cNvPicPr>
              <a:picLocks noChangeAspect="1"/>
            </p:cNvPicPr>
            <p:nvPr/>
          </p:nvPicPr>
          <p:blipFill>
            <a:blip r:embed="rId3"/>
            <a:stretch>
              <a:fillRect/>
            </a:stretch>
          </p:blipFill>
          <p:spPr>
            <a:xfrm>
              <a:off x="2021745" y="3337474"/>
              <a:ext cx="1047491" cy="541400"/>
            </a:xfrm>
            <a:prstGeom prst="rect">
              <a:avLst/>
            </a:prstGeom>
          </p:spPr>
        </p:pic>
      </p:grpSp>
      <p:grpSp>
        <p:nvGrpSpPr>
          <p:cNvPr id="12" name="IoT">
            <a:extLst>
              <a:ext uri="{FF2B5EF4-FFF2-40B4-BE49-F238E27FC236}">
                <a16:creationId xmlns:a16="http://schemas.microsoft.com/office/drawing/2014/main" id="{AA59A31C-3225-CC4C-AAB2-77A4530EBE16}"/>
              </a:ext>
            </a:extLst>
          </p:cNvPr>
          <p:cNvGrpSpPr/>
          <p:nvPr/>
        </p:nvGrpSpPr>
        <p:grpSpPr>
          <a:xfrm>
            <a:off x="3555646" y="4290427"/>
            <a:ext cx="1482618" cy="1482618"/>
            <a:chOff x="4090087" y="4032422"/>
            <a:chExt cx="1482811" cy="1482811"/>
          </a:xfrm>
        </p:grpSpPr>
        <p:sp>
          <p:nvSpPr>
            <p:cNvPr id="13" name="Oval 12">
              <a:extLst>
                <a:ext uri="{FF2B5EF4-FFF2-40B4-BE49-F238E27FC236}">
                  <a16:creationId xmlns:a16="http://schemas.microsoft.com/office/drawing/2014/main" id="{147D0EDE-6D20-CA4A-A0F4-F03C25B95AE8}"/>
                </a:ext>
              </a:extLst>
            </p:cNvPr>
            <p:cNvSpPr/>
            <p:nvPr/>
          </p:nvSpPr>
          <p:spPr>
            <a:xfrm>
              <a:off x="4090087" y="4032422"/>
              <a:ext cx="1482811" cy="1482811"/>
            </a:xfrm>
            <a:prstGeom prst="ellipse">
              <a:avLst/>
            </a:prstGeom>
            <a:gradFill flip="none" rotWithShape="1">
              <a:gsLst>
                <a:gs pos="0">
                  <a:srgbClr val="E2FFE9"/>
                </a:gs>
                <a:gs pos="100000">
                  <a:schemeClr val="accent5">
                    <a:lumMod val="20000"/>
                    <a:lumOff val="80000"/>
                    <a:shade val="100000"/>
                    <a:satMod val="115000"/>
                  </a:schemeClr>
                </a:gs>
              </a:gsLst>
              <a:path path="circle">
                <a:fillToRect l="50000" t="50000" r="50000" b="50000"/>
              </a:path>
              <a:tileRect/>
            </a:gradFill>
            <a:ln w="38100">
              <a:solidFill>
                <a:schemeClr val="accent5">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p>
          </p:txBody>
        </p:sp>
        <p:pic>
          <p:nvPicPr>
            <p:cNvPr id="14" name="Picture 13">
              <a:extLst>
                <a:ext uri="{FF2B5EF4-FFF2-40B4-BE49-F238E27FC236}">
                  <a16:creationId xmlns:a16="http://schemas.microsoft.com/office/drawing/2014/main" id="{7188E43B-5791-2E42-9298-5A904023D98D}"/>
                </a:ext>
              </a:extLst>
            </p:cNvPr>
            <p:cNvPicPr>
              <a:picLocks noChangeAspect="1"/>
            </p:cNvPicPr>
            <p:nvPr/>
          </p:nvPicPr>
          <p:blipFill rotWithShape="1">
            <a:blip r:embed="rId4"/>
            <a:srcRect l="20270" t="12992" r="-988" b="32593"/>
            <a:stretch/>
          </p:blipFill>
          <p:spPr>
            <a:xfrm>
              <a:off x="4468390" y="4405026"/>
              <a:ext cx="726204" cy="737602"/>
            </a:xfrm>
            <a:prstGeom prst="rect">
              <a:avLst/>
            </a:prstGeom>
          </p:spPr>
        </p:pic>
      </p:grpSp>
      <p:grpSp>
        <p:nvGrpSpPr>
          <p:cNvPr id="15" name="SDN">
            <a:extLst>
              <a:ext uri="{FF2B5EF4-FFF2-40B4-BE49-F238E27FC236}">
                <a16:creationId xmlns:a16="http://schemas.microsoft.com/office/drawing/2014/main" id="{6156C044-EA0C-2949-B62B-798E5CF4DEAE}"/>
              </a:ext>
            </a:extLst>
          </p:cNvPr>
          <p:cNvGrpSpPr/>
          <p:nvPr/>
        </p:nvGrpSpPr>
        <p:grpSpPr>
          <a:xfrm>
            <a:off x="1969379" y="1560816"/>
            <a:ext cx="1482618" cy="1482618"/>
            <a:chOff x="5385074" y="2430163"/>
            <a:chExt cx="1482811" cy="1482811"/>
          </a:xfrm>
        </p:grpSpPr>
        <p:sp>
          <p:nvSpPr>
            <p:cNvPr id="16" name="Oval 15">
              <a:extLst>
                <a:ext uri="{FF2B5EF4-FFF2-40B4-BE49-F238E27FC236}">
                  <a16:creationId xmlns:a16="http://schemas.microsoft.com/office/drawing/2014/main" id="{1A346179-77E1-B64F-AE3A-40106211C4AC}"/>
                </a:ext>
              </a:extLst>
            </p:cNvPr>
            <p:cNvSpPr/>
            <p:nvPr/>
          </p:nvSpPr>
          <p:spPr>
            <a:xfrm>
              <a:off x="5385074" y="2430163"/>
              <a:ext cx="1482811" cy="1482811"/>
            </a:xfrm>
            <a:prstGeom prst="ellipse">
              <a:avLst/>
            </a:prstGeom>
            <a:gradFill flip="none" rotWithShape="1">
              <a:gsLst>
                <a:gs pos="0">
                  <a:srgbClr val="FFFBFC"/>
                </a:gs>
                <a:gs pos="100000">
                  <a:srgbClr val="F9E4E5"/>
                </a:gs>
              </a:gsLst>
              <a:path path="circle">
                <a:fillToRect l="50000" t="50000" r="50000" b="50000"/>
              </a:path>
              <a:tileRect/>
            </a:gradFill>
            <a:ln w="38100">
              <a:solidFill>
                <a:srgbClr val="FFB3A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p>
          </p:txBody>
        </p:sp>
        <p:pic>
          <p:nvPicPr>
            <p:cNvPr id="17" name="Picture 16">
              <a:extLst>
                <a:ext uri="{FF2B5EF4-FFF2-40B4-BE49-F238E27FC236}">
                  <a16:creationId xmlns:a16="http://schemas.microsoft.com/office/drawing/2014/main" id="{84A67693-B583-A646-B5C7-F4464E9D498A}"/>
                </a:ext>
              </a:extLst>
            </p:cNvPr>
            <p:cNvPicPr>
              <a:picLocks noChangeAspect="1"/>
            </p:cNvPicPr>
            <p:nvPr/>
          </p:nvPicPr>
          <p:blipFill>
            <a:blip r:embed="rId5"/>
            <a:stretch>
              <a:fillRect/>
            </a:stretch>
          </p:blipFill>
          <p:spPr>
            <a:xfrm>
              <a:off x="5781802" y="2872244"/>
              <a:ext cx="689353" cy="598648"/>
            </a:xfrm>
            <a:prstGeom prst="rect">
              <a:avLst/>
            </a:prstGeom>
          </p:spPr>
        </p:pic>
      </p:grpSp>
      <p:pic>
        <p:nvPicPr>
          <p:cNvPr id="18" name="Picture 17">
            <a:extLst>
              <a:ext uri="{FF2B5EF4-FFF2-40B4-BE49-F238E27FC236}">
                <a16:creationId xmlns:a16="http://schemas.microsoft.com/office/drawing/2014/main" id="{20121CB2-A8DB-D641-836B-5E232F0B6302}"/>
              </a:ext>
            </a:extLst>
          </p:cNvPr>
          <p:cNvPicPr>
            <a:picLocks noChangeAspect="1"/>
          </p:cNvPicPr>
          <p:nvPr/>
        </p:nvPicPr>
        <p:blipFill>
          <a:blip r:embed="rId6"/>
          <a:stretch>
            <a:fillRect/>
          </a:stretch>
        </p:blipFill>
        <p:spPr>
          <a:xfrm>
            <a:off x="6327733" y="2086510"/>
            <a:ext cx="5035153" cy="3204867"/>
          </a:xfrm>
          <a:prstGeom prst="rect">
            <a:avLst/>
          </a:prstGeom>
        </p:spPr>
      </p:pic>
    </p:spTree>
    <p:extLst>
      <p:ext uri="{BB962C8B-B14F-4D97-AF65-F5344CB8AC3E}">
        <p14:creationId xmlns:p14="http://schemas.microsoft.com/office/powerpoint/2010/main" val="384929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1000"/>
                            </p:stCondLst>
                            <p:childTnLst>
                              <p:par>
                                <p:cTn id="24" presetID="21" presetClass="entr" presetSubtype="3"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heel(3)">
                                      <p:cBhvr>
                                        <p:cTn id="26" dur="1000"/>
                                        <p:tgtEl>
                                          <p:spTgt spid="6"/>
                                        </p:tgtEl>
                                      </p:cBhvr>
                                    </p:animEffect>
                                  </p:childTnLst>
                                </p:cTn>
                              </p:par>
                            </p:childTnLst>
                          </p:cTn>
                        </p:par>
                        <p:par>
                          <p:cTn id="27" fill="hold">
                            <p:stCondLst>
                              <p:cond delay="2000"/>
                            </p:stCondLst>
                            <p:childTnLst>
                              <p:par>
                                <p:cTn id="28" presetID="1" presetClass="path" presetSubtype="0" repeatCount="indefinite" fill="hold" nodeType="afterEffect">
                                  <p:stCondLst>
                                    <p:cond delay="0"/>
                                  </p:stCondLst>
                                  <p:childTnLst>
                                    <p:animMotion origin="layout" path="M -0.00091 0.00046 C 0.04024 0.12847 0.13229 0.17152 0.20352 0.09838 C 0.27552 0.02546 0.30013 -0.13704 0.25807 -0.26482 C 0.2168 -0.39121 0.12474 -0.43542 0.05352 -0.36204 C -0.01849 -0.28843 -0.04232 -0.12616 -0.00091 0.00046 Z " pathEditMode="fixed" rAng="3600000" ptsTypes="AAAAA">
                                      <p:cBhvr>
                                        <p:cTn id="29" dur="5000" spd="-100000" fill="hold"/>
                                        <p:tgtEl>
                                          <p:spTgt spid="9"/>
                                        </p:tgtEl>
                                        <p:attrNameLst>
                                          <p:attrName>ppt_x</p:attrName>
                                          <p:attrName>ppt_y</p:attrName>
                                        </p:attrNameLst>
                                      </p:cBhvr>
                                      <p:rCtr x="12956" y="-13264"/>
                                    </p:animMotion>
                                  </p:childTnLst>
                                </p:cTn>
                              </p:par>
                              <p:par>
                                <p:cTn id="30" presetID="1" presetClass="path" presetSubtype="0" repeatCount="indefinite" fill="hold" nodeType="withEffect">
                                  <p:stCondLst>
                                    <p:cond delay="0"/>
                                  </p:stCondLst>
                                  <p:childTnLst>
                                    <p:animMotion origin="layout" path="M 8.75E-6 -0.00046 C 0.04129 -0.12754 0.01655 -0.29073 -0.05493 -0.36411 C -0.12616 -0.43749 -0.21782 -0.39398 -0.25897 -0.26643 C -0.30012 -0.13958 -0.2759 0.02385 -0.20415 0.09723 C -0.13267 0.17061 -0.04126 0.12686 8.75E-6 -0.00046 Z " pathEditMode="fixed" rAng="18000000" ptsTypes="AAAAA">
                                      <p:cBhvr>
                                        <p:cTn id="31" dur="5000" spd="-100000" fill="hold"/>
                                        <p:tgtEl>
                                          <p:spTgt spid="12"/>
                                        </p:tgtEl>
                                        <p:attrNameLst>
                                          <p:attrName>ppt_x</p:attrName>
                                          <p:attrName>ppt_y</p:attrName>
                                        </p:attrNameLst>
                                      </p:cBhvr>
                                      <p:rCtr x="-12956" y="-13287"/>
                                    </p:animMotion>
                                  </p:childTnLst>
                                </p:cTn>
                              </p:par>
                              <p:par>
                                <p:cTn id="32" presetID="1" presetClass="path" presetSubtype="0" repeatCount="indefinite" fill="hold" nodeType="withEffect">
                                  <p:stCondLst>
                                    <p:cond delay="0"/>
                                  </p:stCondLst>
                                  <p:childTnLst>
                                    <p:animMotion origin="layout" path="M 4.375E-6 -0.00116 C -0.08282 -0.00116 -0.14987 0.11875 -0.14961 0.26574 C -0.14987 0.41157 -0.08295 0.53102 -0.00026 0.53055 C 0.08203 0.53032 0.14987 0.4118 0.14934 0.26458 C 0.14961 0.11782 0.08281 -0.00116 4.375E-6 -0.00116 Z " pathEditMode="fixed" rAng="10800000" ptsTypes="AAAAA">
                                      <p:cBhvr>
                                        <p:cTn id="33" dur="5000" spd="-100000" fill="hold"/>
                                        <p:tgtEl>
                                          <p:spTgt spid="15"/>
                                        </p:tgtEl>
                                        <p:attrNameLst>
                                          <p:attrName>ppt_x</p:attrName>
                                          <p:attrName>ppt_y</p:attrName>
                                        </p:attrNameLst>
                                      </p:cBhvr>
                                      <p:rCtr x="0" y="26597"/>
                                    </p:animMotion>
                                  </p:childTnLst>
                                </p:cTn>
                              </p:par>
                              <p:par>
                                <p:cTn id="34" presetID="8" presetClass="emph" presetSubtype="0" repeatCount="indefinite" fill="hold" nodeType="withEffect">
                                  <p:stCondLst>
                                    <p:cond delay="0"/>
                                  </p:stCondLst>
                                  <p:childTnLst>
                                    <p:animRot by="21600000">
                                      <p:cBhvr>
                                        <p:cTn id="35" dur="5000" fill="hold"/>
                                        <p:tgtEl>
                                          <p:spTgt spid="6"/>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1000"/>
                                        <p:tgtEl>
                                          <p:spTgt spid="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1000"/>
                                        <p:tgtEl>
                                          <p:spTgt spid="5"/>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C356-930B-DD49-82A5-303BF8DDD0AB}"/>
              </a:ext>
            </a:extLst>
          </p:cNvPr>
          <p:cNvSpPr>
            <a:spLocks noGrp="1"/>
          </p:cNvSpPr>
          <p:nvPr>
            <p:ph type="title"/>
          </p:nvPr>
        </p:nvSpPr>
        <p:spPr/>
        <p:txBody>
          <a:bodyPr/>
          <a:lstStyle/>
          <a:p>
            <a:r>
              <a:rPr lang="en-GB" dirty="0"/>
              <a:t>Chaining services</a:t>
            </a:r>
          </a:p>
        </p:txBody>
      </p:sp>
      <p:grpSp>
        <p:nvGrpSpPr>
          <p:cNvPr id="4" name="Flow large">
            <a:extLst>
              <a:ext uri="{FF2B5EF4-FFF2-40B4-BE49-F238E27FC236}">
                <a16:creationId xmlns:a16="http://schemas.microsoft.com/office/drawing/2014/main" id="{767C5C62-B0DD-3140-9CA5-B7A2508ECD9E}"/>
              </a:ext>
            </a:extLst>
          </p:cNvPr>
          <p:cNvGrpSpPr/>
          <p:nvPr/>
        </p:nvGrpSpPr>
        <p:grpSpPr>
          <a:xfrm>
            <a:off x="2942586" y="4566734"/>
            <a:ext cx="6653249" cy="946776"/>
            <a:chOff x="3014397" y="5014894"/>
            <a:chExt cx="6654114" cy="946898"/>
          </a:xfrm>
          <a:solidFill>
            <a:schemeClr val="accent3">
              <a:lumMod val="20000"/>
              <a:lumOff val="80000"/>
            </a:schemeClr>
          </a:solidFill>
        </p:grpSpPr>
        <p:sp>
          <p:nvSpPr>
            <p:cNvPr id="5" name="Pentagon 4">
              <a:extLst>
                <a:ext uri="{FF2B5EF4-FFF2-40B4-BE49-F238E27FC236}">
                  <a16:creationId xmlns:a16="http://schemas.microsoft.com/office/drawing/2014/main" id="{6403B515-0B5A-9E43-8CA1-65514C344EBE}"/>
                </a:ext>
              </a:extLst>
            </p:cNvPr>
            <p:cNvSpPr/>
            <p:nvPr/>
          </p:nvSpPr>
          <p:spPr>
            <a:xfrm>
              <a:off x="3014397" y="5014894"/>
              <a:ext cx="512560" cy="946898"/>
            </a:xfrm>
            <a:prstGeom prst="homePlate">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6" name="Chevron 5">
              <a:extLst>
                <a:ext uri="{FF2B5EF4-FFF2-40B4-BE49-F238E27FC236}">
                  <a16:creationId xmlns:a16="http://schemas.microsoft.com/office/drawing/2014/main" id="{C47A1714-BE9A-F54F-A731-EDB937BDD554}"/>
                </a:ext>
              </a:extLst>
            </p:cNvPr>
            <p:cNvSpPr/>
            <p:nvPr/>
          </p:nvSpPr>
          <p:spPr>
            <a:xfrm>
              <a:off x="3342040"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7" name="Chevron 6">
              <a:extLst>
                <a:ext uri="{FF2B5EF4-FFF2-40B4-BE49-F238E27FC236}">
                  <a16:creationId xmlns:a16="http://schemas.microsoft.com/office/drawing/2014/main" id="{7C3C4888-8B08-904B-B2B1-49C4B5C3DB78}"/>
                </a:ext>
              </a:extLst>
            </p:cNvPr>
            <p:cNvSpPr/>
            <p:nvPr/>
          </p:nvSpPr>
          <p:spPr>
            <a:xfrm>
              <a:off x="3853836"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8" name="Chevron 7">
              <a:extLst>
                <a:ext uri="{FF2B5EF4-FFF2-40B4-BE49-F238E27FC236}">
                  <a16:creationId xmlns:a16="http://schemas.microsoft.com/office/drawing/2014/main" id="{52BA3DD6-5D02-7C4B-8F21-56F4AB8B2B3E}"/>
                </a:ext>
              </a:extLst>
            </p:cNvPr>
            <p:cNvSpPr/>
            <p:nvPr/>
          </p:nvSpPr>
          <p:spPr>
            <a:xfrm>
              <a:off x="4365632"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9" name="Chevron 8">
              <a:extLst>
                <a:ext uri="{FF2B5EF4-FFF2-40B4-BE49-F238E27FC236}">
                  <a16:creationId xmlns:a16="http://schemas.microsoft.com/office/drawing/2014/main" id="{D3DDEF97-95D0-4146-A8A9-394EB51FE14E}"/>
                </a:ext>
              </a:extLst>
            </p:cNvPr>
            <p:cNvSpPr/>
            <p:nvPr/>
          </p:nvSpPr>
          <p:spPr>
            <a:xfrm>
              <a:off x="4877428"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0" name="Chevron 9">
              <a:extLst>
                <a:ext uri="{FF2B5EF4-FFF2-40B4-BE49-F238E27FC236}">
                  <a16:creationId xmlns:a16="http://schemas.microsoft.com/office/drawing/2014/main" id="{F6D17E27-35D6-4C44-AEA4-E3A4068884BA}"/>
                </a:ext>
              </a:extLst>
            </p:cNvPr>
            <p:cNvSpPr/>
            <p:nvPr/>
          </p:nvSpPr>
          <p:spPr>
            <a:xfrm>
              <a:off x="5389224"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1" name="Chevron 10">
              <a:extLst>
                <a:ext uri="{FF2B5EF4-FFF2-40B4-BE49-F238E27FC236}">
                  <a16:creationId xmlns:a16="http://schemas.microsoft.com/office/drawing/2014/main" id="{65048EB8-9A0A-AA48-8194-1439907DD1B3}"/>
                </a:ext>
              </a:extLst>
            </p:cNvPr>
            <p:cNvSpPr/>
            <p:nvPr/>
          </p:nvSpPr>
          <p:spPr>
            <a:xfrm>
              <a:off x="5901020"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2" name="Chevron 11">
              <a:extLst>
                <a:ext uri="{FF2B5EF4-FFF2-40B4-BE49-F238E27FC236}">
                  <a16:creationId xmlns:a16="http://schemas.microsoft.com/office/drawing/2014/main" id="{EC493D5F-5EB5-C241-A974-ACC4589300BF}"/>
                </a:ext>
              </a:extLst>
            </p:cNvPr>
            <p:cNvSpPr/>
            <p:nvPr/>
          </p:nvSpPr>
          <p:spPr>
            <a:xfrm>
              <a:off x="6412816"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3" name="Chevron 12">
              <a:extLst>
                <a:ext uri="{FF2B5EF4-FFF2-40B4-BE49-F238E27FC236}">
                  <a16:creationId xmlns:a16="http://schemas.microsoft.com/office/drawing/2014/main" id="{EF14354A-971F-3D43-B4CE-DEC1F4864F76}"/>
                </a:ext>
              </a:extLst>
            </p:cNvPr>
            <p:cNvSpPr/>
            <p:nvPr/>
          </p:nvSpPr>
          <p:spPr>
            <a:xfrm>
              <a:off x="6924612"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Chevron 13">
              <a:extLst>
                <a:ext uri="{FF2B5EF4-FFF2-40B4-BE49-F238E27FC236}">
                  <a16:creationId xmlns:a16="http://schemas.microsoft.com/office/drawing/2014/main" id="{C4A9DC64-88AF-9448-A27C-9579C633FD2F}"/>
                </a:ext>
              </a:extLst>
            </p:cNvPr>
            <p:cNvSpPr/>
            <p:nvPr/>
          </p:nvSpPr>
          <p:spPr>
            <a:xfrm>
              <a:off x="7436408"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5" name="Chevron 14">
              <a:extLst>
                <a:ext uri="{FF2B5EF4-FFF2-40B4-BE49-F238E27FC236}">
                  <a16:creationId xmlns:a16="http://schemas.microsoft.com/office/drawing/2014/main" id="{3A39FB28-312F-464A-978D-01070D6DA700}"/>
                </a:ext>
              </a:extLst>
            </p:cNvPr>
            <p:cNvSpPr/>
            <p:nvPr/>
          </p:nvSpPr>
          <p:spPr>
            <a:xfrm>
              <a:off x="7948204"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6" name="Chevron 15">
              <a:extLst>
                <a:ext uri="{FF2B5EF4-FFF2-40B4-BE49-F238E27FC236}">
                  <a16:creationId xmlns:a16="http://schemas.microsoft.com/office/drawing/2014/main" id="{37DC8C8A-D1F2-E648-96C7-7E031BDE8DEF}"/>
                </a:ext>
              </a:extLst>
            </p:cNvPr>
            <p:cNvSpPr/>
            <p:nvPr/>
          </p:nvSpPr>
          <p:spPr>
            <a:xfrm>
              <a:off x="8460000"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7" name="Chevron 16">
              <a:extLst>
                <a:ext uri="{FF2B5EF4-FFF2-40B4-BE49-F238E27FC236}">
                  <a16:creationId xmlns:a16="http://schemas.microsoft.com/office/drawing/2014/main" id="{C5F0300C-9C59-0B43-86EA-2726E9E0D4BB}"/>
                </a:ext>
              </a:extLst>
            </p:cNvPr>
            <p:cNvSpPr/>
            <p:nvPr/>
          </p:nvSpPr>
          <p:spPr>
            <a:xfrm>
              <a:off x="8971798"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grpSp>
      <p:grpSp>
        <p:nvGrpSpPr>
          <p:cNvPr id="18" name="Flow small">
            <a:extLst>
              <a:ext uri="{FF2B5EF4-FFF2-40B4-BE49-F238E27FC236}">
                <a16:creationId xmlns:a16="http://schemas.microsoft.com/office/drawing/2014/main" id="{1DCDDDB7-8A6F-5049-BAB6-64FC91A34500}"/>
              </a:ext>
            </a:extLst>
          </p:cNvPr>
          <p:cNvGrpSpPr/>
          <p:nvPr/>
        </p:nvGrpSpPr>
        <p:grpSpPr>
          <a:xfrm>
            <a:off x="3880344" y="3505796"/>
            <a:ext cx="6236359" cy="401936"/>
            <a:chOff x="3952277" y="3953816"/>
            <a:chExt cx="6237171" cy="401988"/>
          </a:xfrm>
          <a:solidFill>
            <a:schemeClr val="accent3">
              <a:lumMod val="20000"/>
              <a:lumOff val="80000"/>
            </a:schemeClr>
          </a:solidFill>
        </p:grpSpPr>
        <p:sp>
          <p:nvSpPr>
            <p:cNvPr id="19" name="Pentagon 18">
              <a:extLst>
                <a:ext uri="{FF2B5EF4-FFF2-40B4-BE49-F238E27FC236}">
                  <a16:creationId xmlns:a16="http://schemas.microsoft.com/office/drawing/2014/main" id="{9C94ED7B-2E22-8D4A-86C8-DA36F7D821E5}"/>
                </a:ext>
              </a:extLst>
            </p:cNvPr>
            <p:cNvSpPr/>
            <p:nvPr/>
          </p:nvSpPr>
          <p:spPr>
            <a:xfrm rot="10800000">
              <a:off x="9748373" y="3953816"/>
              <a:ext cx="441075" cy="401988"/>
            </a:xfrm>
            <a:prstGeom prst="homePlate">
              <a:avLst>
                <a:gd name="adj" fmla="val 36379"/>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20" name="Chevron 19">
              <a:extLst>
                <a:ext uri="{FF2B5EF4-FFF2-40B4-BE49-F238E27FC236}">
                  <a16:creationId xmlns:a16="http://schemas.microsoft.com/office/drawing/2014/main" id="{9E5F189C-C672-7C40-B783-7DD963BA8B74}"/>
                </a:ext>
              </a:extLst>
            </p:cNvPr>
            <p:cNvSpPr/>
            <p:nvPr/>
          </p:nvSpPr>
          <p:spPr>
            <a:xfrm rot="10800000">
              <a:off x="9361961"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1" name="Chevron 20">
              <a:extLst>
                <a:ext uri="{FF2B5EF4-FFF2-40B4-BE49-F238E27FC236}">
                  <a16:creationId xmlns:a16="http://schemas.microsoft.com/office/drawing/2014/main" id="{8BBFA2B3-23E4-AA4B-974A-8F0E92215D46}"/>
                </a:ext>
              </a:extLst>
            </p:cNvPr>
            <p:cNvSpPr/>
            <p:nvPr/>
          </p:nvSpPr>
          <p:spPr>
            <a:xfrm rot="10800000">
              <a:off x="8975555"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2" name="Chevron 21">
              <a:extLst>
                <a:ext uri="{FF2B5EF4-FFF2-40B4-BE49-F238E27FC236}">
                  <a16:creationId xmlns:a16="http://schemas.microsoft.com/office/drawing/2014/main" id="{9BD8D9BB-BF0F-CC47-80D4-F5F25F18461D}"/>
                </a:ext>
              </a:extLst>
            </p:cNvPr>
            <p:cNvSpPr/>
            <p:nvPr/>
          </p:nvSpPr>
          <p:spPr>
            <a:xfrm rot="10800000">
              <a:off x="4725089"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3" name="Chevron 22">
              <a:extLst>
                <a:ext uri="{FF2B5EF4-FFF2-40B4-BE49-F238E27FC236}">
                  <a16:creationId xmlns:a16="http://schemas.microsoft.com/office/drawing/2014/main" id="{F7D8D257-DCE0-BA41-B05F-8FE7C0F91066}"/>
                </a:ext>
              </a:extLst>
            </p:cNvPr>
            <p:cNvSpPr/>
            <p:nvPr/>
          </p:nvSpPr>
          <p:spPr>
            <a:xfrm rot="10800000">
              <a:off x="5111495"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4" name="Chevron 23">
              <a:extLst>
                <a:ext uri="{FF2B5EF4-FFF2-40B4-BE49-F238E27FC236}">
                  <a16:creationId xmlns:a16="http://schemas.microsoft.com/office/drawing/2014/main" id="{D0CC8B30-7E7E-5242-9DE1-7AAD536D70FA}"/>
                </a:ext>
              </a:extLst>
            </p:cNvPr>
            <p:cNvSpPr/>
            <p:nvPr/>
          </p:nvSpPr>
          <p:spPr>
            <a:xfrm rot="10800000">
              <a:off x="5497901"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5" name="Chevron 24">
              <a:extLst>
                <a:ext uri="{FF2B5EF4-FFF2-40B4-BE49-F238E27FC236}">
                  <a16:creationId xmlns:a16="http://schemas.microsoft.com/office/drawing/2014/main" id="{036BFF63-1EDF-E247-BB97-708160C6B72A}"/>
                </a:ext>
              </a:extLst>
            </p:cNvPr>
            <p:cNvSpPr/>
            <p:nvPr/>
          </p:nvSpPr>
          <p:spPr>
            <a:xfrm rot="10800000">
              <a:off x="5884307"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6" name="Chevron 25">
              <a:extLst>
                <a:ext uri="{FF2B5EF4-FFF2-40B4-BE49-F238E27FC236}">
                  <a16:creationId xmlns:a16="http://schemas.microsoft.com/office/drawing/2014/main" id="{41AF87DB-C6D2-F048-927B-5859884B7055}"/>
                </a:ext>
              </a:extLst>
            </p:cNvPr>
            <p:cNvSpPr/>
            <p:nvPr/>
          </p:nvSpPr>
          <p:spPr>
            <a:xfrm rot="10800000">
              <a:off x="6270713"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7" name="Chevron 26">
              <a:extLst>
                <a:ext uri="{FF2B5EF4-FFF2-40B4-BE49-F238E27FC236}">
                  <a16:creationId xmlns:a16="http://schemas.microsoft.com/office/drawing/2014/main" id="{8777F1FC-AFF9-7B47-8343-39BC9A697CCA}"/>
                </a:ext>
              </a:extLst>
            </p:cNvPr>
            <p:cNvSpPr/>
            <p:nvPr/>
          </p:nvSpPr>
          <p:spPr>
            <a:xfrm rot="10800000">
              <a:off x="6657119"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8" name="Chevron 27">
              <a:extLst>
                <a:ext uri="{FF2B5EF4-FFF2-40B4-BE49-F238E27FC236}">
                  <a16:creationId xmlns:a16="http://schemas.microsoft.com/office/drawing/2014/main" id="{FFDEDC4A-83F6-6247-BFA9-A4BB301F4200}"/>
                </a:ext>
              </a:extLst>
            </p:cNvPr>
            <p:cNvSpPr/>
            <p:nvPr/>
          </p:nvSpPr>
          <p:spPr>
            <a:xfrm rot="10800000">
              <a:off x="7043525"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9" name="Chevron 28">
              <a:extLst>
                <a:ext uri="{FF2B5EF4-FFF2-40B4-BE49-F238E27FC236}">
                  <a16:creationId xmlns:a16="http://schemas.microsoft.com/office/drawing/2014/main" id="{1EDD6360-8FA5-254A-A147-0F24C320463C}"/>
                </a:ext>
              </a:extLst>
            </p:cNvPr>
            <p:cNvSpPr/>
            <p:nvPr/>
          </p:nvSpPr>
          <p:spPr>
            <a:xfrm rot="10800000">
              <a:off x="7429931"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0" name="Chevron 29">
              <a:extLst>
                <a:ext uri="{FF2B5EF4-FFF2-40B4-BE49-F238E27FC236}">
                  <a16:creationId xmlns:a16="http://schemas.microsoft.com/office/drawing/2014/main" id="{7A2BEA12-21C7-164B-8F5F-98E5CAD20CA2}"/>
                </a:ext>
              </a:extLst>
            </p:cNvPr>
            <p:cNvSpPr/>
            <p:nvPr/>
          </p:nvSpPr>
          <p:spPr>
            <a:xfrm rot="10800000">
              <a:off x="7816337"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1" name="Chevron 30">
              <a:extLst>
                <a:ext uri="{FF2B5EF4-FFF2-40B4-BE49-F238E27FC236}">
                  <a16:creationId xmlns:a16="http://schemas.microsoft.com/office/drawing/2014/main" id="{FCD99DEC-10E5-F34F-A259-49009FAE4906}"/>
                </a:ext>
              </a:extLst>
            </p:cNvPr>
            <p:cNvSpPr/>
            <p:nvPr/>
          </p:nvSpPr>
          <p:spPr>
            <a:xfrm rot="10800000">
              <a:off x="8202743"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2" name="Chevron 31">
              <a:extLst>
                <a:ext uri="{FF2B5EF4-FFF2-40B4-BE49-F238E27FC236}">
                  <a16:creationId xmlns:a16="http://schemas.microsoft.com/office/drawing/2014/main" id="{7EC56D66-E5BA-C049-A7A3-04C6729C998C}"/>
                </a:ext>
              </a:extLst>
            </p:cNvPr>
            <p:cNvSpPr/>
            <p:nvPr/>
          </p:nvSpPr>
          <p:spPr>
            <a:xfrm rot="10800000">
              <a:off x="8589149"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3" name="Chevron 32">
              <a:extLst>
                <a:ext uri="{FF2B5EF4-FFF2-40B4-BE49-F238E27FC236}">
                  <a16:creationId xmlns:a16="http://schemas.microsoft.com/office/drawing/2014/main" id="{0165F6F4-9FBD-4542-9152-2B29E11C463A}"/>
                </a:ext>
              </a:extLst>
            </p:cNvPr>
            <p:cNvSpPr/>
            <p:nvPr/>
          </p:nvSpPr>
          <p:spPr>
            <a:xfrm rot="10800000">
              <a:off x="3952277"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4" name="Chevron 33">
              <a:extLst>
                <a:ext uri="{FF2B5EF4-FFF2-40B4-BE49-F238E27FC236}">
                  <a16:creationId xmlns:a16="http://schemas.microsoft.com/office/drawing/2014/main" id="{C4B564CF-6F9F-4B4B-BEE6-F72707EEC990}"/>
                </a:ext>
              </a:extLst>
            </p:cNvPr>
            <p:cNvSpPr/>
            <p:nvPr/>
          </p:nvSpPr>
          <p:spPr>
            <a:xfrm rot="10800000">
              <a:off x="4338683"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grpSp>
      <p:pic>
        <p:nvPicPr>
          <p:cNvPr id="35" name="Picture 34">
            <a:extLst>
              <a:ext uri="{FF2B5EF4-FFF2-40B4-BE49-F238E27FC236}">
                <a16:creationId xmlns:a16="http://schemas.microsoft.com/office/drawing/2014/main" id="{6C10ED45-6E27-2146-B6B1-02AE435B9A7C}"/>
              </a:ext>
            </a:extLst>
          </p:cNvPr>
          <p:cNvPicPr>
            <a:picLocks noChangeAspect="1"/>
          </p:cNvPicPr>
          <p:nvPr/>
        </p:nvPicPr>
        <p:blipFill>
          <a:blip r:embed="rId3"/>
          <a:stretch>
            <a:fillRect/>
          </a:stretch>
        </p:blipFill>
        <p:spPr>
          <a:xfrm>
            <a:off x="888451" y="3572225"/>
            <a:ext cx="10120377" cy="2457391"/>
          </a:xfrm>
          <a:prstGeom prst="rect">
            <a:avLst/>
          </a:prstGeom>
        </p:spPr>
      </p:pic>
      <p:pic>
        <p:nvPicPr>
          <p:cNvPr id="36" name="Picture 35">
            <a:extLst>
              <a:ext uri="{FF2B5EF4-FFF2-40B4-BE49-F238E27FC236}">
                <a16:creationId xmlns:a16="http://schemas.microsoft.com/office/drawing/2014/main" id="{6D86CA6F-12BA-CC47-A153-C4E4D6FA7172}"/>
              </a:ext>
            </a:extLst>
          </p:cNvPr>
          <p:cNvPicPr>
            <a:picLocks noChangeAspect="1"/>
          </p:cNvPicPr>
          <p:nvPr/>
        </p:nvPicPr>
        <p:blipFill>
          <a:blip r:embed="rId4"/>
          <a:stretch>
            <a:fillRect/>
          </a:stretch>
        </p:blipFill>
        <p:spPr>
          <a:xfrm>
            <a:off x="1375564" y="1978948"/>
            <a:ext cx="2727237" cy="1409583"/>
          </a:xfrm>
          <a:prstGeom prst="rect">
            <a:avLst/>
          </a:prstGeom>
        </p:spPr>
      </p:pic>
      <p:pic>
        <p:nvPicPr>
          <p:cNvPr id="37" name="Picture 36">
            <a:extLst>
              <a:ext uri="{FF2B5EF4-FFF2-40B4-BE49-F238E27FC236}">
                <a16:creationId xmlns:a16="http://schemas.microsoft.com/office/drawing/2014/main" id="{9E7C6765-6C61-EF48-AF72-8300E14B9CF2}"/>
              </a:ext>
            </a:extLst>
          </p:cNvPr>
          <p:cNvPicPr>
            <a:picLocks noChangeAspect="1"/>
          </p:cNvPicPr>
          <p:nvPr/>
        </p:nvPicPr>
        <p:blipFill>
          <a:blip r:embed="rId4"/>
          <a:stretch>
            <a:fillRect/>
          </a:stretch>
        </p:blipFill>
        <p:spPr>
          <a:xfrm>
            <a:off x="5207554" y="1978946"/>
            <a:ext cx="1949099" cy="1007400"/>
          </a:xfrm>
          <a:prstGeom prst="rect">
            <a:avLst/>
          </a:prstGeom>
        </p:spPr>
      </p:pic>
      <p:pic>
        <p:nvPicPr>
          <p:cNvPr id="38" name="Picture 37">
            <a:extLst>
              <a:ext uri="{FF2B5EF4-FFF2-40B4-BE49-F238E27FC236}">
                <a16:creationId xmlns:a16="http://schemas.microsoft.com/office/drawing/2014/main" id="{2D539E1C-73B6-B84E-A21A-1BF9AA9E90E5}"/>
              </a:ext>
            </a:extLst>
          </p:cNvPr>
          <p:cNvPicPr>
            <a:picLocks noChangeAspect="1"/>
          </p:cNvPicPr>
          <p:nvPr/>
        </p:nvPicPr>
        <p:blipFill>
          <a:blip r:embed="rId4"/>
          <a:stretch>
            <a:fillRect/>
          </a:stretch>
        </p:blipFill>
        <p:spPr>
          <a:xfrm>
            <a:off x="8370562" y="1249772"/>
            <a:ext cx="2207146" cy="1140771"/>
          </a:xfrm>
          <a:prstGeom prst="rect">
            <a:avLst/>
          </a:prstGeom>
        </p:spPr>
      </p:pic>
      <p:sp>
        <p:nvSpPr>
          <p:cNvPr id="39" name="Freeform 38">
            <a:extLst>
              <a:ext uri="{FF2B5EF4-FFF2-40B4-BE49-F238E27FC236}">
                <a16:creationId xmlns:a16="http://schemas.microsoft.com/office/drawing/2014/main" id="{8CF19DA3-5535-494A-97AB-AC16D5A89ECA}"/>
              </a:ext>
            </a:extLst>
          </p:cNvPr>
          <p:cNvSpPr/>
          <p:nvPr/>
        </p:nvSpPr>
        <p:spPr>
          <a:xfrm>
            <a:off x="1509836" y="1890656"/>
            <a:ext cx="9517516" cy="2390620"/>
          </a:xfrm>
          <a:custGeom>
            <a:avLst/>
            <a:gdLst>
              <a:gd name="connsiteX0" fmla="*/ 0 w 9518754"/>
              <a:gd name="connsiteY0" fmla="*/ 2390931 h 2390931"/>
              <a:gd name="connsiteX1" fmla="*/ 884420 w 9518754"/>
              <a:gd name="connsiteY1" fmla="*/ 891914 h 2390931"/>
              <a:gd name="connsiteX2" fmla="*/ 1941227 w 9518754"/>
              <a:gd name="connsiteY2" fmla="*/ 1154242 h 2390931"/>
              <a:gd name="connsiteX3" fmla="*/ 4789358 w 9518754"/>
              <a:gd name="connsiteY3" fmla="*/ 682052 h 2390931"/>
              <a:gd name="connsiteX4" fmla="*/ 8252086 w 9518754"/>
              <a:gd name="connsiteY4" fmla="*/ 0 h 2390931"/>
              <a:gd name="connsiteX5" fmla="*/ 9518754 w 9518754"/>
              <a:gd name="connsiteY5" fmla="*/ 1558977 h 239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8754" h="2390931">
                <a:moveTo>
                  <a:pt x="0" y="2390931"/>
                </a:moveTo>
                <a:lnTo>
                  <a:pt x="884420" y="891914"/>
                </a:lnTo>
                <a:lnTo>
                  <a:pt x="1941227" y="1154242"/>
                </a:lnTo>
                <a:lnTo>
                  <a:pt x="4789358" y="682052"/>
                </a:lnTo>
                <a:lnTo>
                  <a:pt x="8252086" y="0"/>
                </a:lnTo>
                <a:lnTo>
                  <a:pt x="9518754" y="1558977"/>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0" name="Freeform 39">
            <a:extLst>
              <a:ext uri="{FF2B5EF4-FFF2-40B4-BE49-F238E27FC236}">
                <a16:creationId xmlns:a16="http://schemas.microsoft.com/office/drawing/2014/main" id="{DC8C593C-B487-234B-B120-629DED1F275F}"/>
              </a:ext>
            </a:extLst>
          </p:cNvPr>
          <p:cNvSpPr/>
          <p:nvPr/>
        </p:nvSpPr>
        <p:spPr>
          <a:xfrm>
            <a:off x="1584780" y="2984796"/>
            <a:ext cx="4076794" cy="3147525"/>
          </a:xfrm>
          <a:custGeom>
            <a:avLst/>
            <a:gdLst>
              <a:gd name="connsiteX0" fmla="*/ 0 w 4077325"/>
              <a:gd name="connsiteY0" fmla="*/ 1409075 h 3147934"/>
              <a:gd name="connsiteX1" fmla="*/ 1768839 w 4077325"/>
              <a:gd name="connsiteY1" fmla="*/ 0 h 3147934"/>
              <a:gd name="connsiteX2" fmla="*/ 1873771 w 4077325"/>
              <a:gd name="connsiteY2" fmla="*/ 1461541 h 3147934"/>
              <a:gd name="connsiteX3" fmla="*/ 3507698 w 4077325"/>
              <a:gd name="connsiteY3" fmla="*/ 674557 h 3147934"/>
              <a:gd name="connsiteX4" fmla="*/ 3335312 w 4077325"/>
              <a:gd name="connsiteY4" fmla="*/ 3147934 h 3147934"/>
              <a:gd name="connsiteX5" fmla="*/ 4077325 w 4077325"/>
              <a:gd name="connsiteY5" fmla="*/ 2323475 h 314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325" h="3147934">
                <a:moveTo>
                  <a:pt x="0" y="1409075"/>
                </a:moveTo>
                <a:lnTo>
                  <a:pt x="1768839" y="0"/>
                </a:lnTo>
                <a:lnTo>
                  <a:pt x="1873771" y="1461541"/>
                </a:lnTo>
                <a:lnTo>
                  <a:pt x="3507698" y="674557"/>
                </a:lnTo>
                <a:lnTo>
                  <a:pt x="3335312" y="3147934"/>
                </a:lnTo>
                <a:lnTo>
                  <a:pt x="4077325" y="2323475"/>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1" name="Freeform 40">
            <a:extLst>
              <a:ext uri="{FF2B5EF4-FFF2-40B4-BE49-F238E27FC236}">
                <a16:creationId xmlns:a16="http://schemas.microsoft.com/office/drawing/2014/main" id="{2B5A1E8B-CC5B-1E43-870C-FE64640A4D80}"/>
              </a:ext>
            </a:extLst>
          </p:cNvPr>
          <p:cNvSpPr/>
          <p:nvPr/>
        </p:nvSpPr>
        <p:spPr>
          <a:xfrm>
            <a:off x="5249396" y="1935621"/>
            <a:ext cx="4901146" cy="1806080"/>
          </a:xfrm>
          <a:custGeom>
            <a:avLst/>
            <a:gdLst>
              <a:gd name="connsiteX0" fmla="*/ 0 w 4901784"/>
              <a:gd name="connsiteY0" fmla="*/ 1573967 h 2638269"/>
              <a:gd name="connsiteX1" fmla="*/ 1019331 w 4901784"/>
              <a:gd name="connsiteY1" fmla="*/ 659567 h 2638269"/>
              <a:gd name="connsiteX2" fmla="*/ 1633928 w 4901784"/>
              <a:gd name="connsiteY2" fmla="*/ 2638269 h 2638269"/>
              <a:gd name="connsiteX3" fmla="*/ 2803161 w 4901784"/>
              <a:gd name="connsiteY3" fmla="*/ 1334125 h 2638269"/>
              <a:gd name="connsiteX4" fmla="*/ 4467069 w 4901784"/>
              <a:gd name="connsiteY4" fmla="*/ 0 h 2638269"/>
              <a:gd name="connsiteX5" fmla="*/ 4901784 w 4901784"/>
              <a:gd name="connsiteY5" fmla="*/ 1371600 h 2638269"/>
              <a:gd name="connsiteX0" fmla="*/ 0 w 4901784"/>
              <a:gd name="connsiteY0" fmla="*/ 1573967 h 1806315"/>
              <a:gd name="connsiteX1" fmla="*/ 1019331 w 4901784"/>
              <a:gd name="connsiteY1" fmla="*/ 659567 h 1806315"/>
              <a:gd name="connsiteX2" fmla="*/ 1161738 w 4901784"/>
              <a:gd name="connsiteY2" fmla="*/ 1806315 h 1806315"/>
              <a:gd name="connsiteX3" fmla="*/ 2803161 w 4901784"/>
              <a:gd name="connsiteY3" fmla="*/ 1334125 h 1806315"/>
              <a:gd name="connsiteX4" fmla="*/ 4467069 w 4901784"/>
              <a:gd name="connsiteY4" fmla="*/ 0 h 1806315"/>
              <a:gd name="connsiteX5" fmla="*/ 4901784 w 4901784"/>
              <a:gd name="connsiteY5" fmla="*/ 1371600 h 18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784" h="1806315">
                <a:moveTo>
                  <a:pt x="0" y="1573967"/>
                </a:moveTo>
                <a:lnTo>
                  <a:pt x="1019331" y="659567"/>
                </a:lnTo>
                <a:lnTo>
                  <a:pt x="1161738" y="1806315"/>
                </a:lnTo>
                <a:lnTo>
                  <a:pt x="2803161" y="1334125"/>
                </a:lnTo>
                <a:lnTo>
                  <a:pt x="4467069" y="0"/>
                </a:lnTo>
                <a:lnTo>
                  <a:pt x="4901784" y="137160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2" name="Freeform 41">
            <a:extLst>
              <a:ext uri="{FF2B5EF4-FFF2-40B4-BE49-F238E27FC236}">
                <a16:creationId xmlns:a16="http://schemas.microsoft.com/office/drawing/2014/main" id="{F02D3367-5AE3-814F-B2FC-03DD89EEEC1B}"/>
              </a:ext>
            </a:extLst>
          </p:cNvPr>
          <p:cNvSpPr/>
          <p:nvPr/>
        </p:nvSpPr>
        <p:spPr>
          <a:xfrm>
            <a:off x="7939783" y="3359502"/>
            <a:ext cx="981727" cy="906787"/>
          </a:xfrm>
          <a:custGeom>
            <a:avLst/>
            <a:gdLst>
              <a:gd name="connsiteX0" fmla="*/ 0 w 1176728"/>
              <a:gd name="connsiteY0" fmla="*/ 936885 h 936885"/>
              <a:gd name="connsiteX1" fmla="*/ 412230 w 1176728"/>
              <a:gd name="connsiteY1" fmla="*/ 0 h 936885"/>
              <a:gd name="connsiteX2" fmla="*/ 1176728 w 1176728"/>
              <a:gd name="connsiteY2" fmla="*/ 906905 h 936885"/>
              <a:gd name="connsiteX0" fmla="*/ 0 w 981855"/>
              <a:gd name="connsiteY0" fmla="*/ 524655 h 906905"/>
              <a:gd name="connsiteX1" fmla="*/ 217357 w 981855"/>
              <a:gd name="connsiteY1" fmla="*/ 0 h 906905"/>
              <a:gd name="connsiteX2" fmla="*/ 981855 w 981855"/>
              <a:gd name="connsiteY2" fmla="*/ 906905 h 906905"/>
            </a:gdLst>
            <a:ahLst/>
            <a:cxnLst>
              <a:cxn ang="0">
                <a:pos x="connsiteX0" y="connsiteY0"/>
              </a:cxn>
              <a:cxn ang="0">
                <a:pos x="connsiteX1" y="connsiteY1"/>
              </a:cxn>
              <a:cxn ang="0">
                <a:pos x="connsiteX2" y="connsiteY2"/>
              </a:cxn>
            </a:cxnLst>
            <a:rect l="l" t="t" r="r" b="b"/>
            <a:pathLst>
              <a:path w="981855" h="906905">
                <a:moveTo>
                  <a:pt x="0" y="524655"/>
                </a:moveTo>
                <a:lnTo>
                  <a:pt x="217357" y="0"/>
                </a:lnTo>
                <a:lnTo>
                  <a:pt x="981855" y="906905"/>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3" name="Freeform 42">
            <a:extLst>
              <a:ext uri="{FF2B5EF4-FFF2-40B4-BE49-F238E27FC236}">
                <a16:creationId xmlns:a16="http://schemas.microsoft.com/office/drawing/2014/main" id="{AFE88781-674B-8F43-BDE9-E8CF056429EA}"/>
              </a:ext>
            </a:extLst>
          </p:cNvPr>
          <p:cNvSpPr/>
          <p:nvPr/>
        </p:nvSpPr>
        <p:spPr>
          <a:xfrm>
            <a:off x="8179593" y="3292054"/>
            <a:ext cx="929270" cy="2030903"/>
          </a:xfrm>
          <a:custGeom>
            <a:avLst/>
            <a:gdLst>
              <a:gd name="connsiteX0" fmla="*/ 164892 w 929390"/>
              <a:gd name="connsiteY0" fmla="*/ 1611443 h 2031167"/>
              <a:gd name="connsiteX1" fmla="*/ 0 w 929390"/>
              <a:gd name="connsiteY1" fmla="*/ 0 h 2031167"/>
              <a:gd name="connsiteX2" fmla="*/ 929390 w 929390"/>
              <a:gd name="connsiteY2" fmla="*/ 2031167 h 2031167"/>
            </a:gdLst>
            <a:ahLst/>
            <a:cxnLst>
              <a:cxn ang="0">
                <a:pos x="connsiteX0" y="connsiteY0"/>
              </a:cxn>
              <a:cxn ang="0">
                <a:pos x="connsiteX1" y="connsiteY1"/>
              </a:cxn>
              <a:cxn ang="0">
                <a:pos x="connsiteX2" y="connsiteY2"/>
              </a:cxn>
            </a:cxnLst>
            <a:rect l="l" t="t" r="r" b="b"/>
            <a:pathLst>
              <a:path w="929390" h="2031167">
                <a:moveTo>
                  <a:pt x="164892" y="1611443"/>
                </a:moveTo>
                <a:lnTo>
                  <a:pt x="0" y="0"/>
                </a:lnTo>
                <a:lnTo>
                  <a:pt x="929390" y="2031167"/>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cxnSp>
        <p:nvCxnSpPr>
          <p:cNvPr id="44" name="Straight Connector 43">
            <a:extLst>
              <a:ext uri="{FF2B5EF4-FFF2-40B4-BE49-F238E27FC236}">
                <a16:creationId xmlns:a16="http://schemas.microsoft.com/office/drawing/2014/main" id="{EAED115A-2539-2E49-82E2-6F3E85A241D2}"/>
              </a:ext>
            </a:extLst>
          </p:cNvPr>
          <p:cNvCxnSpPr>
            <a:cxnSpLocks/>
          </p:cNvCxnSpPr>
          <p:nvPr/>
        </p:nvCxnSpPr>
        <p:spPr>
          <a:xfrm flipV="1">
            <a:off x="2339081" y="3074520"/>
            <a:ext cx="974498" cy="2029559"/>
          </a:xfrm>
          <a:prstGeom prst="line">
            <a:avLst/>
          </a:prstGeom>
        </p:spPr>
        <p:style>
          <a:lnRef idx="3">
            <a:schemeClr val="accent2"/>
          </a:lnRef>
          <a:fillRef idx="0">
            <a:schemeClr val="accent2"/>
          </a:fillRef>
          <a:effectRef idx="2">
            <a:schemeClr val="accent2"/>
          </a:effectRef>
          <a:fontRef idx="minor">
            <a:schemeClr val="tx1"/>
          </a:fontRef>
        </p:style>
      </p:cxnSp>
      <p:sp>
        <p:nvSpPr>
          <p:cNvPr id="45" name="Oval 44">
            <a:extLst>
              <a:ext uri="{FF2B5EF4-FFF2-40B4-BE49-F238E27FC236}">
                <a16:creationId xmlns:a16="http://schemas.microsoft.com/office/drawing/2014/main" id="{0E5B4AD2-E986-DD4F-8625-5C28791D54D5}"/>
              </a:ext>
            </a:extLst>
          </p:cNvPr>
          <p:cNvSpPr/>
          <p:nvPr/>
        </p:nvSpPr>
        <p:spPr>
          <a:xfrm rot="1563704">
            <a:off x="833602" y="1556057"/>
            <a:ext cx="3424838" cy="4864100"/>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6" name="Oval 45">
            <a:extLst>
              <a:ext uri="{FF2B5EF4-FFF2-40B4-BE49-F238E27FC236}">
                <a16:creationId xmlns:a16="http://schemas.microsoft.com/office/drawing/2014/main" id="{10CE3B0F-BDF0-4D45-AB3D-83627FCFA11B}"/>
              </a:ext>
            </a:extLst>
          </p:cNvPr>
          <p:cNvSpPr/>
          <p:nvPr/>
        </p:nvSpPr>
        <p:spPr>
          <a:xfrm rot="6136951">
            <a:off x="4518121" y="4105149"/>
            <a:ext cx="1877731" cy="3031792"/>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7" name="Oval 46">
            <a:extLst>
              <a:ext uri="{FF2B5EF4-FFF2-40B4-BE49-F238E27FC236}">
                <a16:creationId xmlns:a16="http://schemas.microsoft.com/office/drawing/2014/main" id="{B7F7E517-63BE-C64F-8CEB-C8A364BAC0F8}"/>
              </a:ext>
            </a:extLst>
          </p:cNvPr>
          <p:cNvSpPr/>
          <p:nvPr/>
        </p:nvSpPr>
        <p:spPr>
          <a:xfrm rot="20274621">
            <a:off x="4483739" y="1105475"/>
            <a:ext cx="2821590" cy="3647524"/>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8" name="Oval 47">
            <a:extLst>
              <a:ext uri="{FF2B5EF4-FFF2-40B4-BE49-F238E27FC236}">
                <a16:creationId xmlns:a16="http://schemas.microsoft.com/office/drawing/2014/main" id="{D8A42494-571D-494C-9E5B-83867741317D}"/>
              </a:ext>
            </a:extLst>
          </p:cNvPr>
          <p:cNvSpPr/>
          <p:nvPr/>
        </p:nvSpPr>
        <p:spPr>
          <a:xfrm rot="856647">
            <a:off x="7552313" y="1084412"/>
            <a:ext cx="3713749" cy="5331054"/>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9" name="TextBox 48">
            <a:extLst>
              <a:ext uri="{FF2B5EF4-FFF2-40B4-BE49-F238E27FC236}">
                <a16:creationId xmlns:a16="http://schemas.microsoft.com/office/drawing/2014/main" id="{D47DA0D7-3C4C-FF44-B606-3AFE0A79376E}"/>
              </a:ext>
            </a:extLst>
          </p:cNvPr>
          <p:cNvSpPr txBox="1"/>
          <p:nvPr/>
        </p:nvSpPr>
        <p:spPr>
          <a:xfrm>
            <a:off x="1360488" y="5480838"/>
            <a:ext cx="1441232" cy="523152"/>
          </a:xfrm>
          <a:prstGeom prst="rect">
            <a:avLst/>
          </a:prstGeom>
          <a:noFill/>
        </p:spPr>
        <p:txBody>
          <a:bodyPr wrap="none" rtlCol="0">
            <a:spAutoFit/>
          </a:bodyPr>
          <a:lstStyle/>
          <a:p>
            <a:r>
              <a:rPr lang="en-GB" sz="2800" b="1" dirty="0"/>
              <a:t>Dom. A</a:t>
            </a:r>
          </a:p>
        </p:txBody>
      </p:sp>
      <p:sp>
        <p:nvSpPr>
          <p:cNvPr id="50" name="TextBox 49">
            <a:extLst>
              <a:ext uri="{FF2B5EF4-FFF2-40B4-BE49-F238E27FC236}">
                <a16:creationId xmlns:a16="http://schemas.microsoft.com/office/drawing/2014/main" id="{0FB70B90-C25A-4F45-B408-456E5F60D852}"/>
              </a:ext>
            </a:extLst>
          </p:cNvPr>
          <p:cNvSpPr txBox="1"/>
          <p:nvPr/>
        </p:nvSpPr>
        <p:spPr>
          <a:xfrm>
            <a:off x="5455563" y="5573242"/>
            <a:ext cx="1441232" cy="523152"/>
          </a:xfrm>
          <a:prstGeom prst="rect">
            <a:avLst/>
          </a:prstGeom>
          <a:noFill/>
        </p:spPr>
        <p:txBody>
          <a:bodyPr wrap="none" rtlCol="0">
            <a:spAutoFit/>
          </a:bodyPr>
          <a:lstStyle/>
          <a:p>
            <a:r>
              <a:rPr lang="en-GB" sz="2800" b="1" dirty="0"/>
              <a:t>Dom. B</a:t>
            </a:r>
          </a:p>
        </p:txBody>
      </p:sp>
      <p:sp>
        <p:nvSpPr>
          <p:cNvPr id="51" name="TextBox 50">
            <a:extLst>
              <a:ext uri="{FF2B5EF4-FFF2-40B4-BE49-F238E27FC236}">
                <a16:creationId xmlns:a16="http://schemas.microsoft.com/office/drawing/2014/main" id="{D0002347-9C91-AD4F-AC76-30E4A7B10C17}"/>
              </a:ext>
            </a:extLst>
          </p:cNvPr>
          <p:cNvSpPr txBox="1"/>
          <p:nvPr/>
        </p:nvSpPr>
        <p:spPr>
          <a:xfrm>
            <a:off x="4945867" y="1510234"/>
            <a:ext cx="1441232" cy="523152"/>
          </a:xfrm>
          <a:prstGeom prst="rect">
            <a:avLst/>
          </a:prstGeom>
          <a:noFill/>
        </p:spPr>
        <p:txBody>
          <a:bodyPr wrap="none" rtlCol="0">
            <a:spAutoFit/>
          </a:bodyPr>
          <a:lstStyle/>
          <a:p>
            <a:r>
              <a:rPr lang="en-GB" sz="2800" b="1" dirty="0"/>
              <a:t>Dom. C</a:t>
            </a:r>
          </a:p>
        </p:txBody>
      </p:sp>
      <p:sp>
        <p:nvSpPr>
          <p:cNvPr id="52" name="TextBox 51">
            <a:extLst>
              <a:ext uri="{FF2B5EF4-FFF2-40B4-BE49-F238E27FC236}">
                <a16:creationId xmlns:a16="http://schemas.microsoft.com/office/drawing/2014/main" id="{19617E45-C1A9-D04E-A56D-A147A8781BC4}"/>
              </a:ext>
            </a:extLst>
          </p:cNvPr>
          <p:cNvSpPr txBox="1"/>
          <p:nvPr/>
        </p:nvSpPr>
        <p:spPr>
          <a:xfrm>
            <a:off x="9475709" y="4634520"/>
            <a:ext cx="1441232" cy="523152"/>
          </a:xfrm>
          <a:prstGeom prst="rect">
            <a:avLst/>
          </a:prstGeom>
          <a:noFill/>
        </p:spPr>
        <p:txBody>
          <a:bodyPr wrap="none" rtlCol="0">
            <a:spAutoFit/>
          </a:bodyPr>
          <a:lstStyle/>
          <a:p>
            <a:r>
              <a:rPr lang="en-GB" sz="2800" b="1" dirty="0"/>
              <a:t>Dom. D</a:t>
            </a:r>
          </a:p>
        </p:txBody>
      </p:sp>
      <p:grpSp>
        <p:nvGrpSpPr>
          <p:cNvPr id="53" name="Group 52">
            <a:extLst>
              <a:ext uri="{FF2B5EF4-FFF2-40B4-BE49-F238E27FC236}">
                <a16:creationId xmlns:a16="http://schemas.microsoft.com/office/drawing/2014/main" id="{DAAAB176-8F18-FE42-987A-3BEDD2410157}"/>
              </a:ext>
            </a:extLst>
          </p:cNvPr>
          <p:cNvGrpSpPr/>
          <p:nvPr/>
        </p:nvGrpSpPr>
        <p:grpSpPr>
          <a:xfrm>
            <a:off x="7830103" y="3013649"/>
            <a:ext cx="611519" cy="611519"/>
            <a:chOff x="1035566" y="4579495"/>
            <a:chExt cx="611599" cy="611599"/>
          </a:xfrm>
        </p:grpSpPr>
        <p:sp>
          <p:nvSpPr>
            <p:cNvPr id="54" name="Oval 53">
              <a:extLst>
                <a:ext uri="{FF2B5EF4-FFF2-40B4-BE49-F238E27FC236}">
                  <a16:creationId xmlns:a16="http://schemas.microsoft.com/office/drawing/2014/main" id="{F984568F-7E06-C446-9EC7-7F3CFAC7818B}"/>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55" name="Picture 54">
              <a:extLst>
                <a:ext uri="{FF2B5EF4-FFF2-40B4-BE49-F238E27FC236}">
                  <a16:creationId xmlns:a16="http://schemas.microsoft.com/office/drawing/2014/main" id="{4940A28C-0768-424A-B922-2D0AAF960CED}"/>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56" name="Group 55">
            <a:extLst>
              <a:ext uri="{FF2B5EF4-FFF2-40B4-BE49-F238E27FC236}">
                <a16:creationId xmlns:a16="http://schemas.microsoft.com/office/drawing/2014/main" id="{B0DA95D0-92EC-3B46-B72C-F5C6FCE0062C}"/>
              </a:ext>
            </a:extLst>
          </p:cNvPr>
          <p:cNvGrpSpPr/>
          <p:nvPr/>
        </p:nvGrpSpPr>
        <p:grpSpPr>
          <a:xfrm>
            <a:off x="9773150" y="2909715"/>
            <a:ext cx="611519" cy="611519"/>
            <a:chOff x="184689" y="2426768"/>
            <a:chExt cx="611599" cy="611599"/>
          </a:xfrm>
        </p:grpSpPr>
        <p:sp>
          <p:nvSpPr>
            <p:cNvPr id="57" name="Oval 56">
              <a:extLst>
                <a:ext uri="{FF2B5EF4-FFF2-40B4-BE49-F238E27FC236}">
                  <a16:creationId xmlns:a16="http://schemas.microsoft.com/office/drawing/2014/main" id="{D5ABB38B-9DDC-F847-944F-3ACE7334A19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58" name="Picture 57">
              <a:extLst>
                <a:ext uri="{FF2B5EF4-FFF2-40B4-BE49-F238E27FC236}">
                  <a16:creationId xmlns:a16="http://schemas.microsoft.com/office/drawing/2014/main" id="{6033E8D2-661F-0A4A-B37D-9EEEA8C9B1AD}"/>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59" name="Group 58">
            <a:extLst>
              <a:ext uri="{FF2B5EF4-FFF2-40B4-BE49-F238E27FC236}">
                <a16:creationId xmlns:a16="http://schemas.microsoft.com/office/drawing/2014/main" id="{8C50C99B-E69C-9544-B6D9-D68EC26C7869}"/>
              </a:ext>
            </a:extLst>
          </p:cNvPr>
          <p:cNvGrpSpPr/>
          <p:nvPr/>
        </p:nvGrpSpPr>
        <p:grpSpPr>
          <a:xfrm>
            <a:off x="3148785" y="4054421"/>
            <a:ext cx="611519" cy="611519"/>
            <a:chOff x="1035566" y="4579495"/>
            <a:chExt cx="611599" cy="611599"/>
          </a:xfrm>
        </p:grpSpPr>
        <p:sp>
          <p:nvSpPr>
            <p:cNvPr id="60" name="Oval 59">
              <a:extLst>
                <a:ext uri="{FF2B5EF4-FFF2-40B4-BE49-F238E27FC236}">
                  <a16:creationId xmlns:a16="http://schemas.microsoft.com/office/drawing/2014/main" id="{A3DA685B-D83E-0843-8CFA-355D5AADD45A}"/>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61" name="Picture 60">
              <a:extLst>
                <a:ext uri="{FF2B5EF4-FFF2-40B4-BE49-F238E27FC236}">
                  <a16:creationId xmlns:a16="http://schemas.microsoft.com/office/drawing/2014/main" id="{08C075B4-7EAF-374C-B29A-BB7BD6D5C3A5}"/>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62" name="Group 61">
            <a:extLst>
              <a:ext uri="{FF2B5EF4-FFF2-40B4-BE49-F238E27FC236}">
                <a16:creationId xmlns:a16="http://schemas.microsoft.com/office/drawing/2014/main" id="{8D397604-CB8B-B249-8458-6A12A4926A9F}"/>
              </a:ext>
            </a:extLst>
          </p:cNvPr>
          <p:cNvGrpSpPr/>
          <p:nvPr/>
        </p:nvGrpSpPr>
        <p:grpSpPr>
          <a:xfrm>
            <a:off x="1000556" y="4155217"/>
            <a:ext cx="611519" cy="611519"/>
            <a:chOff x="1035566" y="4579495"/>
            <a:chExt cx="611599" cy="611599"/>
          </a:xfrm>
        </p:grpSpPr>
        <p:sp>
          <p:nvSpPr>
            <p:cNvPr id="63" name="Oval 62">
              <a:extLst>
                <a:ext uri="{FF2B5EF4-FFF2-40B4-BE49-F238E27FC236}">
                  <a16:creationId xmlns:a16="http://schemas.microsoft.com/office/drawing/2014/main" id="{F0A357E7-F10F-AC4A-AE84-F05E56E95D1E}"/>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64" name="Picture 63">
              <a:extLst>
                <a:ext uri="{FF2B5EF4-FFF2-40B4-BE49-F238E27FC236}">
                  <a16:creationId xmlns:a16="http://schemas.microsoft.com/office/drawing/2014/main" id="{DC7139E2-E554-D344-8B39-4D98FD65BE5D}"/>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65" name="Group 64">
            <a:extLst>
              <a:ext uri="{FF2B5EF4-FFF2-40B4-BE49-F238E27FC236}">
                <a16:creationId xmlns:a16="http://schemas.microsoft.com/office/drawing/2014/main" id="{420D8C76-E9EF-0749-8FBE-3FBB56BADAD6}"/>
              </a:ext>
            </a:extLst>
          </p:cNvPr>
          <p:cNvGrpSpPr/>
          <p:nvPr/>
        </p:nvGrpSpPr>
        <p:grpSpPr>
          <a:xfrm>
            <a:off x="6096000" y="3501551"/>
            <a:ext cx="611519" cy="611519"/>
            <a:chOff x="1035566" y="4579495"/>
            <a:chExt cx="611599" cy="611599"/>
          </a:xfrm>
        </p:grpSpPr>
        <p:sp>
          <p:nvSpPr>
            <p:cNvPr id="66" name="Oval 65">
              <a:extLst>
                <a:ext uri="{FF2B5EF4-FFF2-40B4-BE49-F238E27FC236}">
                  <a16:creationId xmlns:a16="http://schemas.microsoft.com/office/drawing/2014/main" id="{D1BD556D-D823-444D-9484-53809AA3509E}"/>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67" name="Picture 66">
              <a:extLst>
                <a:ext uri="{FF2B5EF4-FFF2-40B4-BE49-F238E27FC236}">
                  <a16:creationId xmlns:a16="http://schemas.microsoft.com/office/drawing/2014/main" id="{D6A7FF90-0CC6-C04E-BF07-B8FEDC2317AA}"/>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68" name="Group 67">
            <a:extLst>
              <a:ext uri="{FF2B5EF4-FFF2-40B4-BE49-F238E27FC236}">
                <a16:creationId xmlns:a16="http://schemas.microsoft.com/office/drawing/2014/main" id="{2E365E42-3D6D-EA4D-9B6C-6526C371919E}"/>
              </a:ext>
            </a:extLst>
          </p:cNvPr>
          <p:cNvGrpSpPr/>
          <p:nvPr/>
        </p:nvGrpSpPr>
        <p:grpSpPr>
          <a:xfrm>
            <a:off x="4808659" y="3324685"/>
            <a:ext cx="611519" cy="611519"/>
            <a:chOff x="184689" y="2426768"/>
            <a:chExt cx="611599" cy="611599"/>
          </a:xfrm>
        </p:grpSpPr>
        <p:sp>
          <p:nvSpPr>
            <p:cNvPr id="69" name="Oval 68">
              <a:extLst>
                <a:ext uri="{FF2B5EF4-FFF2-40B4-BE49-F238E27FC236}">
                  <a16:creationId xmlns:a16="http://schemas.microsoft.com/office/drawing/2014/main" id="{03BAD9EA-0D70-564D-8A4E-D1C7B3C806C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0" name="Picture 69">
              <a:extLst>
                <a:ext uri="{FF2B5EF4-FFF2-40B4-BE49-F238E27FC236}">
                  <a16:creationId xmlns:a16="http://schemas.microsoft.com/office/drawing/2014/main" id="{D74085A5-43E1-CF4D-8D02-DE12BF97D147}"/>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71" name="Group 70">
            <a:extLst>
              <a:ext uri="{FF2B5EF4-FFF2-40B4-BE49-F238E27FC236}">
                <a16:creationId xmlns:a16="http://schemas.microsoft.com/office/drawing/2014/main" id="{14A43CCF-FA37-AB4D-A1D7-20DD2EA41742}"/>
              </a:ext>
            </a:extLst>
          </p:cNvPr>
          <p:cNvGrpSpPr/>
          <p:nvPr/>
        </p:nvGrpSpPr>
        <p:grpSpPr>
          <a:xfrm>
            <a:off x="10577708" y="3102270"/>
            <a:ext cx="611519" cy="611519"/>
            <a:chOff x="184689" y="2426768"/>
            <a:chExt cx="611599" cy="611599"/>
          </a:xfrm>
        </p:grpSpPr>
        <p:sp>
          <p:nvSpPr>
            <p:cNvPr id="72" name="Oval 71">
              <a:extLst>
                <a:ext uri="{FF2B5EF4-FFF2-40B4-BE49-F238E27FC236}">
                  <a16:creationId xmlns:a16="http://schemas.microsoft.com/office/drawing/2014/main" id="{5669E77A-70D9-2F48-9168-FC47E277731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3" name="Picture 72">
              <a:extLst>
                <a:ext uri="{FF2B5EF4-FFF2-40B4-BE49-F238E27FC236}">
                  <a16:creationId xmlns:a16="http://schemas.microsoft.com/office/drawing/2014/main" id="{C5678374-46C9-7C4B-B666-5BB09D3532AF}"/>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74" name="Group 73">
            <a:extLst>
              <a:ext uri="{FF2B5EF4-FFF2-40B4-BE49-F238E27FC236}">
                <a16:creationId xmlns:a16="http://schemas.microsoft.com/office/drawing/2014/main" id="{4CB53EFA-A9DD-944F-89BB-F1BAA494AB8E}"/>
              </a:ext>
            </a:extLst>
          </p:cNvPr>
          <p:cNvGrpSpPr/>
          <p:nvPr/>
        </p:nvGrpSpPr>
        <p:grpSpPr>
          <a:xfrm>
            <a:off x="2047554" y="2490751"/>
            <a:ext cx="611519" cy="611519"/>
            <a:chOff x="184689" y="2426768"/>
            <a:chExt cx="611599" cy="611599"/>
          </a:xfrm>
        </p:grpSpPr>
        <p:sp>
          <p:nvSpPr>
            <p:cNvPr id="75" name="Oval 74">
              <a:extLst>
                <a:ext uri="{FF2B5EF4-FFF2-40B4-BE49-F238E27FC236}">
                  <a16:creationId xmlns:a16="http://schemas.microsoft.com/office/drawing/2014/main" id="{6F6AF8DF-B5E4-7B46-8827-7B0417A23E62}"/>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6" name="Picture 75">
              <a:extLst>
                <a:ext uri="{FF2B5EF4-FFF2-40B4-BE49-F238E27FC236}">
                  <a16:creationId xmlns:a16="http://schemas.microsoft.com/office/drawing/2014/main" id="{5F28304F-ED4C-5443-B428-1A76B083B9D2}"/>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77" name="Group 76">
            <a:extLst>
              <a:ext uri="{FF2B5EF4-FFF2-40B4-BE49-F238E27FC236}">
                <a16:creationId xmlns:a16="http://schemas.microsoft.com/office/drawing/2014/main" id="{4F6A38B1-64BE-2848-9254-55BF1E0C81BB}"/>
              </a:ext>
            </a:extLst>
          </p:cNvPr>
          <p:cNvGrpSpPr/>
          <p:nvPr/>
        </p:nvGrpSpPr>
        <p:grpSpPr>
          <a:xfrm>
            <a:off x="3038143" y="2707889"/>
            <a:ext cx="611519" cy="611519"/>
            <a:chOff x="184689" y="2426768"/>
            <a:chExt cx="611599" cy="611599"/>
          </a:xfrm>
        </p:grpSpPr>
        <p:sp>
          <p:nvSpPr>
            <p:cNvPr id="78" name="Oval 77">
              <a:extLst>
                <a:ext uri="{FF2B5EF4-FFF2-40B4-BE49-F238E27FC236}">
                  <a16:creationId xmlns:a16="http://schemas.microsoft.com/office/drawing/2014/main" id="{69EDAEC8-D23E-DF4F-B8B2-44610770A3C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9" name="Picture 78">
              <a:extLst>
                <a:ext uri="{FF2B5EF4-FFF2-40B4-BE49-F238E27FC236}">
                  <a16:creationId xmlns:a16="http://schemas.microsoft.com/office/drawing/2014/main" id="{97BAF299-97E0-A248-9E85-20763C9D92D7}"/>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80" name="Group 79">
            <a:extLst>
              <a:ext uri="{FF2B5EF4-FFF2-40B4-BE49-F238E27FC236}">
                <a16:creationId xmlns:a16="http://schemas.microsoft.com/office/drawing/2014/main" id="{3B631A1F-B8BC-094A-962C-4884CA397F61}"/>
              </a:ext>
            </a:extLst>
          </p:cNvPr>
          <p:cNvGrpSpPr/>
          <p:nvPr/>
        </p:nvGrpSpPr>
        <p:grpSpPr>
          <a:xfrm>
            <a:off x="5930923" y="2316208"/>
            <a:ext cx="611519" cy="611519"/>
            <a:chOff x="184689" y="2426768"/>
            <a:chExt cx="611599" cy="611599"/>
          </a:xfrm>
        </p:grpSpPr>
        <p:sp>
          <p:nvSpPr>
            <p:cNvPr id="81" name="Oval 80">
              <a:extLst>
                <a:ext uri="{FF2B5EF4-FFF2-40B4-BE49-F238E27FC236}">
                  <a16:creationId xmlns:a16="http://schemas.microsoft.com/office/drawing/2014/main" id="{4935BF92-CF66-A04F-8484-4DBD12EF8FBE}"/>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82" name="Picture 81">
              <a:extLst>
                <a:ext uri="{FF2B5EF4-FFF2-40B4-BE49-F238E27FC236}">
                  <a16:creationId xmlns:a16="http://schemas.microsoft.com/office/drawing/2014/main" id="{E2761800-0547-7E49-92CB-9FCF0AD4F10A}"/>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83" name="Group 82">
            <a:extLst>
              <a:ext uri="{FF2B5EF4-FFF2-40B4-BE49-F238E27FC236}">
                <a16:creationId xmlns:a16="http://schemas.microsoft.com/office/drawing/2014/main" id="{E8EDAB62-A398-EC45-84E3-9DBBB834C24F}"/>
              </a:ext>
            </a:extLst>
          </p:cNvPr>
          <p:cNvGrpSpPr/>
          <p:nvPr/>
        </p:nvGrpSpPr>
        <p:grpSpPr>
          <a:xfrm>
            <a:off x="9390246" y="1564167"/>
            <a:ext cx="611519" cy="611519"/>
            <a:chOff x="184689" y="2426768"/>
            <a:chExt cx="611599" cy="611599"/>
          </a:xfrm>
        </p:grpSpPr>
        <p:sp>
          <p:nvSpPr>
            <p:cNvPr id="84" name="Oval 83">
              <a:extLst>
                <a:ext uri="{FF2B5EF4-FFF2-40B4-BE49-F238E27FC236}">
                  <a16:creationId xmlns:a16="http://schemas.microsoft.com/office/drawing/2014/main" id="{F89F9F10-B96E-4D41-9886-5CB3C5C28646}"/>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85" name="Picture 84">
              <a:extLst>
                <a:ext uri="{FF2B5EF4-FFF2-40B4-BE49-F238E27FC236}">
                  <a16:creationId xmlns:a16="http://schemas.microsoft.com/office/drawing/2014/main" id="{FE4BF6BA-5D61-DE4C-B0E8-6F526D37DF12}"/>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86" name="Group 85">
            <a:extLst>
              <a:ext uri="{FF2B5EF4-FFF2-40B4-BE49-F238E27FC236}">
                <a16:creationId xmlns:a16="http://schemas.microsoft.com/office/drawing/2014/main" id="{7E1B7190-4062-4241-A926-10E1BDF2E958}"/>
              </a:ext>
            </a:extLst>
          </p:cNvPr>
          <p:cNvGrpSpPr/>
          <p:nvPr/>
        </p:nvGrpSpPr>
        <p:grpSpPr>
          <a:xfrm>
            <a:off x="4694644" y="5713510"/>
            <a:ext cx="611519" cy="611519"/>
            <a:chOff x="184689" y="2426768"/>
            <a:chExt cx="611599" cy="611599"/>
          </a:xfrm>
        </p:grpSpPr>
        <p:sp>
          <p:nvSpPr>
            <p:cNvPr id="87" name="Oval 86">
              <a:extLst>
                <a:ext uri="{FF2B5EF4-FFF2-40B4-BE49-F238E27FC236}">
                  <a16:creationId xmlns:a16="http://schemas.microsoft.com/office/drawing/2014/main" id="{43A11491-2582-1F4F-9F20-B9E16623295E}"/>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88" name="Picture 87">
              <a:extLst>
                <a:ext uri="{FF2B5EF4-FFF2-40B4-BE49-F238E27FC236}">
                  <a16:creationId xmlns:a16="http://schemas.microsoft.com/office/drawing/2014/main" id="{91D766E1-1558-E04A-BC61-E4AB1A7DB5BC}"/>
                </a:ext>
              </a:extLst>
            </p:cNvPr>
            <p:cNvPicPr>
              <a:picLocks noChangeAspect="1"/>
            </p:cNvPicPr>
            <p:nvPr/>
          </p:nvPicPr>
          <p:blipFill>
            <a:blip r:embed="rId6"/>
            <a:stretch>
              <a:fillRect/>
            </a:stretch>
          </p:blipFill>
          <p:spPr>
            <a:xfrm>
              <a:off x="298718" y="2558003"/>
              <a:ext cx="398531" cy="349127"/>
            </a:xfrm>
            <a:prstGeom prst="rect">
              <a:avLst/>
            </a:prstGeom>
          </p:spPr>
        </p:pic>
      </p:grpSp>
    </p:spTree>
    <p:extLst>
      <p:ext uri="{BB962C8B-B14F-4D97-AF65-F5344CB8AC3E}">
        <p14:creationId xmlns:p14="http://schemas.microsoft.com/office/powerpoint/2010/main" val="259304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heel(4)">
                                      <p:cBhvr>
                                        <p:cTn id="12" dur="2000"/>
                                        <p:tgtEl>
                                          <p:spTgt spid="45"/>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heel(4)">
                                      <p:cBhvr>
                                        <p:cTn id="15" dur="2000"/>
                                        <p:tgtEl>
                                          <p:spTgt spid="47"/>
                                        </p:tgtEl>
                                      </p:cBhvr>
                                    </p:animEffect>
                                  </p:childTnLst>
                                </p:cTn>
                              </p:par>
                              <p:par>
                                <p:cTn id="16" presetID="21" presetClass="entr" presetSubtype="4"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heel(4)">
                                      <p:cBhvr>
                                        <p:cTn id="18" dur="2000"/>
                                        <p:tgtEl>
                                          <p:spTgt spid="46"/>
                                        </p:tgtEl>
                                      </p:cBhvr>
                                    </p:animEffect>
                                  </p:childTnLst>
                                </p:cTn>
                              </p:par>
                              <p:par>
                                <p:cTn id="19" presetID="21"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heel(4)">
                                      <p:cBhvr>
                                        <p:cTn id="21" dur="2000"/>
                                        <p:tgtEl>
                                          <p:spTgt spid="48"/>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1000"/>
                                  </p:stCondLst>
                                  <p:childTnLst>
                                    <p:set>
                                      <p:cBhvr>
                                        <p:cTn id="27" dur="1" fill="hold">
                                          <p:stCondLst>
                                            <p:cond delay="0"/>
                                          </p:stCondLst>
                                        </p:cTn>
                                        <p:tgtEl>
                                          <p:spTgt spid="50"/>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grpId="0" nodeType="afterEffect">
                                  <p:stCondLst>
                                    <p:cond delay="1000"/>
                                  </p:stCondLst>
                                  <p:childTnLst>
                                    <p:set>
                                      <p:cBhvr>
                                        <p:cTn id="30" dur="1" fill="hold">
                                          <p:stCondLst>
                                            <p:cond delay="0"/>
                                          </p:stCondLst>
                                        </p:cTn>
                                        <p:tgtEl>
                                          <p:spTgt spid="51"/>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1000"/>
                                  </p:stCondLst>
                                  <p:childTnLst>
                                    <p:set>
                                      <p:cBhvr>
                                        <p:cTn id="33" dur="1" fill="hold">
                                          <p:stCondLst>
                                            <p:cond delay="0"/>
                                          </p:stCondLst>
                                        </p:cTn>
                                        <p:tgtEl>
                                          <p:spTgt spid="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indefinite" fill="hold" nodeType="clickEffect">
                                  <p:stCondLst>
                                    <p:cond delay="0"/>
                                  </p:stCondLst>
                                  <p:endCondLst>
                                    <p:cond evt="onNext" delay="0">
                                      <p:tgtEl>
                                        <p:sldTgt/>
                                      </p:tgtEl>
                                    </p:cond>
                                  </p:end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2000"/>
                                        <p:tgtEl>
                                          <p:spTgt spid="4"/>
                                        </p:tgtEl>
                                      </p:cBhvr>
                                    </p:animEffect>
                                  </p:childTnLst>
                                </p:cTn>
                              </p:par>
                              <p:par>
                                <p:cTn id="39" presetID="22" presetClass="entr" presetSubtype="2" repeatCount="indefinite" fill="hold" nodeType="withEffect">
                                  <p:stCondLst>
                                    <p:cond delay="0"/>
                                  </p:stCondLst>
                                  <p:endCondLst>
                                    <p:cond evt="onNext" delay="0">
                                      <p:tgtEl>
                                        <p:sldTgt/>
                                      </p:tgtEl>
                                    </p:cond>
                                  </p:end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20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nodeType="clickEffect">
                                  <p:stCondLst>
                                    <p:cond delay="0"/>
                                  </p:stCondLst>
                                  <p:childTnLst>
                                    <p:animEffect transition="out" filter="dissolv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9" presetClass="exit" presetSubtype="0" fill="hold" nodeType="withEffect">
                                  <p:stCondLst>
                                    <p:cond delay="0"/>
                                  </p:stCondLst>
                                  <p:childTnLst>
                                    <p:animEffect transition="out" filter="dissolv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dissolve">
                                      <p:cBhvr>
                                        <p:cTn id="53" dur="500"/>
                                        <p:tgtEl>
                                          <p:spTgt spid="36"/>
                                        </p:tgtEl>
                                      </p:cBhvr>
                                    </p:animEffect>
                                  </p:childTnLst>
                                </p:cTn>
                              </p:par>
                              <p:par>
                                <p:cTn id="54" presetID="9"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dissolve">
                                      <p:cBhvr>
                                        <p:cTn id="56" dur="500"/>
                                        <p:tgtEl>
                                          <p:spTgt spid="37"/>
                                        </p:tgtEl>
                                      </p:cBhvr>
                                    </p:animEffect>
                                  </p:childTnLst>
                                </p:cTn>
                              </p:par>
                              <p:par>
                                <p:cTn id="57" presetID="9"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dissolve">
                                      <p:cBhvr>
                                        <p:cTn id="59" dur="500"/>
                                        <p:tgtEl>
                                          <p:spTgt spid="38"/>
                                        </p:tgtEl>
                                      </p:cBhvr>
                                    </p:animEffect>
                                  </p:childTnLst>
                                </p:cTn>
                              </p:par>
                            </p:childTnLst>
                          </p:cTn>
                        </p:par>
                        <p:par>
                          <p:cTn id="60" fill="hold">
                            <p:stCondLst>
                              <p:cond delay="1000"/>
                            </p:stCondLst>
                            <p:childTnLst>
                              <p:par>
                                <p:cTn id="61" presetID="2" presetClass="entr" presetSubtype="4"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ppt_x"/>
                                          </p:val>
                                        </p:tav>
                                        <p:tav tm="100000">
                                          <p:val>
                                            <p:strVal val="#ppt_x"/>
                                          </p:val>
                                        </p:tav>
                                      </p:tavLst>
                                    </p:anim>
                                    <p:anim calcmode="lin" valueType="num">
                                      <p:cBhvr additive="base">
                                        <p:cTn id="64" dur="500" fill="hold"/>
                                        <p:tgtEl>
                                          <p:spTgt spid="6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anim calcmode="lin" valueType="num">
                                      <p:cBhvr additive="base">
                                        <p:cTn id="67" dur="500" fill="hold"/>
                                        <p:tgtEl>
                                          <p:spTgt spid="74"/>
                                        </p:tgtEl>
                                        <p:attrNameLst>
                                          <p:attrName>ppt_x</p:attrName>
                                        </p:attrNameLst>
                                      </p:cBhvr>
                                      <p:tavLst>
                                        <p:tav tm="0">
                                          <p:val>
                                            <p:strVal val="#ppt_x"/>
                                          </p:val>
                                        </p:tav>
                                        <p:tav tm="100000">
                                          <p:val>
                                            <p:strVal val="#ppt_x"/>
                                          </p:val>
                                        </p:tav>
                                      </p:tavLst>
                                    </p:anim>
                                    <p:anim calcmode="lin" valueType="num">
                                      <p:cBhvr additive="base">
                                        <p:cTn id="68" dur="500" fill="hold"/>
                                        <p:tgtEl>
                                          <p:spTgt spid="7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anim calcmode="lin" valueType="num">
                                      <p:cBhvr additive="base">
                                        <p:cTn id="71" dur="500" fill="hold"/>
                                        <p:tgtEl>
                                          <p:spTgt spid="77"/>
                                        </p:tgtEl>
                                        <p:attrNameLst>
                                          <p:attrName>ppt_x</p:attrName>
                                        </p:attrNameLst>
                                      </p:cBhvr>
                                      <p:tavLst>
                                        <p:tav tm="0">
                                          <p:val>
                                            <p:strVal val="#ppt_x"/>
                                          </p:val>
                                        </p:tav>
                                        <p:tav tm="100000">
                                          <p:val>
                                            <p:strVal val="#ppt_x"/>
                                          </p:val>
                                        </p:tav>
                                      </p:tavLst>
                                    </p:anim>
                                    <p:anim calcmode="lin" valueType="num">
                                      <p:cBhvr additive="base">
                                        <p:cTn id="72" dur="500" fill="hold"/>
                                        <p:tgtEl>
                                          <p:spTgt spid="7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 calcmode="lin" valueType="num">
                                      <p:cBhvr additive="base">
                                        <p:cTn id="79" dur="500" fill="hold"/>
                                        <p:tgtEl>
                                          <p:spTgt spid="68"/>
                                        </p:tgtEl>
                                        <p:attrNameLst>
                                          <p:attrName>ppt_x</p:attrName>
                                        </p:attrNameLst>
                                      </p:cBhvr>
                                      <p:tavLst>
                                        <p:tav tm="0">
                                          <p:val>
                                            <p:strVal val="#ppt_x"/>
                                          </p:val>
                                        </p:tav>
                                        <p:tav tm="100000">
                                          <p:val>
                                            <p:strVal val="#ppt_x"/>
                                          </p:val>
                                        </p:tav>
                                      </p:tavLst>
                                    </p:anim>
                                    <p:anim calcmode="lin" valueType="num">
                                      <p:cBhvr additive="base">
                                        <p:cTn id="80" dur="500" fill="hold"/>
                                        <p:tgtEl>
                                          <p:spTgt spid="6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86"/>
                                        </p:tgtEl>
                                        <p:attrNameLst>
                                          <p:attrName>style.visibility</p:attrName>
                                        </p:attrNameLst>
                                      </p:cBhvr>
                                      <p:to>
                                        <p:strVal val="visible"/>
                                      </p:to>
                                    </p:set>
                                    <p:anim calcmode="lin" valueType="num">
                                      <p:cBhvr additive="base">
                                        <p:cTn id="83" dur="500" fill="hold"/>
                                        <p:tgtEl>
                                          <p:spTgt spid="86"/>
                                        </p:tgtEl>
                                        <p:attrNameLst>
                                          <p:attrName>ppt_x</p:attrName>
                                        </p:attrNameLst>
                                      </p:cBhvr>
                                      <p:tavLst>
                                        <p:tav tm="0">
                                          <p:val>
                                            <p:strVal val="#ppt_x"/>
                                          </p:val>
                                        </p:tav>
                                        <p:tav tm="100000">
                                          <p:val>
                                            <p:strVal val="#ppt_x"/>
                                          </p:val>
                                        </p:tav>
                                      </p:tavLst>
                                    </p:anim>
                                    <p:anim calcmode="lin" valueType="num">
                                      <p:cBhvr additive="base">
                                        <p:cTn id="84" dur="500" fill="hold"/>
                                        <p:tgtEl>
                                          <p:spTgt spid="8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80"/>
                                        </p:tgtEl>
                                        <p:attrNameLst>
                                          <p:attrName>style.visibility</p:attrName>
                                        </p:attrNameLst>
                                      </p:cBhvr>
                                      <p:to>
                                        <p:strVal val="visible"/>
                                      </p:to>
                                    </p:set>
                                    <p:anim calcmode="lin" valueType="num">
                                      <p:cBhvr additive="base">
                                        <p:cTn id="87" dur="500" fill="hold"/>
                                        <p:tgtEl>
                                          <p:spTgt spid="80"/>
                                        </p:tgtEl>
                                        <p:attrNameLst>
                                          <p:attrName>ppt_x</p:attrName>
                                        </p:attrNameLst>
                                      </p:cBhvr>
                                      <p:tavLst>
                                        <p:tav tm="0">
                                          <p:val>
                                            <p:strVal val="#ppt_x"/>
                                          </p:val>
                                        </p:tav>
                                        <p:tav tm="100000">
                                          <p:val>
                                            <p:strVal val="#ppt_x"/>
                                          </p:val>
                                        </p:tav>
                                      </p:tavLst>
                                    </p:anim>
                                    <p:anim calcmode="lin" valueType="num">
                                      <p:cBhvr additive="base">
                                        <p:cTn id="88" dur="500" fill="hold"/>
                                        <p:tgtEl>
                                          <p:spTgt spid="8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5"/>
                                        </p:tgtEl>
                                        <p:attrNameLst>
                                          <p:attrName>style.visibility</p:attrName>
                                        </p:attrNameLst>
                                      </p:cBhvr>
                                      <p:to>
                                        <p:strVal val="visible"/>
                                      </p:to>
                                    </p:set>
                                    <p:anim calcmode="lin" valueType="num">
                                      <p:cBhvr additive="base">
                                        <p:cTn id="95" dur="500" fill="hold"/>
                                        <p:tgtEl>
                                          <p:spTgt spid="65"/>
                                        </p:tgtEl>
                                        <p:attrNameLst>
                                          <p:attrName>ppt_x</p:attrName>
                                        </p:attrNameLst>
                                      </p:cBhvr>
                                      <p:tavLst>
                                        <p:tav tm="0">
                                          <p:val>
                                            <p:strVal val="#ppt_x"/>
                                          </p:val>
                                        </p:tav>
                                        <p:tav tm="100000">
                                          <p:val>
                                            <p:strVal val="#ppt_x"/>
                                          </p:val>
                                        </p:tav>
                                      </p:tavLst>
                                    </p:anim>
                                    <p:anim calcmode="lin" valueType="num">
                                      <p:cBhvr additive="base">
                                        <p:cTn id="96" dur="500" fill="hold"/>
                                        <p:tgtEl>
                                          <p:spTgt spid="6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3"/>
                                        </p:tgtEl>
                                        <p:attrNameLst>
                                          <p:attrName>style.visibility</p:attrName>
                                        </p:attrNameLst>
                                      </p:cBhvr>
                                      <p:to>
                                        <p:strVal val="visible"/>
                                      </p:to>
                                    </p:set>
                                    <p:anim calcmode="lin" valueType="num">
                                      <p:cBhvr additive="base">
                                        <p:cTn id="99" dur="500" fill="hold"/>
                                        <p:tgtEl>
                                          <p:spTgt spid="83"/>
                                        </p:tgtEl>
                                        <p:attrNameLst>
                                          <p:attrName>ppt_x</p:attrName>
                                        </p:attrNameLst>
                                      </p:cBhvr>
                                      <p:tavLst>
                                        <p:tav tm="0">
                                          <p:val>
                                            <p:strVal val="#ppt_x"/>
                                          </p:val>
                                        </p:tav>
                                        <p:tav tm="100000">
                                          <p:val>
                                            <p:strVal val="#ppt_x"/>
                                          </p:val>
                                        </p:tav>
                                      </p:tavLst>
                                    </p:anim>
                                    <p:anim calcmode="lin" valueType="num">
                                      <p:cBhvr additive="base">
                                        <p:cTn id="100" dur="500" fill="hold"/>
                                        <p:tgtEl>
                                          <p:spTgt spid="83"/>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ppt_x"/>
                                          </p:val>
                                        </p:tav>
                                        <p:tav tm="100000">
                                          <p:val>
                                            <p:strVal val="#ppt_x"/>
                                          </p:val>
                                        </p:tav>
                                      </p:tavLst>
                                    </p:anim>
                                    <p:anim calcmode="lin" valueType="num">
                                      <p:cBhvr additive="base">
                                        <p:cTn id="104" dur="500" fill="hold"/>
                                        <p:tgtEl>
                                          <p:spTgt spid="56"/>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anim calcmode="lin" valueType="num">
                                      <p:cBhvr additive="base">
                                        <p:cTn id="107" dur="500" fill="hold"/>
                                        <p:tgtEl>
                                          <p:spTgt spid="71"/>
                                        </p:tgtEl>
                                        <p:attrNameLst>
                                          <p:attrName>ppt_x</p:attrName>
                                        </p:attrNameLst>
                                      </p:cBhvr>
                                      <p:tavLst>
                                        <p:tav tm="0">
                                          <p:val>
                                            <p:strVal val="#ppt_x"/>
                                          </p:val>
                                        </p:tav>
                                        <p:tav tm="100000">
                                          <p:val>
                                            <p:strVal val="#ppt_x"/>
                                          </p:val>
                                        </p:tav>
                                      </p:tavLst>
                                    </p:anim>
                                    <p:anim calcmode="lin" valueType="num">
                                      <p:cBhvr additive="base">
                                        <p:cTn id="108" dur="500" fill="hold"/>
                                        <p:tgtEl>
                                          <p:spTgt spid="71"/>
                                        </p:tgtEl>
                                        <p:attrNameLst>
                                          <p:attrName>ppt_y</p:attrName>
                                        </p:attrNameLst>
                                      </p:cBhvr>
                                      <p:tavLst>
                                        <p:tav tm="0">
                                          <p:val>
                                            <p:strVal val="1+#ppt_h/2"/>
                                          </p:val>
                                        </p:tav>
                                        <p:tav tm="100000">
                                          <p:val>
                                            <p:strVal val="#ppt_y"/>
                                          </p:val>
                                        </p:tav>
                                      </p:tavLst>
                                    </p:anim>
                                  </p:childTnLst>
                                </p:cTn>
                              </p:par>
                            </p:childTnLst>
                          </p:cTn>
                        </p:par>
                        <p:par>
                          <p:cTn id="109" fill="hold">
                            <p:stCondLst>
                              <p:cond delay="1500"/>
                            </p:stCondLst>
                            <p:childTnLst>
                              <p:par>
                                <p:cTn id="110" presetID="22" presetClass="entr" presetSubtype="8" repeatCount="indefinite" fill="hold" grpId="0" nodeType="afterEffect">
                                  <p:stCondLst>
                                    <p:cond delay="50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2000"/>
                                        <p:tgtEl>
                                          <p:spTgt spid="39"/>
                                        </p:tgtEl>
                                      </p:cBhvr>
                                    </p:animEffect>
                                  </p:childTnLst>
                                </p:cTn>
                              </p:par>
                            </p:childTnLst>
                          </p:cTn>
                        </p:par>
                        <p:par>
                          <p:cTn id="113" fill="hold">
                            <p:stCondLst>
                              <p:cond delay="4000"/>
                            </p:stCondLst>
                            <p:childTnLst>
                              <p:par>
                                <p:cTn id="114" presetID="22" presetClass="entr" presetSubtype="8" repeatCount="indefinite" fill="hold" grpId="0" nodeType="afterEffect">
                                  <p:stCondLst>
                                    <p:cond delay="500"/>
                                  </p:stCondLst>
                                  <p:childTnLst>
                                    <p:set>
                                      <p:cBhvr>
                                        <p:cTn id="115" dur="1" fill="hold">
                                          <p:stCondLst>
                                            <p:cond delay="0"/>
                                          </p:stCondLst>
                                        </p:cTn>
                                        <p:tgtEl>
                                          <p:spTgt spid="40"/>
                                        </p:tgtEl>
                                        <p:attrNameLst>
                                          <p:attrName>style.visibility</p:attrName>
                                        </p:attrNameLst>
                                      </p:cBhvr>
                                      <p:to>
                                        <p:strVal val="visible"/>
                                      </p:to>
                                    </p:set>
                                    <p:animEffect transition="in" filter="wipe(left)">
                                      <p:cBhvr>
                                        <p:cTn id="116" dur="2000"/>
                                        <p:tgtEl>
                                          <p:spTgt spid="40"/>
                                        </p:tgtEl>
                                      </p:cBhvr>
                                    </p:animEffect>
                                  </p:childTnLst>
                                </p:cTn>
                              </p:par>
                            </p:childTnLst>
                          </p:cTn>
                        </p:par>
                        <p:par>
                          <p:cTn id="117" fill="hold">
                            <p:stCondLst>
                              <p:cond delay="6500"/>
                            </p:stCondLst>
                            <p:childTnLst>
                              <p:par>
                                <p:cTn id="118" presetID="22" presetClass="entr" presetSubtype="2" repeatCount="indefinite" fill="hold" grpId="0" nodeType="afterEffect">
                                  <p:stCondLst>
                                    <p:cond delay="500"/>
                                  </p:stCondLst>
                                  <p:childTnLst>
                                    <p:set>
                                      <p:cBhvr>
                                        <p:cTn id="119" dur="1" fill="hold">
                                          <p:stCondLst>
                                            <p:cond delay="0"/>
                                          </p:stCondLst>
                                        </p:cTn>
                                        <p:tgtEl>
                                          <p:spTgt spid="41"/>
                                        </p:tgtEl>
                                        <p:attrNameLst>
                                          <p:attrName>style.visibility</p:attrName>
                                        </p:attrNameLst>
                                      </p:cBhvr>
                                      <p:to>
                                        <p:strVal val="visible"/>
                                      </p:to>
                                    </p:set>
                                    <p:animEffect transition="in" filter="wipe(right)">
                                      <p:cBhvr>
                                        <p:cTn id="120" dur="2000"/>
                                        <p:tgtEl>
                                          <p:spTgt spid="41"/>
                                        </p:tgtEl>
                                      </p:cBhvr>
                                    </p:animEffect>
                                  </p:childTnLst>
                                </p:cTn>
                              </p:par>
                            </p:childTnLst>
                          </p:cTn>
                        </p:par>
                        <p:par>
                          <p:cTn id="121" fill="hold">
                            <p:stCondLst>
                              <p:cond delay="9000"/>
                            </p:stCondLst>
                            <p:childTnLst>
                              <p:par>
                                <p:cTn id="122" presetID="22" presetClass="entr" presetSubtype="1" repeatCount="indefinite" fill="hold" grpId="0" nodeType="afterEffect">
                                  <p:stCondLst>
                                    <p:cond delay="500"/>
                                  </p:stCondLst>
                                  <p:childTnLst>
                                    <p:set>
                                      <p:cBhvr>
                                        <p:cTn id="123" dur="1" fill="hold">
                                          <p:stCondLst>
                                            <p:cond delay="0"/>
                                          </p:stCondLst>
                                        </p:cTn>
                                        <p:tgtEl>
                                          <p:spTgt spid="43"/>
                                        </p:tgtEl>
                                        <p:attrNameLst>
                                          <p:attrName>style.visibility</p:attrName>
                                        </p:attrNameLst>
                                      </p:cBhvr>
                                      <p:to>
                                        <p:strVal val="visible"/>
                                      </p:to>
                                    </p:set>
                                    <p:animEffect transition="in" filter="wipe(up)">
                                      <p:cBhvr>
                                        <p:cTn id="124" dur="2000"/>
                                        <p:tgtEl>
                                          <p:spTgt spid="43"/>
                                        </p:tgtEl>
                                      </p:cBhvr>
                                    </p:animEffect>
                                  </p:childTnLst>
                                </p:cTn>
                              </p:par>
                            </p:childTnLst>
                          </p:cTn>
                        </p:par>
                        <p:par>
                          <p:cTn id="125" fill="hold">
                            <p:stCondLst>
                              <p:cond delay="11500"/>
                            </p:stCondLst>
                            <p:childTnLst>
                              <p:par>
                                <p:cTn id="126" presetID="22" presetClass="entr" presetSubtype="1" repeatCount="indefinite" fill="hold" grpId="0" nodeType="afterEffect">
                                  <p:stCondLst>
                                    <p:cond delay="500"/>
                                  </p:stCondLst>
                                  <p:childTnLst>
                                    <p:set>
                                      <p:cBhvr>
                                        <p:cTn id="127" dur="1" fill="hold">
                                          <p:stCondLst>
                                            <p:cond delay="0"/>
                                          </p:stCondLst>
                                        </p:cTn>
                                        <p:tgtEl>
                                          <p:spTgt spid="42"/>
                                        </p:tgtEl>
                                        <p:attrNameLst>
                                          <p:attrName>style.visibility</p:attrName>
                                        </p:attrNameLst>
                                      </p:cBhvr>
                                      <p:to>
                                        <p:strVal val="visible"/>
                                      </p:to>
                                    </p:set>
                                    <p:animEffect transition="in" filter="wipe(up)">
                                      <p:cBhvr>
                                        <p:cTn id="128" dur="2000"/>
                                        <p:tgtEl>
                                          <p:spTgt spid="42"/>
                                        </p:tgtEl>
                                      </p:cBhvr>
                                    </p:animEffect>
                                  </p:childTnLst>
                                </p:cTn>
                              </p:par>
                            </p:childTnLst>
                          </p:cTn>
                        </p:par>
                        <p:par>
                          <p:cTn id="129" fill="hold">
                            <p:stCondLst>
                              <p:cond delay="14000"/>
                            </p:stCondLst>
                            <p:childTnLst>
                              <p:par>
                                <p:cTn id="130" presetID="22" presetClass="entr" presetSubtype="4" repeatCount="indefinite" fill="hold" nodeType="afterEffect">
                                  <p:stCondLst>
                                    <p:cond delay="500"/>
                                  </p:stCondLst>
                                  <p:childTnLst>
                                    <p:set>
                                      <p:cBhvr>
                                        <p:cTn id="131" dur="1" fill="hold">
                                          <p:stCondLst>
                                            <p:cond delay="0"/>
                                          </p:stCondLst>
                                        </p:cTn>
                                        <p:tgtEl>
                                          <p:spTgt spid="44"/>
                                        </p:tgtEl>
                                        <p:attrNameLst>
                                          <p:attrName>style.visibility</p:attrName>
                                        </p:attrNameLst>
                                      </p:cBhvr>
                                      <p:to>
                                        <p:strVal val="visible"/>
                                      </p:to>
                                    </p:set>
                                    <p:animEffect transition="in" filter="wipe(down)">
                                      <p:cBhvr>
                                        <p:cTn id="132"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5" grpId="0" animBg="1"/>
      <p:bldP spid="46" grpId="0" animBg="1"/>
      <p:bldP spid="47" grpId="0" animBg="1"/>
      <p:bldP spid="48" grpId="0" animBg="1"/>
      <p:bldP spid="49" grpId="0"/>
      <p:bldP spid="50" grpId="0"/>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C30F-29E8-AF41-AC71-4FEDBD6C6C4C}"/>
              </a:ext>
            </a:extLst>
          </p:cNvPr>
          <p:cNvSpPr>
            <a:spLocks noGrp="1"/>
          </p:cNvSpPr>
          <p:nvPr>
            <p:ph type="title"/>
          </p:nvPr>
        </p:nvSpPr>
        <p:spPr/>
        <p:txBody>
          <a:bodyPr/>
          <a:lstStyle/>
          <a:p>
            <a:r>
              <a:rPr lang="en-GB" dirty="0"/>
              <a:t>Chaining services: example</a:t>
            </a:r>
          </a:p>
        </p:txBody>
      </p:sp>
      <p:pic>
        <p:nvPicPr>
          <p:cNvPr id="4" name="Picture 3" descr="A picture containing table&#10;&#10;Description automatically generated">
            <a:extLst>
              <a:ext uri="{FF2B5EF4-FFF2-40B4-BE49-F238E27FC236}">
                <a16:creationId xmlns:a16="http://schemas.microsoft.com/office/drawing/2014/main" id="{33DFBDCE-4896-234D-B975-C5A6602DD09B}"/>
              </a:ext>
            </a:extLst>
          </p:cNvPr>
          <p:cNvPicPr>
            <a:picLocks noChangeAspect="1"/>
          </p:cNvPicPr>
          <p:nvPr/>
        </p:nvPicPr>
        <p:blipFill>
          <a:blip r:embed="rId3"/>
          <a:stretch>
            <a:fillRect/>
          </a:stretch>
        </p:blipFill>
        <p:spPr>
          <a:xfrm>
            <a:off x="220175" y="1779568"/>
            <a:ext cx="5429224" cy="4122190"/>
          </a:xfrm>
          <a:prstGeom prst="rect">
            <a:avLst/>
          </a:prstGeom>
        </p:spPr>
      </p:pic>
      <p:pic>
        <p:nvPicPr>
          <p:cNvPr id="5" name="Picture 4" descr="A close up of a logo&#10;&#10;Description automatically generated">
            <a:extLst>
              <a:ext uri="{FF2B5EF4-FFF2-40B4-BE49-F238E27FC236}">
                <a16:creationId xmlns:a16="http://schemas.microsoft.com/office/drawing/2014/main" id="{A0588B77-DB54-744A-B682-319C63415F53}"/>
              </a:ext>
            </a:extLst>
          </p:cNvPr>
          <p:cNvPicPr>
            <a:picLocks noChangeAspect="1"/>
          </p:cNvPicPr>
          <p:nvPr/>
        </p:nvPicPr>
        <p:blipFill>
          <a:blip r:embed="rId4"/>
          <a:stretch>
            <a:fillRect/>
          </a:stretch>
        </p:blipFill>
        <p:spPr>
          <a:xfrm>
            <a:off x="5402519" y="1521246"/>
            <a:ext cx="6416162" cy="4380512"/>
          </a:xfrm>
          <a:prstGeom prst="rect">
            <a:avLst/>
          </a:prstGeom>
        </p:spPr>
      </p:pic>
      <p:pic>
        <p:nvPicPr>
          <p:cNvPr id="6" name="Picture 5">
            <a:extLst>
              <a:ext uri="{FF2B5EF4-FFF2-40B4-BE49-F238E27FC236}">
                <a16:creationId xmlns:a16="http://schemas.microsoft.com/office/drawing/2014/main" id="{43A64F0F-EB97-2F4D-8326-CC4A1D384D09}"/>
              </a:ext>
            </a:extLst>
          </p:cNvPr>
          <p:cNvPicPr>
            <a:picLocks noChangeAspect="1"/>
          </p:cNvPicPr>
          <p:nvPr/>
        </p:nvPicPr>
        <p:blipFill>
          <a:blip r:embed="rId5"/>
          <a:stretch>
            <a:fillRect/>
          </a:stretch>
        </p:blipFill>
        <p:spPr>
          <a:xfrm>
            <a:off x="5402519" y="1521246"/>
            <a:ext cx="6416162" cy="4380512"/>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EE95A107-6298-E342-9B85-E61BEE7716ED}"/>
              </a:ext>
            </a:extLst>
          </p:cNvPr>
          <p:cNvPicPr>
            <a:picLocks noChangeAspect="1"/>
          </p:cNvPicPr>
          <p:nvPr/>
        </p:nvPicPr>
        <p:blipFill>
          <a:blip r:embed="rId6"/>
          <a:stretch>
            <a:fillRect/>
          </a:stretch>
        </p:blipFill>
        <p:spPr>
          <a:xfrm>
            <a:off x="5402519" y="1521246"/>
            <a:ext cx="6416162" cy="4380512"/>
          </a:xfrm>
          <a:prstGeom prst="rect">
            <a:avLst/>
          </a:prstGeom>
        </p:spPr>
      </p:pic>
    </p:spTree>
    <p:extLst>
      <p:ext uri="{BB962C8B-B14F-4D97-AF65-F5344CB8AC3E}">
        <p14:creationId xmlns:p14="http://schemas.microsoft.com/office/powerpoint/2010/main" val="294002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4)">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01A8A-8497-0548-94AA-5A125A9C8B87}"/>
              </a:ext>
            </a:extLst>
          </p:cNvPr>
          <p:cNvSpPr>
            <a:spLocks noGrp="1"/>
          </p:cNvSpPr>
          <p:nvPr>
            <p:ph type="title"/>
          </p:nvPr>
        </p:nvSpPr>
        <p:spPr/>
        <p:txBody>
          <a:bodyPr/>
          <a:lstStyle/>
          <a:p>
            <a:r>
              <a:rPr lang="en-GB" dirty="0"/>
              <a:t>Digital business chains</a:t>
            </a:r>
          </a:p>
        </p:txBody>
      </p:sp>
      <p:sp>
        <p:nvSpPr>
          <p:cNvPr id="5" name="Content Placeholder 4">
            <a:extLst>
              <a:ext uri="{FF2B5EF4-FFF2-40B4-BE49-F238E27FC236}">
                <a16:creationId xmlns:a16="http://schemas.microsoft.com/office/drawing/2014/main" id="{027F2ADF-CC8C-9B45-A68C-299F9AB87A44}"/>
              </a:ext>
            </a:extLst>
          </p:cNvPr>
          <p:cNvSpPr>
            <a:spLocks noGrp="1"/>
          </p:cNvSpPr>
          <p:nvPr>
            <p:ph sz="half" idx="1"/>
          </p:nvPr>
        </p:nvSpPr>
        <p:spPr>
          <a:xfrm>
            <a:off x="838200" y="1540707"/>
            <a:ext cx="4266063" cy="4636256"/>
          </a:xfrm>
        </p:spPr>
        <p:txBody>
          <a:bodyPr>
            <a:normAutofit fontScale="77500" lnSpcReduction="20000"/>
          </a:bodyPr>
          <a:lstStyle/>
          <a:p>
            <a:pPr>
              <a:lnSpc>
                <a:spcPct val="120000"/>
              </a:lnSpc>
            </a:pPr>
            <a:r>
              <a:rPr lang="en-GB" dirty="0"/>
              <a:t>Dynamic composition of</a:t>
            </a:r>
          </a:p>
          <a:p>
            <a:pPr lvl="1">
              <a:lnSpc>
                <a:spcPct val="120000"/>
              </a:lnSpc>
              <a:buFont typeface="Courier New" panose="02070309020205020404" pitchFamily="49" charset="0"/>
              <a:buChar char="o"/>
            </a:pPr>
            <a:r>
              <a:rPr lang="en-GB" dirty="0"/>
              <a:t>software</a:t>
            </a:r>
          </a:p>
          <a:p>
            <a:pPr lvl="1">
              <a:lnSpc>
                <a:spcPct val="120000"/>
              </a:lnSpc>
              <a:buFont typeface="Courier New" panose="02070309020205020404" pitchFamily="49" charset="0"/>
              <a:buChar char="o"/>
            </a:pPr>
            <a:r>
              <a:rPr lang="en-GB" dirty="0"/>
              <a:t>services</a:t>
            </a:r>
          </a:p>
          <a:p>
            <a:pPr lvl="1">
              <a:lnSpc>
                <a:spcPct val="120000"/>
              </a:lnSpc>
              <a:buFont typeface="Courier New" panose="02070309020205020404" pitchFamily="49" charset="0"/>
              <a:buChar char="o"/>
            </a:pPr>
            <a:r>
              <a:rPr lang="en-GB" dirty="0"/>
              <a:t>data</a:t>
            </a:r>
          </a:p>
          <a:p>
            <a:pPr lvl="1">
              <a:lnSpc>
                <a:spcPct val="120000"/>
              </a:lnSpc>
              <a:buFont typeface="Courier New" panose="02070309020205020404" pitchFamily="49" charset="0"/>
              <a:buChar char="o"/>
            </a:pPr>
            <a:r>
              <a:rPr lang="en-GB" dirty="0"/>
              <a:t>smart devices</a:t>
            </a:r>
          </a:p>
          <a:p>
            <a:pPr>
              <a:lnSpc>
                <a:spcPct val="120000"/>
              </a:lnSpc>
            </a:pPr>
            <a:r>
              <a:rPr lang="en-GB" dirty="0"/>
              <a:t>Elastic topologies</a:t>
            </a:r>
          </a:p>
          <a:p>
            <a:pPr lvl="1">
              <a:lnSpc>
                <a:spcPct val="120000"/>
              </a:lnSpc>
              <a:buFont typeface="Courier New" panose="02070309020205020404" pitchFamily="49" charset="0"/>
              <a:buChar char="o"/>
            </a:pPr>
            <a:r>
              <a:rPr lang="en-GB" dirty="0"/>
              <a:t>model-driven or</a:t>
            </a:r>
            <a:br>
              <a:rPr lang="en-GB" dirty="0"/>
            </a:br>
            <a:r>
              <a:rPr lang="en-GB" dirty="0"/>
              <a:t>data-driven</a:t>
            </a:r>
          </a:p>
          <a:p>
            <a:pPr>
              <a:lnSpc>
                <a:spcPct val="120000"/>
              </a:lnSpc>
            </a:pPr>
            <a:r>
              <a:rPr lang="en-GB" dirty="0"/>
              <a:t>Programmable</a:t>
            </a:r>
            <a:br>
              <a:rPr lang="en-GB" dirty="0"/>
            </a:br>
            <a:r>
              <a:rPr lang="en-GB" dirty="0"/>
              <a:t>infrastructure</a:t>
            </a:r>
          </a:p>
          <a:p>
            <a:pPr lvl="1">
              <a:lnSpc>
                <a:spcPct val="120000"/>
              </a:lnSpc>
              <a:buFont typeface="Courier New" panose="02070309020205020404" pitchFamily="49" charset="0"/>
              <a:buChar char="o"/>
            </a:pPr>
            <a:r>
              <a:rPr lang="en-GB" dirty="0"/>
              <a:t>cloud, SDN, IoT</a:t>
            </a:r>
          </a:p>
          <a:p>
            <a:endParaRPr lang="en-GB" dirty="0"/>
          </a:p>
        </p:txBody>
      </p:sp>
      <p:pic>
        <p:nvPicPr>
          <p:cNvPr id="7" name="Content Placeholder 5">
            <a:extLst>
              <a:ext uri="{FF2B5EF4-FFF2-40B4-BE49-F238E27FC236}">
                <a16:creationId xmlns:a16="http://schemas.microsoft.com/office/drawing/2014/main" id="{6BE4E403-72D0-E04F-A08F-9BFEBD1B01D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43405" y="2083226"/>
            <a:ext cx="6612530" cy="3944088"/>
          </a:xfrm>
        </p:spPr>
      </p:pic>
    </p:spTree>
    <p:extLst>
      <p:ext uri="{BB962C8B-B14F-4D97-AF65-F5344CB8AC3E}">
        <p14:creationId xmlns:p14="http://schemas.microsoft.com/office/powerpoint/2010/main" val="233420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5E98-EC68-3842-BFF4-121035921021}"/>
              </a:ext>
            </a:extLst>
          </p:cNvPr>
          <p:cNvSpPr>
            <a:spLocks noGrp="1"/>
          </p:cNvSpPr>
          <p:nvPr>
            <p:ph type="title"/>
          </p:nvPr>
        </p:nvSpPr>
        <p:spPr/>
        <p:txBody>
          <a:bodyPr/>
          <a:lstStyle/>
          <a:p>
            <a:r>
              <a:rPr lang="en-GB" dirty="0"/>
              <a:t>… and security?</a:t>
            </a:r>
          </a:p>
        </p:txBody>
      </p:sp>
      <p:sp>
        <p:nvSpPr>
          <p:cNvPr id="4" name="Striped Right Arrow 3">
            <a:extLst>
              <a:ext uri="{FF2B5EF4-FFF2-40B4-BE49-F238E27FC236}">
                <a16:creationId xmlns:a16="http://schemas.microsoft.com/office/drawing/2014/main" id="{DF67A2BE-BDE5-0141-971D-4DDAD767F08D}"/>
              </a:ext>
            </a:extLst>
          </p:cNvPr>
          <p:cNvSpPr/>
          <p:nvPr/>
        </p:nvSpPr>
        <p:spPr>
          <a:xfrm>
            <a:off x="705957" y="4150504"/>
            <a:ext cx="2866713" cy="1546764"/>
          </a:xfrm>
          <a:prstGeom prst="stripedRightArrow">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5" name="Striped Right Arrow 4">
            <a:extLst>
              <a:ext uri="{FF2B5EF4-FFF2-40B4-BE49-F238E27FC236}">
                <a16:creationId xmlns:a16="http://schemas.microsoft.com/office/drawing/2014/main" id="{E3100FA9-DFEC-0840-B05D-AAC99B1AE8D1}"/>
              </a:ext>
            </a:extLst>
          </p:cNvPr>
          <p:cNvSpPr/>
          <p:nvPr/>
        </p:nvSpPr>
        <p:spPr>
          <a:xfrm>
            <a:off x="705957" y="1864439"/>
            <a:ext cx="9878614" cy="1546764"/>
          </a:xfrm>
          <a:prstGeom prst="stripedRightArrow">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0DC3DA35-E594-C341-9C43-D3C48E259ACD}"/>
              </a:ext>
            </a:extLst>
          </p:cNvPr>
          <p:cNvSpPr txBox="1"/>
          <p:nvPr/>
        </p:nvSpPr>
        <p:spPr>
          <a:xfrm>
            <a:off x="1557327" y="1779673"/>
            <a:ext cx="1653017"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Virtualization</a:t>
            </a:r>
            <a:endParaRPr lang="en-GB" i="1"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1A6F436-B051-6C4D-BB88-FE2E58AB2D5C}"/>
              </a:ext>
            </a:extLst>
          </p:cNvPr>
          <p:cNvSpPr txBox="1"/>
          <p:nvPr/>
        </p:nvSpPr>
        <p:spPr>
          <a:xfrm>
            <a:off x="6163673" y="1850399"/>
            <a:ext cx="2517036"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Fog/edge computing</a:t>
            </a:r>
            <a:endParaRPr lang="en-GB" i="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17B6C69D-974B-5C4A-ABCC-6F0D8CC159AD}"/>
              </a:ext>
            </a:extLst>
          </p:cNvPr>
          <p:cNvSpPr txBox="1"/>
          <p:nvPr/>
        </p:nvSpPr>
        <p:spPr>
          <a:xfrm>
            <a:off x="3572670" y="1864439"/>
            <a:ext cx="830677"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Cloud</a:t>
            </a:r>
            <a:endParaRPr lang="en-GB" i="1"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EF2A5ACB-BE3A-0442-96C6-AE6683A5B0FB}"/>
              </a:ext>
            </a:extLst>
          </p:cNvPr>
          <p:cNvSpPr txBox="1"/>
          <p:nvPr/>
        </p:nvSpPr>
        <p:spPr>
          <a:xfrm>
            <a:off x="5068123" y="1701757"/>
            <a:ext cx="545342"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IoT</a:t>
            </a:r>
            <a:endParaRPr lang="en-GB" i="1"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31B21D4C-2D52-7E4D-AA71-386C93154508}"/>
              </a:ext>
            </a:extLst>
          </p:cNvPr>
          <p:cNvSpPr txBox="1"/>
          <p:nvPr/>
        </p:nvSpPr>
        <p:spPr>
          <a:xfrm>
            <a:off x="7940621" y="1405319"/>
            <a:ext cx="1944763"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Service meshes</a:t>
            </a:r>
            <a:endParaRPr lang="en-GB" i="1"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D691C5DE-2F33-1E40-95E2-6D3E64807942}"/>
              </a:ext>
            </a:extLst>
          </p:cNvPr>
          <p:cNvSpPr txBox="1"/>
          <p:nvPr/>
        </p:nvSpPr>
        <p:spPr>
          <a:xfrm>
            <a:off x="1371060" y="4083409"/>
            <a:ext cx="2217274"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Security perimeter</a:t>
            </a:r>
            <a:endParaRPr lang="en-GB" i="1" dirty="0">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E706D96A-D21D-4943-80BF-9377FC8DD3EB}"/>
              </a:ext>
            </a:extLst>
          </p:cNvPr>
          <p:cNvSpPr txBox="1"/>
          <p:nvPr/>
        </p:nvSpPr>
        <p:spPr>
          <a:xfrm>
            <a:off x="5043807" y="2606884"/>
            <a:ext cx="1657826"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Heterogeneity</a:t>
            </a:r>
          </a:p>
        </p:txBody>
      </p:sp>
      <p:sp>
        <p:nvSpPr>
          <p:cNvPr id="13" name="TextBox 12">
            <a:extLst>
              <a:ext uri="{FF2B5EF4-FFF2-40B4-BE49-F238E27FC236}">
                <a16:creationId xmlns:a16="http://schemas.microsoft.com/office/drawing/2014/main" id="{6701ACF7-9A79-4744-A4EF-6100FB867CF0}"/>
              </a:ext>
            </a:extLst>
          </p:cNvPr>
          <p:cNvSpPr txBox="1"/>
          <p:nvPr/>
        </p:nvSpPr>
        <p:spPr>
          <a:xfrm>
            <a:off x="2374217" y="2505234"/>
            <a:ext cx="1628972"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Multi-tenancy</a:t>
            </a:r>
          </a:p>
        </p:txBody>
      </p:sp>
      <p:sp>
        <p:nvSpPr>
          <p:cNvPr id="14" name="TextBox 13">
            <a:extLst>
              <a:ext uri="{FF2B5EF4-FFF2-40B4-BE49-F238E27FC236}">
                <a16:creationId xmlns:a16="http://schemas.microsoft.com/office/drawing/2014/main" id="{3EF43CBE-3526-5C42-9235-840B0C24E982}"/>
              </a:ext>
            </a:extLst>
          </p:cNvPr>
          <p:cNvSpPr txBox="1"/>
          <p:nvPr/>
        </p:nvSpPr>
        <p:spPr>
          <a:xfrm>
            <a:off x="1420600" y="2598356"/>
            <a:ext cx="848309"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Agility</a:t>
            </a:r>
          </a:p>
        </p:txBody>
      </p:sp>
      <p:sp>
        <p:nvSpPr>
          <p:cNvPr id="15" name="TextBox 14">
            <a:extLst>
              <a:ext uri="{FF2B5EF4-FFF2-40B4-BE49-F238E27FC236}">
                <a16:creationId xmlns:a16="http://schemas.microsoft.com/office/drawing/2014/main" id="{9C0F5DC7-8B19-5F4B-A3A0-8572F3A79D8A}"/>
              </a:ext>
            </a:extLst>
          </p:cNvPr>
          <p:cNvSpPr txBox="1"/>
          <p:nvPr/>
        </p:nvSpPr>
        <p:spPr>
          <a:xfrm>
            <a:off x="8135348" y="2608851"/>
            <a:ext cx="1580882"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Multi-domain</a:t>
            </a:r>
          </a:p>
        </p:txBody>
      </p:sp>
      <p:sp>
        <p:nvSpPr>
          <p:cNvPr id="16" name="TextBox 15">
            <a:extLst>
              <a:ext uri="{FF2B5EF4-FFF2-40B4-BE49-F238E27FC236}">
                <a16:creationId xmlns:a16="http://schemas.microsoft.com/office/drawing/2014/main" id="{922F0FF3-89B7-8745-90C5-C5140572C84A}"/>
              </a:ext>
            </a:extLst>
          </p:cNvPr>
          <p:cNvSpPr txBox="1"/>
          <p:nvPr/>
        </p:nvSpPr>
        <p:spPr>
          <a:xfrm>
            <a:off x="6797574" y="2309519"/>
            <a:ext cx="1574470"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Autonomicity</a:t>
            </a:r>
          </a:p>
        </p:txBody>
      </p:sp>
      <p:sp>
        <p:nvSpPr>
          <p:cNvPr id="17" name="TextBox 16">
            <a:extLst>
              <a:ext uri="{FF2B5EF4-FFF2-40B4-BE49-F238E27FC236}">
                <a16:creationId xmlns:a16="http://schemas.microsoft.com/office/drawing/2014/main" id="{98E0E598-5984-454E-B426-66BA8C09A5A7}"/>
              </a:ext>
            </a:extLst>
          </p:cNvPr>
          <p:cNvSpPr txBox="1"/>
          <p:nvPr/>
        </p:nvSpPr>
        <p:spPr>
          <a:xfrm>
            <a:off x="3879080" y="2337930"/>
            <a:ext cx="1340432"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Dynamicity</a:t>
            </a:r>
          </a:p>
        </p:txBody>
      </p:sp>
      <p:sp>
        <p:nvSpPr>
          <p:cNvPr id="18" name="TextBox 17">
            <a:extLst>
              <a:ext uri="{FF2B5EF4-FFF2-40B4-BE49-F238E27FC236}">
                <a16:creationId xmlns:a16="http://schemas.microsoft.com/office/drawing/2014/main" id="{EBBCF124-82F4-5742-8C9A-23668ED0576E}"/>
              </a:ext>
            </a:extLst>
          </p:cNvPr>
          <p:cNvSpPr txBox="1"/>
          <p:nvPr/>
        </p:nvSpPr>
        <p:spPr>
          <a:xfrm>
            <a:off x="1186535" y="4647650"/>
            <a:ext cx="970137"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Rigidity</a:t>
            </a:r>
          </a:p>
        </p:txBody>
      </p:sp>
      <p:sp>
        <p:nvSpPr>
          <p:cNvPr id="19" name="TextBox 18">
            <a:extLst>
              <a:ext uri="{FF2B5EF4-FFF2-40B4-BE49-F238E27FC236}">
                <a16:creationId xmlns:a16="http://schemas.microsoft.com/office/drawing/2014/main" id="{80F09E0A-3622-5548-A784-A493CAA2BFAE}"/>
              </a:ext>
            </a:extLst>
          </p:cNvPr>
          <p:cNvSpPr txBox="1"/>
          <p:nvPr/>
        </p:nvSpPr>
        <p:spPr>
          <a:xfrm>
            <a:off x="1984768" y="4950565"/>
            <a:ext cx="1406154"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Inefficiency</a:t>
            </a:r>
          </a:p>
        </p:txBody>
      </p:sp>
      <p:pic>
        <p:nvPicPr>
          <p:cNvPr id="20" name="Picture 19">
            <a:extLst>
              <a:ext uri="{FF2B5EF4-FFF2-40B4-BE49-F238E27FC236}">
                <a16:creationId xmlns:a16="http://schemas.microsoft.com/office/drawing/2014/main" id="{428664AA-A5B4-1E46-A09C-F30B0FBB5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85983" y="1331104"/>
            <a:ext cx="1630543" cy="2097896"/>
          </a:xfrm>
          <a:prstGeom prst="rect">
            <a:avLst/>
          </a:prstGeom>
        </p:spPr>
      </p:pic>
      <p:pic>
        <p:nvPicPr>
          <p:cNvPr id="21" name="Picture 20">
            <a:extLst>
              <a:ext uri="{FF2B5EF4-FFF2-40B4-BE49-F238E27FC236}">
                <a16:creationId xmlns:a16="http://schemas.microsoft.com/office/drawing/2014/main" id="{EC5E437B-8A6A-5943-B81F-AB110B201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28017" y="3804361"/>
            <a:ext cx="1638300" cy="2095500"/>
          </a:xfrm>
          <a:prstGeom prst="rect">
            <a:avLst/>
          </a:prstGeom>
        </p:spPr>
      </p:pic>
    </p:spTree>
    <p:extLst>
      <p:ext uri="{BB962C8B-B14F-4D97-AF65-F5344CB8AC3E}">
        <p14:creationId xmlns:p14="http://schemas.microsoft.com/office/powerpoint/2010/main" val="224363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nodeType="afterEffect">
                                  <p:stCondLst>
                                    <p:cond delay="0"/>
                                  </p:stCondLst>
                                  <p:childTnLst>
                                    <p:animMotion origin="layout" path="M 2.5E-6 7.80626E-18 L 0.76406 0.01065 " pathEditMode="relative" rAng="0" ptsTypes="AA">
                                      <p:cBhvr>
                                        <p:cTn id="6" dur="1000" fill="hold"/>
                                        <p:tgtEl>
                                          <p:spTgt spid="20"/>
                                        </p:tgtEl>
                                        <p:attrNameLst>
                                          <p:attrName>ppt_x</p:attrName>
                                          <p:attrName>ppt_y</p:attrName>
                                        </p:attrNameLst>
                                      </p:cBhvr>
                                      <p:rCtr x="38203" y="370"/>
                                    </p:animMotion>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1000"/>
                                        <p:tgtEl>
                                          <p:spTgt spid="5"/>
                                        </p:tgtEl>
                                      </p:cBhvr>
                                    </p:animEffect>
                                  </p:childTnLst>
                                </p:cTn>
                              </p:par>
                              <p:par>
                                <p:cTn id="10" presetID="63" presetClass="path" presetSubtype="0" accel="50000" decel="50000" fill="hold" nodeType="withEffect">
                                  <p:stCondLst>
                                    <p:cond delay="0"/>
                                  </p:stCondLst>
                                  <p:childTnLst>
                                    <p:animMotion origin="layout" path="M -3.75E-6 2.59259E-6 L 0.23737 -0.00047 " pathEditMode="relative" rAng="0" ptsTypes="AA">
                                      <p:cBhvr>
                                        <p:cTn id="11" dur="1000" fill="hold"/>
                                        <p:tgtEl>
                                          <p:spTgt spid="21"/>
                                        </p:tgtEl>
                                        <p:attrNameLst>
                                          <p:attrName>ppt_x</p:attrName>
                                          <p:attrName>ppt_y</p:attrName>
                                        </p:attrNameLst>
                                      </p:cBhvr>
                                      <p:rCtr x="11862" y="-23"/>
                                    </p:animMotion>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0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3A9A-18E2-F742-A63B-F401DAA16691}"/>
              </a:ext>
            </a:extLst>
          </p:cNvPr>
          <p:cNvSpPr>
            <a:spLocks noGrp="1"/>
          </p:cNvSpPr>
          <p:nvPr>
            <p:ph type="title"/>
          </p:nvPr>
        </p:nvSpPr>
        <p:spPr/>
        <p:txBody>
          <a:bodyPr/>
          <a:lstStyle/>
          <a:p>
            <a:r>
              <a:rPr lang="en-GB" dirty="0"/>
              <a:t>Security concerns</a:t>
            </a:r>
          </a:p>
        </p:txBody>
      </p:sp>
      <p:sp>
        <p:nvSpPr>
          <p:cNvPr id="3" name="Slide Number Placeholder 2">
            <a:extLst>
              <a:ext uri="{FF2B5EF4-FFF2-40B4-BE49-F238E27FC236}">
                <a16:creationId xmlns:a16="http://schemas.microsoft.com/office/drawing/2014/main" id="{7F953279-37AB-AC41-8940-ACD8D0B513DC}"/>
              </a:ext>
            </a:extLst>
          </p:cNvPr>
          <p:cNvSpPr>
            <a:spLocks noGrp="1"/>
          </p:cNvSpPr>
          <p:nvPr>
            <p:ph type="sldNum" sz="quarter" idx="4294967295"/>
          </p:nvPr>
        </p:nvSpPr>
        <p:spPr>
          <a:xfrm>
            <a:off x="8610600" y="6288110"/>
            <a:ext cx="2743200" cy="365125"/>
          </a:xfrm>
          <a:prstGeom prst="rect">
            <a:avLst/>
          </a:prstGeom>
        </p:spPr>
        <p:txBody>
          <a:bodyPr/>
          <a:lstStyle/>
          <a:p>
            <a:fld id="{19E618DB-15A5-D244-B897-CF0CD5E14878}" type="slidenum">
              <a:rPr lang="en-GB" smtClean="0"/>
              <a:t>25</a:t>
            </a:fld>
            <a:endParaRPr lang="en-GB" dirty="0"/>
          </a:p>
        </p:txBody>
      </p:sp>
      <p:pic>
        <p:nvPicPr>
          <p:cNvPr id="4" name="Picture 3">
            <a:extLst>
              <a:ext uri="{FF2B5EF4-FFF2-40B4-BE49-F238E27FC236}">
                <a16:creationId xmlns:a16="http://schemas.microsoft.com/office/drawing/2014/main" id="{2AD419F2-6D40-894B-A181-11A2FAB704A9}"/>
              </a:ext>
            </a:extLst>
          </p:cNvPr>
          <p:cNvPicPr>
            <a:picLocks noChangeAspect="1"/>
          </p:cNvPicPr>
          <p:nvPr/>
        </p:nvPicPr>
        <p:blipFill>
          <a:blip r:embed="rId2"/>
          <a:stretch>
            <a:fillRect/>
          </a:stretch>
        </p:blipFill>
        <p:spPr>
          <a:xfrm>
            <a:off x="6088064" y="1252205"/>
            <a:ext cx="2727237" cy="1409583"/>
          </a:xfrm>
          <a:prstGeom prst="rect">
            <a:avLst/>
          </a:prstGeom>
        </p:spPr>
      </p:pic>
      <p:sp>
        <p:nvSpPr>
          <p:cNvPr id="5" name="Agrement - 1">
            <a:extLst>
              <a:ext uri="{FF2B5EF4-FFF2-40B4-BE49-F238E27FC236}">
                <a16:creationId xmlns:a16="http://schemas.microsoft.com/office/drawing/2014/main" id="{1DE7DEE9-D91C-DD48-AEF3-1A1B3EC37F0E}"/>
              </a:ext>
            </a:extLst>
          </p:cNvPr>
          <p:cNvSpPr/>
          <p:nvPr/>
        </p:nvSpPr>
        <p:spPr>
          <a:xfrm rot="16200000">
            <a:off x="4179212" y="4441547"/>
            <a:ext cx="764595" cy="659133"/>
          </a:xfrm>
          <a:prstGeom prst="hexagon">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6" name="Agreement 2">
            <a:extLst>
              <a:ext uri="{FF2B5EF4-FFF2-40B4-BE49-F238E27FC236}">
                <a16:creationId xmlns:a16="http://schemas.microsoft.com/office/drawing/2014/main" id="{CFFBAF3B-4EDF-D64D-B280-2BBF64F4F688}"/>
              </a:ext>
            </a:extLst>
          </p:cNvPr>
          <p:cNvSpPr/>
          <p:nvPr/>
        </p:nvSpPr>
        <p:spPr>
          <a:xfrm rot="16200000">
            <a:off x="5263987" y="3783225"/>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Agrement - 1">
            <a:extLst>
              <a:ext uri="{FF2B5EF4-FFF2-40B4-BE49-F238E27FC236}">
                <a16:creationId xmlns:a16="http://schemas.microsoft.com/office/drawing/2014/main" id="{A04CFCF1-50BB-DE47-B0DE-7309F62EAEC9}"/>
              </a:ext>
            </a:extLst>
          </p:cNvPr>
          <p:cNvSpPr/>
          <p:nvPr/>
        </p:nvSpPr>
        <p:spPr>
          <a:xfrm rot="16200000">
            <a:off x="4545645" y="3783225"/>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Agreement up">
            <a:extLst>
              <a:ext uri="{FF2B5EF4-FFF2-40B4-BE49-F238E27FC236}">
                <a16:creationId xmlns:a16="http://schemas.microsoft.com/office/drawing/2014/main" id="{46EB27F4-820B-D047-B114-65906D12727C}"/>
              </a:ext>
            </a:extLst>
          </p:cNvPr>
          <p:cNvSpPr/>
          <p:nvPr/>
        </p:nvSpPr>
        <p:spPr>
          <a:xfrm rot="16200000">
            <a:off x="3482671" y="3117829"/>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Hexagon 8">
            <a:extLst>
              <a:ext uri="{FF2B5EF4-FFF2-40B4-BE49-F238E27FC236}">
                <a16:creationId xmlns:a16="http://schemas.microsoft.com/office/drawing/2014/main" id="{603E5930-C9D8-FC4F-A870-748701C141AF}"/>
              </a:ext>
            </a:extLst>
          </p:cNvPr>
          <p:cNvSpPr/>
          <p:nvPr/>
        </p:nvSpPr>
        <p:spPr>
          <a:xfrm rot="16200000">
            <a:off x="4206826" y="3133075"/>
            <a:ext cx="764595" cy="659133"/>
          </a:xfrm>
          <a:prstGeom prst="hexagon">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Hexagon 9">
            <a:extLst>
              <a:ext uri="{FF2B5EF4-FFF2-40B4-BE49-F238E27FC236}">
                <a16:creationId xmlns:a16="http://schemas.microsoft.com/office/drawing/2014/main" id="{20CE1D40-6735-BA40-989D-950B543985B2}"/>
              </a:ext>
            </a:extLst>
          </p:cNvPr>
          <p:cNvSpPr/>
          <p:nvPr/>
        </p:nvSpPr>
        <p:spPr>
          <a:xfrm rot="16200000">
            <a:off x="4574425" y="2500702"/>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Hexagon 10">
            <a:extLst>
              <a:ext uri="{FF2B5EF4-FFF2-40B4-BE49-F238E27FC236}">
                <a16:creationId xmlns:a16="http://schemas.microsoft.com/office/drawing/2014/main" id="{BB6F66E1-6786-714B-ADEE-86771D32D7ED}"/>
              </a:ext>
            </a:extLst>
          </p:cNvPr>
          <p:cNvSpPr/>
          <p:nvPr/>
        </p:nvSpPr>
        <p:spPr>
          <a:xfrm rot="16200000">
            <a:off x="4931622" y="1842143"/>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Hexagon 11">
            <a:extLst>
              <a:ext uri="{FF2B5EF4-FFF2-40B4-BE49-F238E27FC236}">
                <a16:creationId xmlns:a16="http://schemas.microsoft.com/office/drawing/2014/main" id="{447A5F95-3C58-7F46-A628-D52FC37585C8}"/>
              </a:ext>
            </a:extLst>
          </p:cNvPr>
          <p:cNvSpPr/>
          <p:nvPr/>
        </p:nvSpPr>
        <p:spPr>
          <a:xfrm rot="16200000">
            <a:off x="3850766" y="3765536"/>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3" name="Agreement 2">
            <a:extLst>
              <a:ext uri="{FF2B5EF4-FFF2-40B4-BE49-F238E27FC236}">
                <a16:creationId xmlns:a16="http://schemas.microsoft.com/office/drawing/2014/main" id="{A4DA70C1-7C47-AE43-93B6-FA5AE6A2BEEA}"/>
              </a:ext>
            </a:extLst>
          </p:cNvPr>
          <p:cNvSpPr/>
          <p:nvPr/>
        </p:nvSpPr>
        <p:spPr>
          <a:xfrm rot="16200000">
            <a:off x="4897555" y="4441547"/>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Agreement 2">
            <a:extLst>
              <a:ext uri="{FF2B5EF4-FFF2-40B4-BE49-F238E27FC236}">
                <a16:creationId xmlns:a16="http://schemas.microsoft.com/office/drawing/2014/main" id="{5D48A42D-471F-FF4A-BD8E-91FBEEDBBB05}"/>
              </a:ext>
            </a:extLst>
          </p:cNvPr>
          <p:cNvSpPr/>
          <p:nvPr/>
        </p:nvSpPr>
        <p:spPr>
          <a:xfrm rot="16200000">
            <a:off x="4515868" y="5077062"/>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6" name="Picture 15">
            <a:extLst>
              <a:ext uri="{FF2B5EF4-FFF2-40B4-BE49-F238E27FC236}">
                <a16:creationId xmlns:a16="http://schemas.microsoft.com/office/drawing/2014/main" id="{5575F558-CE70-D545-B981-D4E52E6103DC}"/>
              </a:ext>
            </a:extLst>
          </p:cNvPr>
          <p:cNvPicPr>
            <a:picLocks noChangeAspect="1"/>
          </p:cNvPicPr>
          <p:nvPr/>
        </p:nvPicPr>
        <p:blipFill>
          <a:blip r:embed="rId2"/>
          <a:stretch>
            <a:fillRect/>
          </a:stretch>
        </p:blipFill>
        <p:spPr>
          <a:xfrm>
            <a:off x="2804586" y="4999715"/>
            <a:ext cx="1949099" cy="1007400"/>
          </a:xfrm>
          <a:prstGeom prst="rect">
            <a:avLst/>
          </a:prstGeom>
        </p:spPr>
      </p:pic>
      <p:sp>
        <p:nvSpPr>
          <p:cNvPr id="17" name="Freeform 16">
            <a:extLst>
              <a:ext uri="{FF2B5EF4-FFF2-40B4-BE49-F238E27FC236}">
                <a16:creationId xmlns:a16="http://schemas.microsoft.com/office/drawing/2014/main" id="{698ECCB8-13EB-B844-9A19-9A4FEB01488D}"/>
              </a:ext>
            </a:extLst>
          </p:cNvPr>
          <p:cNvSpPr/>
          <p:nvPr/>
        </p:nvSpPr>
        <p:spPr>
          <a:xfrm>
            <a:off x="1451325" y="2905189"/>
            <a:ext cx="3240013" cy="2599968"/>
          </a:xfrm>
          <a:custGeom>
            <a:avLst/>
            <a:gdLst>
              <a:gd name="connsiteX0" fmla="*/ 0 w 4901784"/>
              <a:gd name="connsiteY0" fmla="*/ 1573967 h 2638269"/>
              <a:gd name="connsiteX1" fmla="*/ 1019331 w 4901784"/>
              <a:gd name="connsiteY1" fmla="*/ 659567 h 2638269"/>
              <a:gd name="connsiteX2" fmla="*/ 1633928 w 4901784"/>
              <a:gd name="connsiteY2" fmla="*/ 2638269 h 2638269"/>
              <a:gd name="connsiteX3" fmla="*/ 2803161 w 4901784"/>
              <a:gd name="connsiteY3" fmla="*/ 1334125 h 2638269"/>
              <a:gd name="connsiteX4" fmla="*/ 4467069 w 4901784"/>
              <a:gd name="connsiteY4" fmla="*/ 0 h 2638269"/>
              <a:gd name="connsiteX5" fmla="*/ 4901784 w 4901784"/>
              <a:gd name="connsiteY5" fmla="*/ 1371600 h 2638269"/>
              <a:gd name="connsiteX0" fmla="*/ 0 w 4901784"/>
              <a:gd name="connsiteY0" fmla="*/ 1573967 h 1806315"/>
              <a:gd name="connsiteX1" fmla="*/ 1019331 w 4901784"/>
              <a:gd name="connsiteY1" fmla="*/ 659567 h 1806315"/>
              <a:gd name="connsiteX2" fmla="*/ 1161738 w 4901784"/>
              <a:gd name="connsiteY2" fmla="*/ 1806315 h 1806315"/>
              <a:gd name="connsiteX3" fmla="*/ 2803161 w 4901784"/>
              <a:gd name="connsiteY3" fmla="*/ 1334125 h 1806315"/>
              <a:gd name="connsiteX4" fmla="*/ 4467069 w 4901784"/>
              <a:gd name="connsiteY4" fmla="*/ 0 h 1806315"/>
              <a:gd name="connsiteX5" fmla="*/ 4901784 w 4901784"/>
              <a:gd name="connsiteY5" fmla="*/ 1371600 h 1806315"/>
              <a:gd name="connsiteX0" fmla="*/ 0 w 4901784"/>
              <a:gd name="connsiteY0" fmla="*/ 3161461 h 3393809"/>
              <a:gd name="connsiteX1" fmla="*/ 1019331 w 4901784"/>
              <a:gd name="connsiteY1" fmla="*/ 2247061 h 3393809"/>
              <a:gd name="connsiteX2" fmla="*/ 1161738 w 4901784"/>
              <a:gd name="connsiteY2" fmla="*/ 3393809 h 3393809"/>
              <a:gd name="connsiteX3" fmla="*/ 1717776 w 4901784"/>
              <a:gd name="connsiteY3" fmla="*/ 0 h 3393809"/>
              <a:gd name="connsiteX4" fmla="*/ 4467069 w 4901784"/>
              <a:gd name="connsiteY4" fmla="*/ 1587494 h 3393809"/>
              <a:gd name="connsiteX5" fmla="*/ 4901784 w 4901784"/>
              <a:gd name="connsiteY5" fmla="*/ 2959094 h 3393809"/>
              <a:gd name="connsiteX0" fmla="*/ 0 w 4901784"/>
              <a:gd name="connsiteY0" fmla="*/ 1573967 h 1806315"/>
              <a:gd name="connsiteX1" fmla="*/ 1019331 w 4901784"/>
              <a:gd name="connsiteY1" fmla="*/ 659567 h 1806315"/>
              <a:gd name="connsiteX2" fmla="*/ 1161738 w 4901784"/>
              <a:gd name="connsiteY2" fmla="*/ 1806315 h 1806315"/>
              <a:gd name="connsiteX3" fmla="*/ 4467069 w 4901784"/>
              <a:gd name="connsiteY3" fmla="*/ 0 h 1806315"/>
              <a:gd name="connsiteX4" fmla="*/ 4901784 w 4901784"/>
              <a:gd name="connsiteY4" fmla="*/ 1371600 h 1806315"/>
              <a:gd name="connsiteX0" fmla="*/ 0 w 4901784"/>
              <a:gd name="connsiteY0" fmla="*/ 1573967 h 1806315"/>
              <a:gd name="connsiteX1" fmla="*/ 1161738 w 4901784"/>
              <a:gd name="connsiteY1" fmla="*/ 1806315 h 1806315"/>
              <a:gd name="connsiteX2" fmla="*/ 4467069 w 4901784"/>
              <a:gd name="connsiteY2" fmla="*/ 0 h 1806315"/>
              <a:gd name="connsiteX3" fmla="*/ 4901784 w 4901784"/>
              <a:gd name="connsiteY3" fmla="*/ 1371600 h 1806315"/>
              <a:gd name="connsiteX0" fmla="*/ 0 w 4901784"/>
              <a:gd name="connsiteY0" fmla="*/ 1573967 h 1573967"/>
              <a:gd name="connsiteX1" fmla="*/ 4467069 w 4901784"/>
              <a:gd name="connsiteY1" fmla="*/ 0 h 1573967"/>
              <a:gd name="connsiteX2" fmla="*/ 4901784 w 4901784"/>
              <a:gd name="connsiteY2" fmla="*/ 1371600 h 1573967"/>
              <a:gd name="connsiteX0" fmla="*/ 0 w 3125023"/>
              <a:gd name="connsiteY0" fmla="*/ 0 h 2875370"/>
              <a:gd name="connsiteX1" fmla="*/ 2690308 w 3125023"/>
              <a:gd name="connsiteY1" fmla="*/ 1503770 h 2875370"/>
              <a:gd name="connsiteX2" fmla="*/ 3125023 w 3125023"/>
              <a:gd name="connsiteY2" fmla="*/ 2875370 h 2875370"/>
              <a:gd name="connsiteX0" fmla="*/ 0 w 2690308"/>
              <a:gd name="connsiteY0" fmla="*/ 0 h 2600306"/>
              <a:gd name="connsiteX1" fmla="*/ 2690308 w 2690308"/>
              <a:gd name="connsiteY1" fmla="*/ 1503770 h 2600306"/>
              <a:gd name="connsiteX2" fmla="*/ 2619501 w 2690308"/>
              <a:gd name="connsiteY2" fmla="*/ 2600306 h 2600306"/>
              <a:gd name="connsiteX0" fmla="*/ 0 w 3240434"/>
              <a:gd name="connsiteY0" fmla="*/ 0 h 2600306"/>
              <a:gd name="connsiteX1" fmla="*/ 3240434 w 3240434"/>
              <a:gd name="connsiteY1" fmla="*/ 909038 h 2600306"/>
              <a:gd name="connsiteX2" fmla="*/ 2619501 w 3240434"/>
              <a:gd name="connsiteY2" fmla="*/ 2600306 h 2600306"/>
            </a:gdLst>
            <a:ahLst/>
            <a:cxnLst>
              <a:cxn ang="0">
                <a:pos x="connsiteX0" y="connsiteY0"/>
              </a:cxn>
              <a:cxn ang="0">
                <a:pos x="connsiteX1" y="connsiteY1"/>
              </a:cxn>
              <a:cxn ang="0">
                <a:pos x="connsiteX2" y="connsiteY2"/>
              </a:cxn>
            </a:cxnLst>
            <a:rect l="l" t="t" r="r" b="b"/>
            <a:pathLst>
              <a:path w="3240434" h="2600306">
                <a:moveTo>
                  <a:pt x="0" y="0"/>
                </a:moveTo>
                <a:lnTo>
                  <a:pt x="3240434" y="909038"/>
                </a:lnTo>
                <a:lnTo>
                  <a:pt x="2619501" y="2600306"/>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pic>
        <p:nvPicPr>
          <p:cNvPr id="18" name="Picture 17">
            <a:extLst>
              <a:ext uri="{FF2B5EF4-FFF2-40B4-BE49-F238E27FC236}">
                <a16:creationId xmlns:a16="http://schemas.microsoft.com/office/drawing/2014/main" id="{9A8BDBAD-5D6A-464C-B150-FDF108C487D3}"/>
              </a:ext>
            </a:extLst>
          </p:cNvPr>
          <p:cNvPicPr>
            <a:picLocks noChangeAspect="1"/>
          </p:cNvPicPr>
          <p:nvPr/>
        </p:nvPicPr>
        <p:blipFill>
          <a:blip r:embed="rId3"/>
          <a:stretch>
            <a:fillRect/>
          </a:stretch>
        </p:blipFill>
        <p:spPr>
          <a:xfrm>
            <a:off x="6505737" y="5777363"/>
            <a:ext cx="1458031" cy="556703"/>
          </a:xfrm>
          <a:prstGeom prst="rect">
            <a:avLst/>
          </a:prstGeom>
        </p:spPr>
      </p:pic>
      <p:pic>
        <p:nvPicPr>
          <p:cNvPr id="19" name="Picture 18">
            <a:extLst>
              <a:ext uri="{FF2B5EF4-FFF2-40B4-BE49-F238E27FC236}">
                <a16:creationId xmlns:a16="http://schemas.microsoft.com/office/drawing/2014/main" id="{A843B60B-AE1C-F240-B70C-A567EF1D07E6}"/>
              </a:ext>
            </a:extLst>
          </p:cNvPr>
          <p:cNvPicPr>
            <a:picLocks noChangeAspect="1"/>
          </p:cNvPicPr>
          <p:nvPr/>
        </p:nvPicPr>
        <p:blipFill>
          <a:blip r:embed="rId4"/>
          <a:stretch>
            <a:fillRect/>
          </a:stretch>
        </p:blipFill>
        <p:spPr>
          <a:xfrm>
            <a:off x="7841824" y="4104418"/>
            <a:ext cx="469839" cy="1625388"/>
          </a:xfrm>
          <a:prstGeom prst="rect">
            <a:avLst/>
          </a:prstGeom>
        </p:spPr>
      </p:pic>
      <p:pic>
        <p:nvPicPr>
          <p:cNvPr id="20" name="Picture 19">
            <a:extLst>
              <a:ext uri="{FF2B5EF4-FFF2-40B4-BE49-F238E27FC236}">
                <a16:creationId xmlns:a16="http://schemas.microsoft.com/office/drawing/2014/main" id="{7D6A1366-6BA6-4C4B-B601-B231F533C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91" y="2743694"/>
            <a:ext cx="1263818" cy="1432328"/>
          </a:xfrm>
          <a:prstGeom prst="rect">
            <a:avLst/>
          </a:prstGeom>
        </p:spPr>
      </p:pic>
      <p:grpSp>
        <p:nvGrpSpPr>
          <p:cNvPr id="21" name="Sw enterprise">
            <a:extLst>
              <a:ext uri="{FF2B5EF4-FFF2-40B4-BE49-F238E27FC236}">
                <a16:creationId xmlns:a16="http://schemas.microsoft.com/office/drawing/2014/main" id="{E72479FF-96BC-634F-84A5-A4589D97AE22}"/>
              </a:ext>
            </a:extLst>
          </p:cNvPr>
          <p:cNvGrpSpPr/>
          <p:nvPr/>
        </p:nvGrpSpPr>
        <p:grpSpPr>
          <a:xfrm>
            <a:off x="896049" y="2460913"/>
            <a:ext cx="611519" cy="611519"/>
            <a:chOff x="184689" y="2426768"/>
            <a:chExt cx="611599" cy="611599"/>
          </a:xfrm>
        </p:grpSpPr>
        <p:sp>
          <p:nvSpPr>
            <p:cNvPr id="22" name="Oval 21">
              <a:extLst>
                <a:ext uri="{FF2B5EF4-FFF2-40B4-BE49-F238E27FC236}">
                  <a16:creationId xmlns:a16="http://schemas.microsoft.com/office/drawing/2014/main" id="{6DB96E0B-1BAC-0346-B40F-148422E74C4C}"/>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23" name="Picture 22">
              <a:extLst>
                <a:ext uri="{FF2B5EF4-FFF2-40B4-BE49-F238E27FC236}">
                  <a16:creationId xmlns:a16="http://schemas.microsoft.com/office/drawing/2014/main" id="{D6347985-AB7B-E344-83FF-1DDD5E7A8656}"/>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24" name="Group 23">
            <a:extLst>
              <a:ext uri="{FF2B5EF4-FFF2-40B4-BE49-F238E27FC236}">
                <a16:creationId xmlns:a16="http://schemas.microsoft.com/office/drawing/2014/main" id="{EB8917D7-CAD3-6C49-A560-6961DA7EA22B}"/>
              </a:ext>
            </a:extLst>
          </p:cNvPr>
          <p:cNvGrpSpPr/>
          <p:nvPr/>
        </p:nvGrpSpPr>
        <p:grpSpPr>
          <a:xfrm>
            <a:off x="6326724" y="5557398"/>
            <a:ext cx="611519" cy="611519"/>
            <a:chOff x="1035566" y="4579495"/>
            <a:chExt cx="611599" cy="611599"/>
          </a:xfrm>
        </p:grpSpPr>
        <p:sp>
          <p:nvSpPr>
            <p:cNvPr id="25" name="Oval 24">
              <a:extLst>
                <a:ext uri="{FF2B5EF4-FFF2-40B4-BE49-F238E27FC236}">
                  <a16:creationId xmlns:a16="http://schemas.microsoft.com/office/drawing/2014/main" id="{61EEEBFB-27C6-B345-8276-A6C299E68FC9}"/>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26" name="Picture 25">
              <a:extLst>
                <a:ext uri="{FF2B5EF4-FFF2-40B4-BE49-F238E27FC236}">
                  <a16:creationId xmlns:a16="http://schemas.microsoft.com/office/drawing/2014/main" id="{828B2678-CD73-EB49-A8A8-8E00A17AF967}"/>
                </a:ext>
              </a:extLst>
            </p:cNvPr>
            <p:cNvPicPr>
              <a:picLocks noChangeAspect="1"/>
            </p:cNvPicPr>
            <p:nvPr/>
          </p:nvPicPr>
          <p:blipFill>
            <a:blip r:embed="rId7"/>
            <a:stretch>
              <a:fillRect/>
            </a:stretch>
          </p:blipFill>
          <p:spPr>
            <a:xfrm>
              <a:off x="1102681" y="4710730"/>
              <a:ext cx="492359" cy="349127"/>
            </a:xfrm>
            <a:prstGeom prst="rect">
              <a:avLst/>
            </a:prstGeom>
          </p:spPr>
        </p:pic>
      </p:grpSp>
      <p:grpSp>
        <p:nvGrpSpPr>
          <p:cNvPr id="27" name="Group 26">
            <a:extLst>
              <a:ext uri="{FF2B5EF4-FFF2-40B4-BE49-F238E27FC236}">
                <a16:creationId xmlns:a16="http://schemas.microsoft.com/office/drawing/2014/main" id="{4468A691-DFBB-7D4E-8065-88AC98B01344}"/>
              </a:ext>
            </a:extLst>
          </p:cNvPr>
          <p:cNvGrpSpPr/>
          <p:nvPr/>
        </p:nvGrpSpPr>
        <p:grpSpPr>
          <a:xfrm>
            <a:off x="7536064" y="3883571"/>
            <a:ext cx="611519" cy="611519"/>
            <a:chOff x="1035566" y="4579495"/>
            <a:chExt cx="611599" cy="611599"/>
          </a:xfrm>
        </p:grpSpPr>
        <p:sp>
          <p:nvSpPr>
            <p:cNvPr id="28" name="Oval 27">
              <a:extLst>
                <a:ext uri="{FF2B5EF4-FFF2-40B4-BE49-F238E27FC236}">
                  <a16:creationId xmlns:a16="http://schemas.microsoft.com/office/drawing/2014/main" id="{BAF59F24-B7F3-E64B-8868-1B3F6B22E9C3}"/>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29" name="Picture 28">
              <a:extLst>
                <a:ext uri="{FF2B5EF4-FFF2-40B4-BE49-F238E27FC236}">
                  <a16:creationId xmlns:a16="http://schemas.microsoft.com/office/drawing/2014/main" id="{34AE9E70-F3DD-A246-963A-FD880968C597}"/>
                </a:ext>
              </a:extLst>
            </p:cNvPr>
            <p:cNvPicPr>
              <a:picLocks noChangeAspect="1"/>
            </p:cNvPicPr>
            <p:nvPr/>
          </p:nvPicPr>
          <p:blipFill>
            <a:blip r:embed="rId7"/>
            <a:stretch>
              <a:fillRect/>
            </a:stretch>
          </p:blipFill>
          <p:spPr>
            <a:xfrm>
              <a:off x="1102681" y="4710730"/>
              <a:ext cx="492359" cy="349127"/>
            </a:xfrm>
            <a:prstGeom prst="rect">
              <a:avLst/>
            </a:prstGeom>
          </p:spPr>
        </p:pic>
      </p:grpSp>
      <p:pic>
        <p:nvPicPr>
          <p:cNvPr id="30" name="Picture 29">
            <a:extLst>
              <a:ext uri="{FF2B5EF4-FFF2-40B4-BE49-F238E27FC236}">
                <a16:creationId xmlns:a16="http://schemas.microsoft.com/office/drawing/2014/main" id="{26DF4CBB-C4CF-964A-B30A-36D8C1C95CD6}"/>
              </a:ext>
            </a:extLst>
          </p:cNvPr>
          <p:cNvPicPr>
            <a:picLocks noChangeAspect="1"/>
          </p:cNvPicPr>
          <p:nvPr/>
        </p:nvPicPr>
        <p:blipFill>
          <a:blip r:embed="rId8"/>
          <a:stretch>
            <a:fillRect/>
          </a:stretch>
        </p:blipFill>
        <p:spPr>
          <a:xfrm>
            <a:off x="4250490" y="5146922"/>
            <a:ext cx="915364" cy="1067924"/>
          </a:xfrm>
          <a:prstGeom prst="rect">
            <a:avLst/>
          </a:prstGeom>
        </p:spPr>
      </p:pic>
      <p:pic>
        <p:nvPicPr>
          <p:cNvPr id="31" name="Picture 30">
            <a:extLst>
              <a:ext uri="{FF2B5EF4-FFF2-40B4-BE49-F238E27FC236}">
                <a16:creationId xmlns:a16="http://schemas.microsoft.com/office/drawing/2014/main" id="{03915426-1FCF-2440-BC03-452350A05680}"/>
              </a:ext>
            </a:extLst>
          </p:cNvPr>
          <p:cNvPicPr>
            <a:picLocks noChangeAspect="1"/>
          </p:cNvPicPr>
          <p:nvPr/>
        </p:nvPicPr>
        <p:blipFill>
          <a:blip r:embed="rId9"/>
          <a:stretch>
            <a:fillRect/>
          </a:stretch>
        </p:blipFill>
        <p:spPr>
          <a:xfrm>
            <a:off x="3864969" y="4223471"/>
            <a:ext cx="748430" cy="450860"/>
          </a:xfrm>
          <a:prstGeom prst="rect">
            <a:avLst/>
          </a:prstGeom>
        </p:spPr>
      </p:pic>
      <p:pic>
        <p:nvPicPr>
          <p:cNvPr id="32" name="Picture 31">
            <a:extLst>
              <a:ext uri="{FF2B5EF4-FFF2-40B4-BE49-F238E27FC236}">
                <a16:creationId xmlns:a16="http://schemas.microsoft.com/office/drawing/2014/main" id="{0357AC19-9D68-EC4C-A4AD-860E1A0ED406}"/>
              </a:ext>
            </a:extLst>
          </p:cNvPr>
          <p:cNvPicPr>
            <a:picLocks noChangeAspect="1"/>
          </p:cNvPicPr>
          <p:nvPr/>
        </p:nvPicPr>
        <p:blipFill>
          <a:blip r:embed="rId9"/>
          <a:stretch>
            <a:fillRect/>
          </a:stretch>
        </p:blipFill>
        <p:spPr>
          <a:xfrm>
            <a:off x="3772977" y="3099253"/>
            <a:ext cx="748430" cy="450860"/>
          </a:xfrm>
          <a:prstGeom prst="rect">
            <a:avLst/>
          </a:prstGeom>
        </p:spPr>
      </p:pic>
      <p:pic>
        <p:nvPicPr>
          <p:cNvPr id="33" name="Picture 32">
            <a:extLst>
              <a:ext uri="{FF2B5EF4-FFF2-40B4-BE49-F238E27FC236}">
                <a16:creationId xmlns:a16="http://schemas.microsoft.com/office/drawing/2014/main" id="{E60A0602-5D3C-7B43-AB90-EFAF438957CA}"/>
              </a:ext>
            </a:extLst>
          </p:cNvPr>
          <p:cNvPicPr>
            <a:picLocks noChangeAspect="1"/>
          </p:cNvPicPr>
          <p:nvPr/>
        </p:nvPicPr>
        <p:blipFill>
          <a:blip r:embed="rId9"/>
          <a:stretch>
            <a:fillRect/>
          </a:stretch>
        </p:blipFill>
        <p:spPr>
          <a:xfrm>
            <a:off x="5165852" y="2394968"/>
            <a:ext cx="748430" cy="450860"/>
          </a:xfrm>
          <a:prstGeom prst="rect">
            <a:avLst/>
          </a:prstGeom>
        </p:spPr>
      </p:pic>
      <p:pic>
        <p:nvPicPr>
          <p:cNvPr id="34" name="Picture 33">
            <a:extLst>
              <a:ext uri="{FF2B5EF4-FFF2-40B4-BE49-F238E27FC236}">
                <a16:creationId xmlns:a16="http://schemas.microsoft.com/office/drawing/2014/main" id="{BE64872F-7DE1-914A-8EBD-5185ADD1F778}"/>
              </a:ext>
            </a:extLst>
          </p:cNvPr>
          <p:cNvPicPr>
            <a:picLocks noChangeAspect="1"/>
          </p:cNvPicPr>
          <p:nvPr/>
        </p:nvPicPr>
        <p:blipFill>
          <a:blip r:embed="rId9"/>
          <a:stretch>
            <a:fillRect/>
          </a:stretch>
        </p:blipFill>
        <p:spPr>
          <a:xfrm>
            <a:off x="5181757" y="3725163"/>
            <a:ext cx="748430" cy="450860"/>
          </a:xfrm>
          <a:prstGeom prst="rect">
            <a:avLst/>
          </a:prstGeom>
        </p:spPr>
      </p:pic>
      <p:pic>
        <p:nvPicPr>
          <p:cNvPr id="35" name="Picture 34">
            <a:extLst>
              <a:ext uri="{FF2B5EF4-FFF2-40B4-BE49-F238E27FC236}">
                <a16:creationId xmlns:a16="http://schemas.microsoft.com/office/drawing/2014/main" id="{91D55F60-7761-8F49-9E2E-1BA81D661111}"/>
              </a:ext>
            </a:extLst>
          </p:cNvPr>
          <p:cNvPicPr>
            <a:picLocks noChangeAspect="1"/>
          </p:cNvPicPr>
          <p:nvPr/>
        </p:nvPicPr>
        <p:blipFill>
          <a:blip r:embed="rId10"/>
          <a:stretch>
            <a:fillRect/>
          </a:stretch>
        </p:blipFill>
        <p:spPr>
          <a:xfrm>
            <a:off x="605386" y="5108839"/>
            <a:ext cx="647616" cy="723806"/>
          </a:xfrm>
          <a:prstGeom prst="rect">
            <a:avLst/>
          </a:prstGeom>
        </p:spPr>
      </p:pic>
      <p:sp>
        <p:nvSpPr>
          <p:cNvPr id="36" name="Freeform 35">
            <a:extLst>
              <a:ext uri="{FF2B5EF4-FFF2-40B4-BE49-F238E27FC236}">
                <a16:creationId xmlns:a16="http://schemas.microsoft.com/office/drawing/2014/main" id="{B2884E3B-6F55-5F46-87AD-623A9747E386}"/>
              </a:ext>
            </a:extLst>
          </p:cNvPr>
          <p:cNvSpPr/>
          <p:nvPr/>
        </p:nvSpPr>
        <p:spPr>
          <a:xfrm>
            <a:off x="1225259" y="1755286"/>
            <a:ext cx="6521944" cy="3626721"/>
          </a:xfrm>
          <a:custGeom>
            <a:avLst/>
            <a:gdLst>
              <a:gd name="connsiteX0" fmla="*/ 0 w 9518754"/>
              <a:gd name="connsiteY0" fmla="*/ 2390931 h 2390931"/>
              <a:gd name="connsiteX1" fmla="*/ 884420 w 9518754"/>
              <a:gd name="connsiteY1" fmla="*/ 891914 h 2390931"/>
              <a:gd name="connsiteX2" fmla="*/ 1941227 w 9518754"/>
              <a:gd name="connsiteY2" fmla="*/ 1154242 h 2390931"/>
              <a:gd name="connsiteX3" fmla="*/ 4789358 w 9518754"/>
              <a:gd name="connsiteY3" fmla="*/ 682052 h 2390931"/>
              <a:gd name="connsiteX4" fmla="*/ 8252086 w 9518754"/>
              <a:gd name="connsiteY4" fmla="*/ 0 h 2390931"/>
              <a:gd name="connsiteX5" fmla="*/ 9518754 w 9518754"/>
              <a:gd name="connsiteY5" fmla="*/ 1558977 h 2390931"/>
              <a:gd name="connsiteX0" fmla="*/ 0 w 9518754"/>
              <a:gd name="connsiteY0" fmla="*/ 2390931 h 2390931"/>
              <a:gd name="connsiteX1" fmla="*/ 2512498 w 9518754"/>
              <a:gd name="connsiteY1" fmla="*/ 2207758 h 2390931"/>
              <a:gd name="connsiteX2" fmla="*/ 1941227 w 9518754"/>
              <a:gd name="connsiteY2" fmla="*/ 1154242 h 2390931"/>
              <a:gd name="connsiteX3" fmla="*/ 4789358 w 9518754"/>
              <a:gd name="connsiteY3" fmla="*/ 682052 h 2390931"/>
              <a:gd name="connsiteX4" fmla="*/ 8252086 w 9518754"/>
              <a:gd name="connsiteY4" fmla="*/ 0 h 2390931"/>
              <a:gd name="connsiteX5" fmla="*/ 9518754 w 9518754"/>
              <a:gd name="connsiteY5" fmla="*/ 1558977 h 2390931"/>
              <a:gd name="connsiteX0" fmla="*/ 0 w 9518754"/>
              <a:gd name="connsiteY0" fmla="*/ 2390931 h 2390931"/>
              <a:gd name="connsiteX1" fmla="*/ 2512498 w 9518754"/>
              <a:gd name="connsiteY1" fmla="*/ 2207758 h 2390931"/>
              <a:gd name="connsiteX2" fmla="*/ 3911275 w 9518754"/>
              <a:gd name="connsiteY2" fmla="*/ 1622593 h 2390931"/>
              <a:gd name="connsiteX3" fmla="*/ 4789358 w 9518754"/>
              <a:gd name="connsiteY3" fmla="*/ 682052 h 2390931"/>
              <a:gd name="connsiteX4" fmla="*/ 8252086 w 9518754"/>
              <a:gd name="connsiteY4" fmla="*/ 0 h 2390931"/>
              <a:gd name="connsiteX5" fmla="*/ 9518754 w 9518754"/>
              <a:gd name="connsiteY5" fmla="*/ 1558977 h 2390931"/>
              <a:gd name="connsiteX0" fmla="*/ 0 w 9875593"/>
              <a:gd name="connsiteY0" fmla="*/ 3112043 h 3112043"/>
              <a:gd name="connsiteX1" fmla="*/ 2869337 w 9875593"/>
              <a:gd name="connsiteY1" fmla="*/ 2207758 h 3112043"/>
              <a:gd name="connsiteX2" fmla="*/ 4268114 w 9875593"/>
              <a:gd name="connsiteY2" fmla="*/ 1622593 h 3112043"/>
              <a:gd name="connsiteX3" fmla="*/ 5146197 w 9875593"/>
              <a:gd name="connsiteY3" fmla="*/ 682052 h 3112043"/>
              <a:gd name="connsiteX4" fmla="*/ 8608925 w 9875593"/>
              <a:gd name="connsiteY4" fmla="*/ 0 h 3112043"/>
              <a:gd name="connsiteX5" fmla="*/ 9875593 w 9875593"/>
              <a:gd name="connsiteY5" fmla="*/ 1558977 h 3112043"/>
              <a:gd name="connsiteX0" fmla="*/ 0 w 9875593"/>
              <a:gd name="connsiteY0" fmla="*/ 3112043 h 3112043"/>
              <a:gd name="connsiteX1" fmla="*/ 2869337 w 9875593"/>
              <a:gd name="connsiteY1" fmla="*/ 2207758 h 3112043"/>
              <a:gd name="connsiteX2" fmla="*/ 4268114 w 9875593"/>
              <a:gd name="connsiteY2" fmla="*/ 1622593 h 3112043"/>
              <a:gd name="connsiteX3" fmla="*/ 4544031 w 9875593"/>
              <a:gd name="connsiteY3" fmla="*/ 406989 h 3112043"/>
              <a:gd name="connsiteX4" fmla="*/ 8608925 w 9875593"/>
              <a:gd name="connsiteY4" fmla="*/ 0 h 3112043"/>
              <a:gd name="connsiteX5" fmla="*/ 9875593 w 9875593"/>
              <a:gd name="connsiteY5" fmla="*/ 1558977 h 3112043"/>
              <a:gd name="connsiteX0" fmla="*/ 0 w 9875593"/>
              <a:gd name="connsiteY0" fmla="*/ 2851848 h 2851848"/>
              <a:gd name="connsiteX1" fmla="*/ 2869337 w 9875593"/>
              <a:gd name="connsiteY1" fmla="*/ 1947563 h 2851848"/>
              <a:gd name="connsiteX2" fmla="*/ 4268114 w 9875593"/>
              <a:gd name="connsiteY2" fmla="*/ 1362398 h 2851848"/>
              <a:gd name="connsiteX3" fmla="*/ 4544031 w 9875593"/>
              <a:gd name="connsiteY3" fmla="*/ 146794 h 2851848"/>
              <a:gd name="connsiteX4" fmla="*/ 6319208 w 9875593"/>
              <a:gd name="connsiteY4" fmla="*/ 0 h 2851848"/>
              <a:gd name="connsiteX5" fmla="*/ 9875593 w 9875593"/>
              <a:gd name="connsiteY5" fmla="*/ 1298782 h 2851848"/>
              <a:gd name="connsiteX0" fmla="*/ 0 w 6522793"/>
              <a:gd name="connsiteY0" fmla="*/ 3627193 h 3627193"/>
              <a:gd name="connsiteX1" fmla="*/ 2869337 w 6522793"/>
              <a:gd name="connsiteY1" fmla="*/ 2722908 h 3627193"/>
              <a:gd name="connsiteX2" fmla="*/ 4268114 w 6522793"/>
              <a:gd name="connsiteY2" fmla="*/ 2137743 h 3627193"/>
              <a:gd name="connsiteX3" fmla="*/ 4544031 w 6522793"/>
              <a:gd name="connsiteY3" fmla="*/ 922139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581202 w 6522793"/>
              <a:gd name="connsiteY3" fmla="*/ 937007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581202 w 6522793"/>
              <a:gd name="connsiteY3" fmla="*/ 937007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581202 w 6522793"/>
              <a:gd name="connsiteY3" fmla="*/ 937007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62977 w 6522793"/>
              <a:gd name="connsiteY3" fmla="*/ 877534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62977 w 6522793"/>
              <a:gd name="connsiteY3" fmla="*/ 877534 h 3627193"/>
              <a:gd name="connsiteX4" fmla="*/ 6029277 w 6522793"/>
              <a:gd name="connsiteY4" fmla="*/ 611794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25806 w 6522793"/>
              <a:gd name="connsiteY3" fmla="*/ 944441 h 3627193"/>
              <a:gd name="connsiteX4" fmla="*/ 6029277 w 6522793"/>
              <a:gd name="connsiteY4" fmla="*/ 611794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25806 w 6522793"/>
              <a:gd name="connsiteY3" fmla="*/ 944441 h 3627193"/>
              <a:gd name="connsiteX4" fmla="*/ 6059014 w 6522793"/>
              <a:gd name="connsiteY4" fmla="*/ 604360 h 3627193"/>
              <a:gd name="connsiteX5" fmla="*/ 6522793 w 6522793"/>
              <a:gd name="connsiteY5" fmla="*/ 0 h 3627193"/>
              <a:gd name="connsiteX0" fmla="*/ 0 w 6522793"/>
              <a:gd name="connsiteY0" fmla="*/ 3627193 h 3627193"/>
              <a:gd name="connsiteX1" fmla="*/ 2869337 w 6522793"/>
              <a:gd name="connsiteY1" fmla="*/ 2722908 h 3627193"/>
              <a:gd name="connsiteX2" fmla="*/ 3502397 w 6522793"/>
              <a:gd name="connsiteY2" fmla="*/ 1944455 h 3627193"/>
              <a:gd name="connsiteX3" fmla="*/ 4625806 w 6522793"/>
              <a:gd name="connsiteY3" fmla="*/ 944441 h 3627193"/>
              <a:gd name="connsiteX4" fmla="*/ 6059014 w 6522793"/>
              <a:gd name="connsiteY4" fmla="*/ 604360 h 3627193"/>
              <a:gd name="connsiteX5" fmla="*/ 6522793 w 6522793"/>
              <a:gd name="connsiteY5" fmla="*/ 0 h 3627193"/>
              <a:gd name="connsiteX0" fmla="*/ 0 w 6522793"/>
              <a:gd name="connsiteY0" fmla="*/ 3627193 h 3627193"/>
              <a:gd name="connsiteX1" fmla="*/ 2869337 w 6522793"/>
              <a:gd name="connsiteY1" fmla="*/ 2722908 h 3627193"/>
              <a:gd name="connsiteX2" fmla="*/ 3502397 w 6522793"/>
              <a:gd name="connsiteY2" fmla="*/ 1944455 h 3627193"/>
              <a:gd name="connsiteX3" fmla="*/ 6059014 w 6522793"/>
              <a:gd name="connsiteY3" fmla="*/ 604360 h 3627193"/>
              <a:gd name="connsiteX4" fmla="*/ 6522793 w 6522793"/>
              <a:gd name="connsiteY4" fmla="*/ 0 h 3627193"/>
              <a:gd name="connsiteX0" fmla="*/ 0 w 6522793"/>
              <a:gd name="connsiteY0" fmla="*/ 3627193 h 3627193"/>
              <a:gd name="connsiteX1" fmla="*/ 3502397 w 6522793"/>
              <a:gd name="connsiteY1" fmla="*/ 1944455 h 3627193"/>
              <a:gd name="connsiteX2" fmla="*/ 6059014 w 6522793"/>
              <a:gd name="connsiteY2" fmla="*/ 604360 h 3627193"/>
              <a:gd name="connsiteX3" fmla="*/ 6522793 w 6522793"/>
              <a:gd name="connsiteY3" fmla="*/ 0 h 3627193"/>
            </a:gdLst>
            <a:ahLst/>
            <a:cxnLst>
              <a:cxn ang="0">
                <a:pos x="connsiteX0" y="connsiteY0"/>
              </a:cxn>
              <a:cxn ang="0">
                <a:pos x="connsiteX1" y="connsiteY1"/>
              </a:cxn>
              <a:cxn ang="0">
                <a:pos x="connsiteX2" y="connsiteY2"/>
              </a:cxn>
              <a:cxn ang="0">
                <a:pos x="connsiteX3" y="connsiteY3"/>
              </a:cxn>
            </a:cxnLst>
            <a:rect l="l" t="t" r="r" b="b"/>
            <a:pathLst>
              <a:path w="6522793" h="3627193">
                <a:moveTo>
                  <a:pt x="0" y="3627193"/>
                </a:moveTo>
                <a:lnTo>
                  <a:pt x="3502397" y="1944455"/>
                </a:lnTo>
                <a:cubicBezTo>
                  <a:pt x="4034010" y="1591364"/>
                  <a:pt x="5555615" y="928436"/>
                  <a:pt x="6059014" y="604360"/>
                </a:cubicBezTo>
                <a:lnTo>
                  <a:pt x="6522793"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37" name="Freeform 36">
            <a:extLst>
              <a:ext uri="{FF2B5EF4-FFF2-40B4-BE49-F238E27FC236}">
                <a16:creationId xmlns:a16="http://schemas.microsoft.com/office/drawing/2014/main" id="{6CD8E76B-FFE3-6C4F-9ECD-6FD40DB0EC2D}"/>
              </a:ext>
            </a:extLst>
          </p:cNvPr>
          <p:cNvSpPr/>
          <p:nvPr/>
        </p:nvSpPr>
        <p:spPr>
          <a:xfrm>
            <a:off x="4167632" y="4332615"/>
            <a:ext cx="3373444" cy="1684225"/>
          </a:xfrm>
          <a:custGeom>
            <a:avLst/>
            <a:gdLst>
              <a:gd name="connsiteX0" fmla="*/ 0 w 1176728"/>
              <a:gd name="connsiteY0" fmla="*/ 936885 h 936885"/>
              <a:gd name="connsiteX1" fmla="*/ 412230 w 1176728"/>
              <a:gd name="connsiteY1" fmla="*/ 0 h 936885"/>
              <a:gd name="connsiteX2" fmla="*/ 1176728 w 1176728"/>
              <a:gd name="connsiteY2" fmla="*/ 906905 h 936885"/>
              <a:gd name="connsiteX0" fmla="*/ 0 w 981855"/>
              <a:gd name="connsiteY0" fmla="*/ 524655 h 906905"/>
              <a:gd name="connsiteX1" fmla="*/ 217357 w 981855"/>
              <a:gd name="connsiteY1" fmla="*/ 0 h 906905"/>
              <a:gd name="connsiteX2" fmla="*/ 981855 w 981855"/>
              <a:gd name="connsiteY2" fmla="*/ 906905 h 906905"/>
              <a:gd name="connsiteX0" fmla="*/ 0 w 3591240"/>
              <a:gd name="connsiteY0" fmla="*/ 1704833 h 1704833"/>
              <a:gd name="connsiteX1" fmla="*/ 217357 w 3591240"/>
              <a:gd name="connsiteY1" fmla="*/ 1180178 h 1704833"/>
              <a:gd name="connsiteX2" fmla="*/ 3591240 w 3591240"/>
              <a:gd name="connsiteY2" fmla="*/ 35258 h 1704833"/>
              <a:gd name="connsiteX0" fmla="*/ 0 w 3591240"/>
              <a:gd name="connsiteY0" fmla="*/ 1669575 h 1669575"/>
              <a:gd name="connsiteX1" fmla="*/ 217357 w 3591240"/>
              <a:gd name="connsiteY1" fmla="*/ 1144920 h 1669575"/>
              <a:gd name="connsiteX2" fmla="*/ 3591240 w 3591240"/>
              <a:gd name="connsiteY2" fmla="*/ 0 h 1669575"/>
              <a:gd name="connsiteX0" fmla="*/ 2183872 w 3373883"/>
              <a:gd name="connsiteY0" fmla="*/ 1684444 h 1684444"/>
              <a:gd name="connsiteX1" fmla="*/ 0 w 3373883"/>
              <a:gd name="connsiteY1" fmla="*/ 1144920 h 1684444"/>
              <a:gd name="connsiteX2" fmla="*/ 3373883 w 3373883"/>
              <a:gd name="connsiteY2" fmla="*/ 0 h 1684444"/>
              <a:gd name="connsiteX0" fmla="*/ 2183872 w 3373883"/>
              <a:gd name="connsiteY0" fmla="*/ 1684444 h 1684444"/>
              <a:gd name="connsiteX1" fmla="*/ 0 w 3373883"/>
              <a:gd name="connsiteY1" fmla="*/ 1144920 h 1684444"/>
              <a:gd name="connsiteX2" fmla="*/ 3373883 w 3373883"/>
              <a:gd name="connsiteY2" fmla="*/ 0 h 1684444"/>
            </a:gdLst>
            <a:ahLst/>
            <a:cxnLst>
              <a:cxn ang="0">
                <a:pos x="connsiteX0" y="connsiteY0"/>
              </a:cxn>
              <a:cxn ang="0">
                <a:pos x="connsiteX1" y="connsiteY1"/>
              </a:cxn>
              <a:cxn ang="0">
                <a:pos x="connsiteX2" y="connsiteY2"/>
              </a:cxn>
            </a:cxnLst>
            <a:rect l="l" t="t" r="r" b="b"/>
            <a:pathLst>
              <a:path w="3373883" h="1684444">
                <a:moveTo>
                  <a:pt x="2183872" y="1684444"/>
                </a:moveTo>
                <a:cubicBezTo>
                  <a:pt x="1054472" y="1645852"/>
                  <a:pt x="727957" y="1324761"/>
                  <a:pt x="0" y="1144920"/>
                </a:cubicBezTo>
                <a:cubicBezTo>
                  <a:pt x="254833" y="1447222"/>
                  <a:pt x="2866289" y="337035"/>
                  <a:pt x="3373883"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grpSp>
        <p:nvGrpSpPr>
          <p:cNvPr id="38" name="Sw cloud 2">
            <a:extLst>
              <a:ext uri="{FF2B5EF4-FFF2-40B4-BE49-F238E27FC236}">
                <a16:creationId xmlns:a16="http://schemas.microsoft.com/office/drawing/2014/main" id="{04BF82F1-00B5-2D44-BC9A-441F977E36F8}"/>
              </a:ext>
            </a:extLst>
          </p:cNvPr>
          <p:cNvGrpSpPr/>
          <p:nvPr/>
        </p:nvGrpSpPr>
        <p:grpSpPr>
          <a:xfrm>
            <a:off x="2405323" y="2181488"/>
            <a:ext cx="611519" cy="611519"/>
            <a:chOff x="184689" y="2426768"/>
            <a:chExt cx="611599" cy="611599"/>
          </a:xfrm>
        </p:grpSpPr>
        <p:sp>
          <p:nvSpPr>
            <p:cNvPr id="39" name="Oval 38">
              <a:extLst>
                <a:ext uri="{FF2B5EF4-FFF2-40B4-BE49-F238E27FC236}">
                  <a16:creationId xmlns:a16="http://schemas.microsoft.com/office/drawing/2014/main" id="{FA661E79-9730-AE42-8718-C2EF5F86FD00}"/>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0" name="Picture 39">
              <a:extLst>
                <a:ext uri="{FF2B5EF4-FFF2-40B4-BE49-F238E27FC236}">
                  <a16:creationId xmlns:a16="http://schemas.microsoft.com/office/drawing/2014/main" id="{1EB51371-2713-3F4C-92C4-5A15102E796D}"/>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41" name="Sw cloud">
            <a:extLst>
              <a:ext uri="{FF2B5EF4-FFF2-40B4-BE49-F238E27FC236}">
                <a16:creationId xmlns:a16="http://schemas.microsoft.com/office/drawing/2014/main" id="{08226C12-9691-A042-BD28-967A5B2DD1F7}"/>
              </a:ext>
            </a:extLst>
          </p:cNvPr>
          <p:cNvGrpSpPr/>
          <p:nvPr/>
        </p:nvGrpSpPr>
        <p:grpSpPr>
          <a:xfrm>
            <a:off x="2421245" y="2103949"/>
            <a:ext cx="611519" cy="611519"/>
            <a:chOff x="184689" y="2426768"/>
            <a:chExt cx="611599" cy="611599"/>
          </a:xfrm>
        </p:grpSpPr>
        <p:sp>
          <p:nvSpPr>
            <p:cNvPr id="42" name="Oval 41">
              <a:extLst>
                <a:ext uri="{FF2B5EF4-FFF2-40B4-BE49-F238E27FC236}">
                  <a16:creationId xmlns:a16="http://schemas.microsoft.com/office/drawing/2014/main" id="{6440F108-EA84-8A4E-B6B4-39AA80AC74F7}"/>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3" name="Picture 42">
              <a:extLst>
                <a:ext uri="{FF2B5EF4-FFF2-40B4-BE49-F238E27FC236}">
                  <a16:creationId xmlns:a16="http://schemas.microsoft.com/office/drawing/2014/main" id="{80842FD8-EE27-1945-9E14-3C31D7398283}"/>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44" name="Sw MEC">
            <a:extLst>
              <a:ext uri="{FF2B5EF4-FFF2-40B4-BE49-F238E27FC236}">
                <a16:creationId xmlns:a16="http://schemas.microsoft.com/office/drawing/2014/main" id="{B63903CC-3E7B-6E47-9AA9-ED329E4D2D0E}"/>
              </a:ext>
            </a:extLst>
          </p:cNvPr>
          <p:cNvGrpSpPr/>
          <p:nvPr/>
        </p:nvGrpSpPr>
        <p:grpSpPr>
          <a:xfrm>
            <a:off x="2183528" y="2201442"/>
            <a:ext cx="611519" cy="611519"/>
            <a:chOff x="184689" y="2426768"/>
            <a:chExt cx="611599" cy="611599"/>
          </a:xfrm>
        </p:grpSpPr>
        <p:sp>
          <p:nvSpPr>
            <p:cNvPr id="45" name="Oval 44">
              <a:extLst>
                <a:ext uri="{FF2B5EF4-FFF2-40B4-BE49-F238E27FC236}">
                  <a16:creationId xmlns:a16="http://schemas.microsoft.com/office/drawing/2014/main" id="{904FBFE1-14CD-B04F-81C4-43480AAA1EDE}"/>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6" name="Picture 45">
              <a:extLst>
                <a:ext uri="{FF2B5EF4-FFF2-40B4-BE49-F238E27FC236}">
                  <a16:creationId xmlns:a16="http://schemas.microsoft.com/office/drawing/2014/main" id="{4221406F-ED11-2B48-8992-12677415AEEA}"/>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47" name="Sw NFV 2">
            <a:extLst>
              <a:ext uri="{FF2B5EF4-FFF2-40B4-BE49-F238E27FC236}">
                <a16:creationId xmlns:a16="http://schemas.microsoft.com/office/drawing/2014/main" id="{36BDB25F-B96C-664E-B4C4-7E46D30F7882}"/>
              </a:ext>
            </a:extLst>
          </p:cNvPr>
          <p:cNvGrpSpPr/>
          <p:nvPr/>
        </p:nvGrpSpPr>
        <p:grpSpPr>
          <a:xfrm>
            <a:off x="2331642" y="2210231"/>
            <a:ext cx="611519" cy="611519"/>
            <a:chOff x="184689" y="2426768"/>
            <a:chExt cx="611599" cy="611599"/>
          </a:xfrm>
        </p:grpSpPr>
        <p:sp>
          <p:nvSpPr>
            <p:cNvPr id="48" name="Oval 47">
              <a:extLst>
                <a:ext uri="{FF2B5EF4-FFF2-40B4-BE49-F238E27FC236}">
                  <a16:creationId xmlns:a16="http://schemas.microsoft.com/office/drawing/2014/main" id="{9DA0CA85-C252-F749-AB4E-F534B2C01030}"/>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9" name="Picture 48">
              <a:extLst>
                <a:ext uri="{FF2B5EF4-FFF2-40B4-BE49-F238E27FC236}">
                  <a16:creationId xmlns:a16="http://schemas.microsoft.com/office/drawing/2014/main" id="{599FB5F3-9CFC-D94C-B3C7-6F1983C27E8D}"/>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50" name="Sw NFV">
            <a:extLst>
              <a:ext uri="{FF2B5EF4-FFF2-40B4-BE49-F238E27FC236}">
                <a16:creationId xmlns:a16="http://schemas.microsoft.com/office/drawing/2014/main" id="{9ACDEC3B-792A-394C-ADAB-B48B41E1E211}"/>
              </a:ext>
            </a:extLst>
          </p:cNvPr>
          <p:cNvGrpSpPr/>
          <p:nvPr/>
        </p:nvGrpSpPr>
        <p:grpSpPr>
          <a:xfrm>
            <a:off x="2411382" y="2188099"/>
            <a:ext cx="611519" cy="611519"/>
            <a:chOff x="184689" y="2426768"/>
            <a:chExt cx="611599" cy="611599"/>
          </a:xfrm>
        </p:grpSpPr>
        <p:sp>
          <p:nvSpPr>
            <p:cNvPr id="51" name="Oval 50">
              <a:extLst>
                <a:ext uri="{FF2B5EF4-FFF2-40B4-BE49-F238E27FC236}">
                  <a16:creationId xmlns:a16="http://schemas.microsoft.com/office/drawing/2014/main" id="{6DE768A6-C746-9847-A402-1660625DA115}"/>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52" name="Picture 51">
              <a:extLst>
                <a:ext uri="{FF2B5EF4-FFF2-40B4-BE49-F238E27FC236}">
                  <a16:creationId xmlns:a16="http://schemas.microsoft.com/office/drawing/2014/main" id="{592946E2-9C42-2E4B-ACF4-C3676238A545}"/>
                </a:ext>
              </a:extLst>
            </p:cNvPr>
            <p:cNvPicPr>
              <a:picLocks noChangeAspect="1"/>
            </p:cNvPicPr>
            <p:nvPr/>
          </p:nvPicPr>
          <p:blipFill>
            <a:blip r:embed="rId6"/>
            <a:stretch>
              <a:fillRect/>
            </a:stretch>
          </p:blipFill>
          <p:spPr>
            <a:xfrm>
              <a:off x="298718" y="2558003"/>
              <a:ext cx="398531" cy="349127"/>
            </a:xfrm>
            <a:prstGeom prst="rect">
              <a:avLst/>
            </a:prstGeom>
          </p:spPr>
        </p:pic>
      </p:grpSp>
      <p:pic>
        <p:nvPicPr>
          <p:cNvPr id="53" name="Picture 52">
            <a:extLst>
              <a:ext uri="{FF2B5EF4-FFF2-40B4-BE49-F238E27FC236}">
                <a16:creationId xmlns:a16="http://schemas.microsoft.com/office/drawing/2014/main" id="{92079306-94DE-6344-BFFA-4F5AC0F84C44}"/>
              </a:ext>
            </a:extLst>
          </p:cNvPr>
          <p:cNvPicPr>
            <a:picLocks noChangeAspect="1"/>
          </p:cNvPicPr>
          <p:nvPr/>
        </p:nvPicPr>
        <p:blipFill>
          <a:blip r:embed="rId11"/>
          <a:stretch>
            <a:fillRect/>
          </a:stretch>
        </p:blipFill>
        <p:spPr>
          <a:xfrm>
            <a:off x="1700669" y="1712815"/>
            <a:ext cx="1565233" cy="1000011"/>
          </a:xfrm>
          <a:prstGeom prst="rect">
            <a:avLst/>
          </a:prstGeom>
        </p:spPr>
      </p:pic>
      <p:pic>
        <p:nvPicPr>
          <p:cNvPr id="54" name="Background word net">
            <a:extLst>
              <a:ext uri="{FF2B5EF4-FFF2-40B4-BE49-F238E27FC236}">
                <a16:creationId xmlns:a16="http://schemas.microsoft.com/office/drawing/2014/main" id="{BFC38245-C7A0-7645-8976-D4DE4EF968B2}"/>
              </a:ext>
            </a:extLst>
          </p:cNvPr>
          <p:cNvPicPr>
            <a:picLocks noChangeAspect="1"/>
          </p:cNvPicPr>
          <p:nvPr/>
        </p:nvPicPr>
        <p:blipFill>
          <a:blip r:embed="rId12"/>
          <a:stretch>
            <a:fillRect/>
          </a:stretch>
        </p:blipFill>
        <p:spPr>
          <a:xfrm>
            <a:off x="3632556" y="2215975"/>
            <a:ext cx="2547711" cy="2547711"/>
          </a:xfrm>
          <a:prstGeom prst="rect">
            <a:avLst/>
          </a:prstGeom>
          <a:effectLst/>
        </p:spPr>
      </p:pic>
      <p:pic>
        <p:nvPicPr>
          <p:cNvPr id="55" name="Foreground word net">
            <a:extLst>
              <a:ext uri="{FF2B5EF4-FFF2-40B4-BE49-F238E27FC236}">
                <a16:creationId xmlns:a16="http://schemas.microsoft.com/office/drawing/2014/main" id="{40EBDD43-AD44-A14B-B1DA-4A6030A05A7C}"/>
              </a:ext>
            </a:extLst>
          </p:cNvPr>
          <p:cNvPicPr>
            <a:picLocks noChangeAspect="1"/>
          </p:cNvPicPr>
          <p:nvPr/>
        </p:nvPicPr>
        <p:blipFill>
          <a:blip r:embed="rId13"/>
          <a:stretch>
            <a:fillRect/>
          </a:stretch>
        </p:blipFill>
        <p:spPr>
          <a:xfrm>
            <a:off x="3524072" y="2830056"/>
            <a:ext cx="2891204" cy="1617697"/>
          </a:xfrm>
          <a:prstGeom prst="rect">
            <a:avLst/>
          </a:prstGeom>
        </p:spPr>
      </p:pic>
      <p:pic>
        <p:nvPicPr>
          <p:cNvPr id="56" name="Foreground word cloud">
            <a:extLst>
              <a:ext uri="{FF2B5EF4-FFF2-40B4-BE49-F238E27FC236}">
                <a16:creationId xmlns:a16="http://schemas.microsoft.com/office/drawing/2014/main" id="{10EF88D4-2ECB-5746-9753-73F4FE0CAA6F}"/>
              </a:ext>
            </a:extLst>
          </p:cNvPr>
          <p:cNvPicPr>
            <a:picLocks noChangeAspect="1"/>
          </p:cNvPicPr>
          <p:nvPr/>
        </p:nvPicPr>
        <p:blipFill>
          <a:blip r:embed="rId14"/>
          <a:stretch>
            <a:fillRect/>
          </a:stretch>
        </p:blipFill>
        <p:spPr>
          <a:xfrm>
            <a:off x="6491205" y="1595269"/>
            <a:ext cx="2896732" cy="1620792"/>
          </a:xfrm>
          <a:prstGeom prst="rect">
            <a:avLst/>
          </a:prstGeom>
        </p:spPr>
      </p:pic>
      <p:pic>
        <p:nvPicPr>
          <p:cNvPr id="57" name="Cloud">
            <a:extLst>
              <a:ext uri="{FF2B5EF4-FFF2-40B4-BE49-F238E27FC236}">
                <a16:creationId xmlns:a16="http://schemas.microsoft.com/office/drawing/2014/main" id="{C6CD0874-C3A0-0B45-9425-5804D1EFD4C1}"/>
              </a:ext>
            </a:extLst>
          </p:cNvPr>
          <p:cNvPicPr>
            <a:picLocks noChangeAspect="1"/>
          </p:cNvPicPr>
          <p:nvPr/>
        </p:nvPicPr>
        <p:blipFill>
          <a:blip r:embed="rId2"/>
          <a:stretch>
            <a:fillRect/>
          </a:stretch>
        </p:blipFill>
        <p:spPr>
          <a:xfrm>
            <a:off x="8500496" y="1743168"/>
            <a:ext cx="357522" cy="184787"/>
          </a:xfrm>
          <a:prstGeom prst="rect">
            <a:avLst/>
          </a:prstGeom>
        </p:spPr>
      </p:pic>
      <p:pic>
        <p:nvPicPr>
          <p:cNvPr id="58" name="Cloud">
            <a:extLst>
              <a:ext uri="{FF2B5EF4-FFF2-40B4-BE49-F238E27FC236}">
                <a16:creationId xmlns:a16="http://schemas.microsoft.com/office/drawing/2014/main" id="{274D2C2E-D0F5-E449-B766-1FCE24FCC1C4}"/>
              </a:ext>
            </a:extLst>
          </p:cNvPr>
          <p:cNvPicPr>
            <a:picLocks noChangeAspect="1"/>
          </p:cNvPicPr>
          <p:nvPr/>
        </p:nvPicPr>
        <p:blipFill>
          <a:blip r:embed="rId2"/>
          <a:stretch>
            <a:fillRect/>
          </a:stretch>
        </p:blipFill>
        <p:spPr>
          <a:xfrm>
            <a:off x="7937737" y="2319311"/>
            <a:ext cx="357522" cy="184787"/>
          </a:xfrm>
          <a:prstGeom prst="rect">
            <a:avLst/>
          </a:prstGeom>
        </p:spPr>
      </p:pic>
      <p:pic>
        <p:nvPicPr>
          <p:cNvPr id="59" name="Cloud">
            <a:extLst>
              <a:ext uri="{FF2B5EF4-FFF2-40B4-BE49-F238E27FC236}">
                <a16:creationId xmlns:a16="http://schemas.microsoft.com/office/drawing/2014/main" id="{34ADBCD5-00EE-A443-AFCB-EB2B2D91B46A}"/>
              </a:ext>
            </a:extLst>
          </p:cNvPr>
          <p:cNvPicPr>
            <a:picLocks noChangeAspect="1"/>
          </p:cNvPicPr>
          <p:nvPr/>
        </p:nvPicPr>
        <p:blipFill>
          <a:blip r:embed="rId2"/>
          <a:stretch>
            <a:fillRect/>
          </a:stretch>
        </p:blipFill>
        <p:spPr>
          <a:xfrm>
            <a:off x="7796740" y="1888384"/>
            <a:ext cx="357522" cy="184787"/>
          </a:xfrm>
          <a:prstGeom prst="rect">
            <a:avLst/>
          </a:prstGeom>
        </p:spPr>
      </p:pic>
      <p:pic>
        <p:nvPicPr>
          <p:cNvPr id="60" name="Cloud">
            <a:extLst>
              <a:ext uri="{FF2B5EF4-FFF2-40B4-BE49-F238E27FC236}">
                <a16:creationId xmlns:a16="http://schemas.microsoft.com/office/drawing/2014/main" id="{2A6515F5-33B9-C041-A8CC-915EC85604A1}"/>
              </a:ext>
            </a:extLst>
          </p:cNvPr>
          <p:cNvPicPr>
            <a:picLocks noChangeAspect="1"/>
          </p:cNvPicPr>
          <p:nvPr/>
        </p:nvPicPr>
        <p:blipFill>
          <a:blip r:embed="rId2"/>
          <a:stretch>
            <a:fillRect/>
          </a:stretch>
        </p:blipFill>
        <p:spPr>
          <a:xfrm>
            <a:off x="6666908" y="1939478"/>
            <a:ext cx="357522" cy="184787"/>
          </a:xfrm>
          <a:prstGeom prst="rect">
            <a:avLst/>
          </a:prstGeom>
        </p:spPr>
      </p:pic>
      <p:pic>
        <p:nvPicPr>
          <p:cNvPr id="61" name="Cloud">
            <a:extLst>
              <a:ext uri="{FF2B5EF4-FFF2-40B4-BE49-F238E27FC236}">
                <a16:creationId xmlns:a16="http://schemas.microsoft.com/office/drawing/2014/main" id="{46DE3209-2E55-6440-B3F1-92C1204DDC0F}"/>
              </a:ext>
            </a:extLst>
          </p:cNvPr>
          <p:cNvPicPr>
            <a:picLocks noChangeAspect="1"/>
          </p:cNvPicPr>
          <p:nvPr/>
        </p:nvPicPr>
        <p:blipFill>
          <a:blip r:embed="rId2"/>
          <a:stretch>
            <a:fillRect/>
          </a:stretch>
        </p:blipFill>
        <p:spPr>
          <a:xfrm>
            <a:off x="7025053" y="2586145"/>
            <a:ext cx="357522" cy="184787"/>
          </a:xfrm>
          <a:prstGeom prst="rect">
            <a:avLst/>
          </a:prstGeom>
        </p:spPr>
      </p:pic>
      <p:pic>
        <p:nvPicPr>
          <p:cNvPr id="62" name="Magnifier">
            <a:extLst>
              <a:ext uri="{FF2B5EF4-FFF2-40B4-BE49-F238E27FC236}">
                <a16:creationId xmlns:a16="http://schemas.microsoft.com/office/drawing/2014/main" id="{D372DE75-A1F0-304F-997C-966BCE4B2CB2}"/>
              </a:ext>
            </a:extLst>
          </p:cNvPr>
          <p:cNvPicPr>
            <a:picLocks noChangeAspect="1"/>
          </p:cNvPicPr>
          <p:nvPr/>
        </p:nvPicPr>
        <p:blipFill>
          <a:blip r:embed="rId15"/>
          <a:stretch>
            <a:fillRect/>
          </a:stretch>
        </p:blipFill>
        <p:spPr>
          <a:xfrm>
            <a:off x="1858387" y="1835562"/>
            <a:ext cx="4734047" cy="4775818"/>
          </a:xfrm>
          <a:prstGeom prst="rect">
            <a:avLst/>
          </a:prstGeom>
        </p:spPr>
      </p:pic>
      <p:pic>
        <p:nvPicPr>
          <p:cNvPr id="63" name="Orchestration">
            <a:extLst>
              <a:ext uri="{FF2B5EF4-FFF2-40B4-BE49-F238E27FC236}">
                <a16:creationId xmlns:a16="http://schemas.microsoft.com/office/drawing/2014/main" id="{68DA41FB-B8E6-264B-BCEA-D84CEAA38179}"/>
              </a:ext>
            </a:extLst>
          </p:cNvPr>
          <p:cNvPicPr>
            <a:picLocks noChangeAspect="1"/>
          </p:cNvPicPr>
          <p:nvPr/>
        </p:nvPicPr>
        <p:blipFill>
          <a:blip r:embed="rId16"/>
          <a:stretch>
            <a:fillRect/>
          </a:stretch>
        </p:blipFill>
        <p:spPr>
          <a:xfrm>
            <a:off x="9683753" y="94672"/>
            <a:ext cx="2330494" cy="2039461"/>
          </a:xfrm>
          <a:prstGeom prst="rect">
            <a:avLst/>
          </a:prstGeom>
        </p:spPr>
      </p:pic>
      <p:pic>
        <p:nvPicPr>
          <p:cNvPr id="64" name="Chaining">
            <a:extLst>
              <a:ext uri="{FF2B5EF4-FFF2-40B4-BE49-F238E27FC236}">
                <a16:creationId xmlns:a16="http://schemas.microsoft.com/office/drawing/2014/main" id="{3BC9551A-E1EF-D94C-AC6C-7BF5DF3BE74C}"/>
              </a:ext>
            </a:extLst>
          </p:cNvPr>
          <p:cNvPicPr>
            <a:picLocks noChangeAspect="1"/>
          </p:cNvPicPr>
          <p:nvPr/>
        </p:nvPicPr>
        <p:blipFill>
          <a:blip r:embed="rId17"/>
          <a:stretch>
            <a:fillRect/>
          </a:stretch>
        </p:blipFill>
        <p:spPr>
          <a:xfrm>
            <a:off x="9681472" y="2326054"/>
            <a:ext cx="2331159" cy="2040045"/>
          </a:xfrm>
          <a:prstGeom prst="rect">
            <a:avLst/>
          </a:prstGeom>
        </p:spPr>
      </p:pic>
      <p:pic>
        <p:nvPicPr>
          <p:cNvPr id="65" name="Topology">
            <a:extLst>
              <a:ext uri="{FF2B5EF4-FFF2-40B4-BE49-F238E27FC236}">
                <a16:creationId xmlns:a16="http://schemas.microsoft.com/office/drawing/2014/main" id="{D1565D53-D481-3947-AAA0-AD7CF56A2059}"/>
              </a:ext>
            </a:extLst>
          </p:cNvPr>
          <p:cNvPicPr>
            <a:picLocks noChangeAspect="1"/>
          </p:cNvPicPr>
          <p:nvPr/>
        </p:nvPicPr>
        <p:blipFill>
          <a:blip r:embed="rId18"/>
          <a:stretch>
            <a:fillRect/>
          </a:stretch>
        </p:blipFill>
        <p:spPr>
          <a:xfrm>
            <a:off x="9681470" y="4558021"/>
            <a:ext cx="2336317" cy="2044558"/>
          </a:xfrm>
          <a:prstGeom prst="rect">
            <a:avLst/>
          </a:prstGeom>
        </p:spPr>
      </p:pic>
    </p:spTree>
    <p:extLst>
      <p:ext uri="{BB962C8B-B14F-4D97-AF65-F5344CB8AC3E}">
        <p14:creationId xmlns:p14="http://schemas.microsoft.com/office/powerpoint/2010/main" val="38444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Effect transition="in" filter="fade">
                                      <p:cBhvr>
                                        <p:cTn id="9" dur="1000"/>
                                        <p:tgtEl>
                                          <p:spTgt spid="41"/>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0" presetClass="path" presetSubtype="0" accel="50000" decel="50000" fill="hold" nodeType="withEffect">
                                  <p:stCondLst>
                                    <p:cond delay="0"/>
                                  </p:stCondLst>
                                  <p:childTnLst>
                                    <p:animMotion origin="layout" path="M 2.29167E-6 1.11111E-6 C 0.02226 -0.03171 0.04466 -0.06343 0.11211 -0.08125 C 0.17969 -0.09908 0.29232 -0.10324 0.40495 -0.10718 " pathEditMode="relative" rAng="0" ptsTypes="AAA">
                                      <p:cBhvr>
                                        <p:cTn id="16" dur="1000" fill="hold"/>
                                        <p:tgtEl>
                                          <p:spTgt spid="41"/>
                                        </p:tgtEl>
                                        <p:attrNameLst>
                                          <p:attrName>ppt_x</p:attrName>
                                          <p:attrName>ppt_y</p:attrName>
                                        </p:attrNameLst>
                                      </p:cBhvr>
                                      <p:rCtr x="20247" y="-5370"/>
                                    </p:animMotion>
                                  </p:childTnLst>
                                </p:cTn>
                              </p:par>
                              <p:par>
                                <p:cTn id="17" presetID="0" presetClass="path" presetSubtype="0" accel="50000" decel="50000" fill="hold" nodeType="withEffect">
                                  <p:stCondLst>
                                    <p:cond delay="0"/>
                                  </p:stCondLst>
                                  <p:childTnLst>
                                    <p:animMotion origin="layout" path="M 4.375E-6 5.55112E-17 C 0.02474 -0.02894 0.04974 -0.05764 0.11549 -0.0588 C 0.18151 -0.06042 0.28828 -0.03426 0.39518 -0.00833 " pathEditMode="relative" rAng="0" ptsTypes="AAA">
                                      <p:cBhvr>
                                        <p:cTn id="18" dur="1000" fill="hold"/>
                                        <p:tgtEl>
                                          <p:spTgt spid="38"/>
                                        </p:tgtEl>
                                        <p:attrNameLst>
                                          <p:attrName>ppt_x</p:attrName>
                                          <p:attrName>ppt_y</p:attrName>
                                        </p:attrNameLst>
                                      </p:cBhvr>
                                      <p:rCtr x="19753" y="-2963"/>
                                    </p:animMotion>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1000" fill="hold"/>
                                        <p:tgtEl>
                                          <p:spTgt spid="44"/>
                                        </p:tgtEl>
                                        <p:attrNameLst>
                                          <p:attrName>ppt_w</p:attrName>
                                        </p:attrNameLst>
                                      </p:cBhvr>
                                      <p:tavLst>
                                        <p:tav tm="0">
                                          <p:val>
                                            <p:fltVal val="0"/>
                                          </p:val>
                                        </p:tav>
                                        <p:tav tm="100000">
                                          <p:val>
                                            <p:strVal val="#ppt_w"/>
                                          </p:val>
                                        </p:tav>
                                      </p:tavLst>
                                    </p:anim>
                                    <p:anim calcmode="lin" valueType="num">
                                      <p:cBhvr>
                                        <p:cTn id="23" dur="1000" fill="hold"/>
                                        <p:tgtEl>
                                          <p:spTgt spid="44"/>
                                        </p:tgtEl>
                                        <p:attrNameLst>
                                          <p:attrName>ppt_h</p:attrName>
                                        </p:attrNameLst>
                                      </p:cBhvr>
                                      <p:tavLst>
                                        <p:tav tm="0">
                                          <p:val>
                                            <p:fltVal val="0"/>
                                          </p:val>
                                        </p:tav>
                                        <p:tav tm="100000">
                                          <p:val>
                                            <p:strVal val="#ppt_h"/>
                                          </p:val>
                                        </p:tav>
                                      </p:tavLst>
                                    </p:anim>
                                    <p:animEffect transition="in" filter="fade">
                                      <p:cBhvr>
                                        <p:cTn id="24" dur="1000"/>
                                        <p:tgtEl>
                                          <p:spTgt spid="44"/>
                                        </p:tgtEl>
                                      </p:cBhvr>
                                    </p:animEffect>
                                  </p:childTnLst>
                                </p:cTn>
                              </p:par>
                              <p:par>
                                <p:cTn id="25" presetID="0" presetClass="path" presetSubtype="0" accel="50000" decel="50000" fill="hold" nodeType="withEffect">
                                  <p:stCondLst>
                                    <p:cond delay="0"/>
                                  </p:stCondLst>
                                  <p:childTnLst>
                                    <p:animMotion origin="layout" path="M 0.00143 -0.00255 C -0.0224 0.08981 -0.04623 0.18241 -0.02474 0.25856 C -0.00339 0.33472 0.06328 0.39468 0.13007 0.45486 " pathEditMode="relative" rAng="0" ptsTypes="AAA">
                                      <p:cBhvr>
                                        <p:cTn id="26" dur="1000" fill="hold"/>
                                        <p:tgtEl>
                                          <p:spTgt spid="44"/>
                                        </p:tgtEl>
                                        <p:attrNameLst>
                                          <p:attrName>ppt_x</p:attrName>
                                          <p:attrName>ppt_y</p:attrName>
                                        </p:attrNameLst>
                                      </p:cBhvr>
                                      <p:rCtr x="4701" y="22870"/>
                                    </p:animMotion>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animEffect transition="in" filter="fade">
                                      <p:cBhvr>
                                        <p:cTn id="32" dur="500"/>
                                        <p:tgtEl>
                                          <p:spTgt spid="47"/>
                                        </p:tgtEl>
                                      </p:cBhvr>
                                    </p:animEffect>
                                  </p:childTnLst>
                                </p:cTn>
                              </p:par>
                              <p:par>
                                <p:cTn id="33" presetID="53" presetClass="entr" presetSubtype="16"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p:cTn id="35" dur="1000" fill="hold"/>
                                        <p:tgtEl>
                                          <p:spTgt spid="50"/>
                                        </p:tgtEl>
                                        <p:attrNameLst>
                                          <p:attrName>ppt_w</p:attrName>
                                        </p:attrNameLst>
                                      </p:cBhvr>
                                      <p:tavLst>
                                        <p:tav tm="0">
                                          <p:val>
                                            <p:fltVal val="0"/>
                                          </p:val>
                                        </p:tav>
                                        <p:tav tm="100000">
                                          <p:val>
                                            <p:strVal val="#ppt_w"/>
                                          </p:val>
                                        </p:tav>
                                      </p:tavLst>
                                    </p:anim>
                                    <p:anim calcmode="lin" valueType="num">
                                      <p:cBhvr>
                                        <p:cTn id="36" dur="1000" fill="hold"/>
                                        <p:tgtEl>
                                          <p:spTgt spid="50"/>
                                        </p:tgtEl>
                                        <p:attrNameLst>
                                          <p:attrName>ppt_h</p:attrName>
                                        </p:attrNameLst>
                                      </p:cBhvr>
                                      <p:tavLst>
                                        <p:tav tm="0">
                                          <p:val>
                                            <p:fltVal val="0"/>
                                          </p:val>
                                        </p:tav>
                                        <p:tav tm="100000">
                                          <p:val>
                                            <p:strVal val="#ppt_h"/>
                                          </p:val>
                                        </p:tav>
                                      </p:tavLst>
                                    </p:anim>
                                    <p:animEffect transition="in" filter="fade">
                                      <p:cBhvr>
                                        <p:cTn id="37" dur="1000"/>
                                        <p:tgtEl>
                                          <p:spTgt spid="50"/>
                                        </p:tgtEl>
                                      </p:cBhvr>
                                    </p:animEffect>
                                  </p:childTnLst>
                                </p:cTn>
                              </p:par>
                              <p:par>
                                <p:cTn id="38" presetID="0" presetClass="path" presetSubtype="0" accel="50000" decel="50000" fill="hold" nodeType="withEffect">
                                  <p:stCondLst>
                                    <p:cond delay="0"/>
                                  </p:stCondLst>
                                  <p:childTnLst>
                                    <p:animMotion origin="layout" path="M 3.95833E-6 3.33333E-6 C -0.00352 0.05694 -0.00717 0.11435 0.0095 0.16412 C 0.02617 0.21365 0.06315 0.25532 0.10026 0.29745 " pathEditMode="relative" rAng="0" ptsTypes="AAA">
                                      <p:cBhvr>
                                        <p:cTn id="39" dur="1000" fill="hold"/>
                                        <p:tgtEl>
                                          <p:spTgt spid="47"/>
                                        </p:tgtEl>
                                        <p:attrNameLst>
                                          <p:attrName>ppt_x</p:attrName>
                                          <p:attrName>ppt_y</p:attrName>
                                        </p:attrNameLst>
                                      </p:cBhvr>
                                      <p:rCtr x="4857" y="14861"/>
                                    </p:animMotion>
                                  </p:childTnLst>
                                </p:cTn>
                              </p:par>
                              <p:par>
                                <p:cTn id="40" presetID="0" presetClass="path" presetSubtype="0" accel="50000" decel="50000" fill="hold" nodeType="withEffect">
                                  <p:stCondLst>
                                    <p:cond delay="0"/>
                                  </p:stCondLst>
                                  <p:childTnLst>
                                    <p:animMotion origin="layout" path="M 3.54167E-6 2.59259E-6 C 0.01484 0.05347 0.02994 0.10694 0.05729 0.13796 C 0.08476 0.16921 0.12448 0.17754 0.16432 0.18634 " pathEditMode="relative" rAng="0" ptsTypes="AAA">
                                      <p:cBhvr>
                                        <p:cTn id="41" dur="1000" fill="hold"/>
                                        <p:tgtEl>
                                          <p:spTgt spid="50"/>
                                        </p:tgtEl>
                                        <p:attrNameLst>
                                          <p:attrName>ppt_x</p:attrName>
                                          <p:attrName>ppt_y</p:attrName>
                                        </p:attrNameLst>
                                      </p:cBhvr>
                                      <p:rCtr x="8216" y="9306"/>
                                    </p:animMotion>
                                  </p:childTnLst>
                                </p:cTn>
                              </p:par>
                            </p:childTnLst>
                          </p:cTn>
                        </p:par>
                        <p:par>
                          <p:cTn id="42" fill="hold">
                            <p:stCondLst>
                              <p:cond delay="3000"/>
                            </p:stCondLst>
                            <p:childTnLst>
                              <p:par>
                                <p:cTn id="43" presetID="16" presetClass="entr" presetSubtype="42"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arn(outHorizontal)">
                                      <p:cBhvr>
                                        <p:cTn id="45" dur="1000"/>
                                        <p:tgtEl>
                                          <p:spTgt spid="36"/>
                                        </p:tgtEl>
                                      </p:cBhvr>
                                    </p:animEffect>
                                  </p:childTnLst>
                                </p:cTn>
                              </p:par>
                              <p:par>
                                <p:cTn id="46" presetID="16" presetClass="entr" presetSubtype="42"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arn(outHorizontal)">
                                      <p:cBhvr>
                                        <p:cTn id="48" dur="1000"/>
                                        <p:tgtEl>
                                          <p:spTgt spid="17"/>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10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1+#ppt_w/2"/>
                                          </p:val>
                                        </p:tav>
                                        <p:tav tm="100000">
                                          <p:val>
                                            <p:strVal val="#ppt_x"/>
                                          </p:val>
                                        </p:tav>
                                      </p:tavLst>
                                    </p:anim>
                                    <p:anim calcmode="lin" valueType="num">
                                      <p:cBhvr additive="base">
                                        <p:cTn id="5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1+#ppt_w/2"/>
                                          </p:val>
                                        </p:tav>
                                        <p:tav tm="100000">
                                          <p:val>
                                            <p:strVal val="#ppt_x"/>
                                          </p:val>
                                        </p:tav>
                                      </p:tavLst>
                                    </p:anim>
                                    <p:anim calcmode="lin" valueType="num">
                                      <p:cBhvr additive="base">
                                        <p:cTn id="64"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42" presetClass="path" presetSubtype="0" accel="50000" decel="50000" fill="hold" nodeType="withEffect">
                                  <p:stCondLst>
                                    <p:cond delay="0"/>
                                  </p:stCondLst>
                                  <p:childTnLst>
                                    <p:animMotion origin="layout" path="M -4.58333E-6 -7.40741E-7 L -0.00078 0.71204 " pathEditMode="relative" rAng="0" ptsTypes="AA">
                                      <p:cBhvr>
                                        <p:cTn id="72" dur="1000" spd="-100000" fill="hold"/>
                                        <p:tgtEl>
                                          <p:spTgt spid="62"/>
                                        </p:tgtEl>
                                        <p:attrNameLst>
                                          <p:attrName>ppt_x</p:attrName>
                                          <p:attrName>ppt_y</p:attrName>
                                        </p:attrNameLst>
                                      </p:cBhvr>
                                      <p:rCtr x="-39" y="35602"/>
                                    </p:animMotion>
                                  </p:childTnLst>
                                </p:cTn>
                              </p:par>
                              <p:par>
                                <p:cTn id="73" presetID="42" presetClass="path" presetSubtype="0" accel="50000" decel="50000" fill="hold" nodeType="withEffect">
                                  <p:stCondLst>
                                    <p:cond delay="0"/>
                                  </p:stCondLst>
                                  <p:childTnLst>
                                    <p:animMotion origin="layout" path="M -3.75E-6 3.7037E-6 L 0.00052 0.71689 " pathEditMode="relative" rAng="0" ptsTypes="AA">
                                      <p:cBhvr>
                                        <p:cTn id="74" dur="1000" spd="-100000" fill="hold"/>
                                        <p:tgtEl>
                                          <p:spTgt spid="54"/>
                                        </p:tgtEl>
                                        <p:attrNameLst>
                                          <p:attrName>ppt_x</p:attrName>
                                          <p:attrName>ppt_y</p:attrName>
                                        </p:attrNameLst>
                                      </p:cBhvr>
                                      <p:rCtr x="26" y="35833"/>
                                    </p:animMotion>
                                  </p:childTnLst>
                                </p:cTn>
                              </p:par>
                            </p:childTnLst>
                          </p:cTn>
                        </p:par>
                        <p:par>
                          <p:cTn id="75" fill="hold">
                            <p:stCondLst>
                              <p:cond delay="1000"/>
                            </p:stCondLst>
                            <p:childTnLst>
                              <p:par>
                                <p:cTn id="76" presetID="9" presetClass="entr" presetSubtype="0" fill="hold" nodeType="after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dissolve">
                                      <p:cBhvr>
                                        <p:cTn id="78" dur="500"/>
                                        <p:tgtEl>
                                          <p:spTgt spid="55"/>
                                        </p:tgtEl>
                                      </p:cBhvr>
                                    </p:animEffect>
                                  </p:childTnLst>
                                </p:cTn>
                              </p:par>
                              <p:par>
                                <p:cTn id="79" presetID="9" presetClass="exit" presetSubtype="0" fill="hold" nodeType="withEffect">
                                  <p:stCondLst>
                                    <p:cond delay="0"/>
                                  </p:stCondLst>
                                  <p:childTnLst>
                                    <p:animEffect transition="out" filter="dissolv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dissolve">
                                      <p:cBhvr>
                                        <p:cTn id="86" dur="500"/>
                                        <p:tgtEl>
                                          <p:spTgt spid="54"/>
                                        </p:tgtEl>
                                      </p:cBhvr>
                                    </p:animEffect>
                                  </p:childTnLst>
                                </p:cTn>
                              </p:par>
                              <p:par>
                                <p:cTn id="87" presetID="9" presetClass="exit" presetSubtype="0" fill="hold" nodeType="withEffect">
                                  <p:stCondLst>
                                    <p:cond delay="0"/>
                                  </p:stCondLst>
                                  <p:childTnLst>
                                    <p:animEffect transition="out" filter="dissolve">
                                      <p:cBhvr>
                                        <p:cTn id="88" dur="500"/>
                                        <p:tgtEl>
                                          <p:spTgt spid="55"/>
                                        </p:tgtEl>
                                      </p:cBhvr>
                                    </p:animEffect>
                                    <p:set>
                                      <p:cBhvr>
                                        <p:cTn id="89" dur="1" fill="hold">
                                          <p:stCondLst>
                                            <p:cond delay="499"/>
                                          </p:stCondLst>
                                        </p:cTn>
                                        <p:tgtEl>
                                          <p:spTgt spid="55"/>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0.00365 -7.40741E-7 L 0.23907 -0.16782 " pathEditMode="relative" rAng="0" ptsTypes="AA">
                                      <p:cBhvr>
                                        <p:cTn id="91" dur="1000" fill="hold"/>
                                        <p:tgtEl>
                                          <p:spTgt spid="62"/>
                                        </p:tgtEl>
                                        <p:attrNameLst>
                                          <p:attrName>ppt_x</p:attrName>
                                          <p:attrName>ppt_y</p:attrName>
                                        </p:attrNameLst>
                                      </p:cBhvr>
                                      <p:rCtr x="11771" y="-8403"/>
                                    </p:animMotion>
                                  </p:childTnLst>
                                </p:cTn>
                              </p:par>
                              <p:par>
                                <p:cTn id="92" presetID="42" presetClass="path" presetSubtype="0" accel="50000" decel="50000" fill="hold" nodeType="withEffect">
                                  <p:stCondLst>
                                    <p:cond delay="0"/>
                                  </p:stCondLst>
                                  <p:childTnLst>
                                    <p:animMotion origin="layout" path="M -3.75E-6 3.7037E-6 L 0.24115 -0.16667 " pathEditMode="relative" rAng="0" ptsTypes="AA">
                                      <p:cBhvr>
                                        <p:cTn id="93" dur="1000" fill="hold"/>
                                        <p:tgtEl>
                                          <p:spTgt spid="54"/>
                                        </p:tgtEl>
                                        <p:attrNameLst>
                                          <p:attrName>ppt_x</p:attrName>
                                          <p:attrName>ppt_y</p:attrName>
                                        </p:attrNameLst>
                                      </p:cBhvr>
                                      <p:rCtr x="12057" y="-8333"/>
                                    </p:animMotion>
                                  </p:childTnLst>
                                </p:cTn>
                              </p:par>
                            </p:childTnLst>
                          </p:cTn>
                        </p:par>
                        <p:par>
                          <p:cTn id="94" fill="hold">
                            <p:stCondLst>
                              <p:cond delay="1000"/>
                            </p:stCondLst>
                            <p:childTnLst>
                              <p:par>
                                <p:cTn id="95" presetID="9" presetClass="exit" presetSubtype="0" fill="hold" nodeType="afterEffect">
                                  <p:stCondLst>
                                    <p:cond delay="0"/>
                                  </p:stCondLst>
                                  <p:childTnLst>
                                    <p:animEffect transition="out" filter="dissolve">
                                      <p:cBhvr>
                                        <p:cTn id="96" dur="500"/>
                                        <p:tgtEl>
                                          <p:spTgt spid="54"/>
                                        </p:tgtEl>
                                      </p:cBhvr>
                                    </p:animEffect>
                                    <p:set>
                                      <p:cBhvr>
                                        <p:cTn id="97" dur="1" fill="hold">
                                          <p:stCondLst>
                                            <p:cond delay="499"/>
                                          </p:stCondLst>
                                        </p:cTn>
                                        <p:tgtEl>
                                          <p:spTgt spid="54"/>
                                        </p:tgtEl>
                                        <p:attrNameLst>
                                          <p:attrName>style.visibility</p:attrName>
                                        </p:attrNameLst>
                                      </p:cBhvr>
                                      <p:to>
                                        <p:strVal val="hidden"/>
                                      </p:to>
                                    </p:set>
                                  </p:childTnLst>
                                </p:cTn>
                              </p:par>
                              <p:par>
                                <p:cTn id="98" presetID="9" presetClass="entr" presetSubtype="0" fill="hold" nodeType="with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dissolve">
                                      <p:cBhvr>
                                        <p:cTn id="100" dur="500"/>
                                        <p:tgtEl>
                                          <p:spTgt spid="56"/>
                                        </p:tgtEl>
                                      </p:cBhvr>
                                    </p:animEffect>
                                  </p:childTnLst>
                                </p:cTn>
                              </p:par>
                            </p:childTnLst>
                          </p:cTn>
                        </p:par>
                        <p:par>
                          <p:cTn id="101" fill="hold">
                            <p:stCondLst>
                              <p:cond delay="1500"/>
                            </p:stCondLst>
                            <p:childTnLst>
                              <p:par>
                                <p:cTn id="102" presetID="53" presetClass="entr" presetSubtype="16" fill="hold" nodeType="afterEffect">
                                  <p:stCondLst>
                                    <p:cond delay="0"/>
                                  </p:stCondLst>
                                  <p:childTnLst>
                                    <p:set>
                                      <p:cBhvr>
                                        <p:cTn id="103" dur="1" fill="hold">
                                          <p:stCondLst>
                                            <p:cond delay="0"/>
                                          </p:stCondLst>
                                        </p:cTn>
                                        <p:tgtEl>
                                          <p:spTgt spid="57"/>
                                        </p:tgtEl>
                                        <p:attrNameLst>
                                          <p:attrName>style.visibility</p:attrName>
                                        </p:attrNameLst>
                                      </p:cBhvr>
                                      <p:to>
                                        <p:strVal val="visible"/>
                                      </p:to>
                                    </p:set>
                                    <p:anim calcmode="lin" valueType="num">
                                      <p:cBhvr>
                                        <p:cTn id="104" dur="500" fill="hold"/>
                                        <p:tgtEl>
                                          <p:spTgt spid="57"/>
                                        </p:tgtEl>
                                        <p:attrNameLst>
                                          <p:attrName>ppt_w</p:attrName>
                                        </p:attrNameLst>
                                      </p:cBhvr>
                                      <p:tavLst>
                                        <p:tav tm="0">
                                          <p:val>
                                            <p:fltVal val="0"/>
                                          </p:val>
                                        </p:tav>
                                        <p:tav tm="100000">
                                          <p:val>
                                            <p:strVal val="#ppt_w"/>
                                          </p:val>
                                        </p:tav>
                                      </p:tavLst>
                                    </p:anim>
                                    <p:anim calcmode="lin" valueType="num">
                                      <p:cBhvr>
                                        <p:cTn id="105" dur="500" fill="hold"/>
                                        <p:tgtEl>
                                          <p:spTgt spid="57"/>
                                        </p:tgtEl>
                                        <p:attrNameLst>
                                          <p:attrName>ppt_h</p:attrName>
                                        </p:attrNameLst>
                                      </p:cBhvr>
                                      <p:tavLst>
                                        <p:tav tm="0">
                                          <p:val>
                                            <p:fltVal val="0"/>
                                          </p:val>
                                        </p:tav>
                                        <p:tav tm="100000">
                                          <p:val>
                                            <p:strVal val="#ppt_h"/>
                                          </p:val>
                                        </p:tav>
                                      </p:tavLst>
                                    </p:anim>
                                    <p:animEffect transition="in" filter="fade">
                                      <p:cBhvr>
                                        <p:cTn id="106" dur="500"/>
                                        <p:tgtEl>
                                          <p:spTgt spid="57"/>
                                        </p:tgtEl>
                                      </p:cBhvr>
                                    </p:animEffect>
                                  </p:childTnLst>
                                </p:cTn>
                              </p:par>
                              <p:par>
                                <p:cTn id="107" presetID="53" presetClass="entr" presetSubtype="16"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 calcmode="lin" valueType="num">
                                      <p:cBhvr>
                                        <p:cTn id="109" dur="500" fill="hold"/>
                                        <p:tgtEl>
                                          <p:spTgt spid="58"/>
                                        </p:tgtEl>
                                        <p:attrNameLst>
                                          <p:attrName>ppt_w</p:attrName>
                                        </p:attrNameLst>
                                      </p:cBhvr>
                                      <p:tavLst>
                                        <p:tav tm="0">
                                          <p:val>
                                            <p:fltVal val="0"/>
                                          </p:val>
                                        </p:tav>
                                        <p:tav tm="100000">
                                          <p:val>
                                            <p:strVal val="#ppt_w"/>
                                          </p:val>
                                        </p:tav>
                                      </p:tavLst>
                                    </p:anim>
                                    <p:anim calcmode="lin" valueType="num">
                                      <p:cBhvr>
                                        <p:cTn id="110" dur="500" fill="hold"/>
                                        <p:tgtEl>
                                          <p:spTgt spid="58"/>
                                        </p:tgtEl>
                                        <p:attrNameLst>
                                          <p:attrName>ppt_h</p:attrName>
                                        </p:attrNameLst>
                                      </p:cBhvr>
                                      <p:tavLst>
                                        <p:tav tm="0">
                                          <p:val>
                                            <p:fltVal val="0"/>
                                          </p:val>
                                        </p:tav>
                                        <p:tav tm="100000">
                                          <p:val>
                                            <p:strVal val="#ppt_h"/>
                                          </p:val>
                                        </p:tav>
                                      </p:tavLst>
                                    </p:anim>
                                    <p:animEffect transition="in" filter="fade">
                                      <p:cBhvr>
                                        <p:cTn id="111" dur="500"/>
                                        <p:tgtEl>
                                          <p:spTgt spid="58"/>
                                        </p:tgtEl>
                                      </p:cBhvr>
                                    </p:animEffect>
                                  </p:childTnLst>
                                </p:cTn>
                              </p:par>
                              <p:par>
                                <p:cTn id="112" presetID="53" presetClass="entr" presetSubtype="16" fill="hold" nodeType="withEffect">
                                  <p:stCondLst>
                                    <p:cond delay="0"/>
                                  </p:stCondLst>
                                  <p:childTnLst>
                                    <p:set>
                                      <p:cBhvr>
                                        <p:cTn id="113" dur="1" fill="hold">
                                          <p:stCondLst>
                                            <p:cond delay="0"/>
                                          </p:stCondLst>
                                        </p:cTn>
                                        <p:tgtEl>
                                          <p:spTgt spid="59"/>
                                        </p:tgtEl>
                                        <p:attrNameLst>
                                          <p:attrName>style.visibility</p:attrName>
                                        </p:attrNameLst>
                                      </p:cBhvr>
                                      <p:to>
                                        <p:strVal val="visible"/>
                                      </p:to>
                                    </p:set>
                                    <p:anim calcmode="lin" valueType="num">
                                      <p:cBhvr>
                                        <p:cTn id="114" dur="500" fill="hold"/>
                                        <p:tgtEl>
                                          <p:spTgt spid="59"/>
                                        </p:tgtEl>
                                        <p:attrNameLst>
                                          <p:attrName>ppt_w</p:attrName>
                                        </p:attrNameLst>
                                      </p:cBhvr>
                                      <p:tavLst>
                                        <p:tav tm="0">
                                          <p:val>
                                            <p:fltVal val="0"/>
                                          </p:val>
                                        </p:tav>
                                        <p:tav tm="100000">
                                          <p:val>
                                            <p:strVal val="#ppt_w"/>
                                          </p:val>
                                        </p:tav>
                                      </p:tavLst>
                                    </p:anim>
                                    <p:anim calcmode="lin" valueType="num">
                                      <p:cBhvr>
                                        <p:cTn id="115" dur="500" fill="hold"/>
                                        <p:tgtEl>
                                          <p:spTgt spid="59"/>
                                        </p:tgtEl>
                                        <p:attrNameLst>
                                          <p:attrName>ppt_h</p:attrName>
                                        </p:attrNameLst>
                                      </p:cBhvr>
                                      <p:tavLst>
                                        <p:tav tm="0">
                                          <p:val>
                                            <p:fltVal val="0"/>
                                          </p:val>
                                        </p:tav>
                                        <p:tav tm="100000">
                                          <p:val>
                                            <p:strVal val="#ppt_h"/>
                                          </p:val>
                                        </p:tav>
                                      </p:tavLst>
                                    </p:anim>
                                    <p:animEffect transition="in" filter="fade">
                                      <p:cBhvr>
                                        <p:cTn id="116" dur="500"/>
                                        <p:tgtEl>
                                          <p:spTgt spid="59"/>
                                        </p:tgtEl>
                                      </p:cBhvr>
                                    </p:animEffect>
                                  </p:childTnLst>
                                </p:cTn>
                              </p:par>
                              <p:par>
                                <p:cTn id="117" presetID="53" presetClass="entr" presetSubtype="16" fill="hold" nodeType="with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p:cTn id="119" dur="500" fill="hold"/>
                                        <p:tgtEl>
                                          <p:spTgt spid="60"/>
                                        </p:tgtEl>
                                        <p:attrNameLst>
                                          <p:attrName>ppt_w</p:attrName>
                                        </p:attrNameLst>
                                      </p:cBhvr>
                                      <p:tavLst>
                                        <p:tav tm="0">
                                          <p:val>
                                            <p:fltVal val="0"/>
                                          </p:val>
                                        </p:tav>
                                        <p:tav tm="100000">
                                          <p:val>
                                            <p:strVal val="#ppt_w"/>
                                          </p:val>
                                        </p:tav>
                                      </p:tavLst>
                                    </p:anim>
                                    <p:anim calcmode="lin" valueType="num">
                                      <p:cBhvr>
                                        <p:cTn id="120" dur="500" fill="hold"/>
                                        <p:tgtEl>
                                          <p:spTgt spid="60"/>
                                        </p:tgtEl>
                                        <p:attrNameLst>
                                          <p:attrName>ppt_h</p:attrName>
                                        </p:attrNameLst>
                                      </p:cBhvr>
                                      <p:tavLst>
                                        <p:tav tm="0">
                                          <p:val>
                                            <p:fltVal val="0"/>
                                          </p:val>
                                        </p:tav>
                                        <p:tav tm="100000">
                                          <p:val>
                                            <p:strVal val="#ppt_h"/>
                                          </p:val>
                                        </p:tav>
                                      </p:tavLst>
                                    </p:anim>
                                    <p:animEffect transition="in" filter="fade">
                                      <p:cBhvr>
                                        <p:cTn id="121" dur="500"/>
                                        <p:tgtEl>
                                          <p:spTgt spid="60"/>
                                        </p:tgtEl>
                                      </p:cBhvr>
                                    </p:animEffect>
                                  </p:childTnLst>
                                </p:cTn>
                              </p:par>
                              <p:par>
                                <p:cTn id="122" presetID="53" presetClass="entr" presetSubtype="16" fill="hold" nodeType="withEffect">
                                  <p:stCondLst>
                                    <p:cond delay="0"/>
                                  </p:stCondLst>
                                  <p:childTnLst>
                                    <p:set>
                                      <p:cBhvr>
                                        <p:cTn id="123" dur="1" fill="hold">
                                          <p:stCondLst>
                                            <p:cond delay="0"/>
                                          </p:stCondLst>
                                        </p:cTn>
                                        <p:tgtEl>
                                          <p:spTgt spid="61"/>
                                        </p:tgtEl>
                                        <p:attrNameLst>
                                          <p:attrName>style.visibility</p:attrName>
                                        </p:attrNameLst>
                                      </p:cBhvr>
                                      <p:to>
                                        <p:strVal val="visible"/>
                                      </p:to>
                                    </p:set>
                                    <p:anim calcmode="lin" valueType="num">
                                      <p:cBhvr>
                                        <p:cTn id="124" dur="500" fill="hold"/>
                                        <p:tgtEl>
                                          <p:spTgt spid="61"/>
                                        </p:tgtEl>
                                        <p:attrNameLst>
                                          <p:attrName>ppt_w</p:attrName>
                                        </p:attrNameLst>
                                      </p:cBhvr>
                                      <p:tavLst>
                                        <p:tav tm="0">
                                          <p:val>
                                            <p:fltVal val="0"/>
                                          </p:val>
                                        </p:tav>
                                        <p:tav tm="100000">
                                          <p:val>
                                            <p:strVal val="#ppt_w"/>
                                          </p:val>
                                        </p:tav>
                                      </p:tavLst>
                                    </p:anim>
                                    <p:anim calcmode="lin" valueType="num">
                                      <p:cBhvr>
                                        <p:cTn id="125" dur="500" fill="hold"/>
                                        <p:tgtEl>
                                          <p:spTgt spid="61"/>
                                        </p:tgtEl>
                                        <p:attrNameLst>
                                          <p:attrName>ppt_h</p:attrName>
                                        </p:attrNameLst>
                                      </p:cBhvr>
                                      <p:tavLst>
                                        <p:tav tm="0">
                                          <p:val>
                                            <p:fltVal val="0"/>
                                          </p:val>
                                        </p:tav>
                                        <p:tav tm="100000">
                                          <p:val>
                                            <p:strVal val="#ppt_h"/>
                                          </p:val>
                                        </p:tav>
                                      </p:tavLst>
                                    </p:anim>
                                    <p:animEffect transition="in" filter="fade">
                                      <p:cBhvr>
                                        <p:cTn id="126" dur="500"/>
                                        <p:tgtEl>
                                          <p:spTgt spid="61"/>
                                        </p:tgtEl>
                                      </p:cBhvr>
                                    </p:animEffect>
                                  </p:childTnLst>
                                </p:cTn>
                              </p:par>
                            </p:childTnLst>
                          </p:cTn>
                        </p:par>
                        <p:par>
                          <p:cTn id="127" fill="hold">
                            <p:stCondLst>
                              <p:cond delay="2000"/>
                            </p:stCondLst>
                            <p:childTnLst>
                              <p:par>
                                <p:cTn id="128" presetID="6" presetClass="emph" presetSubtype="0" repeatCount="indefinite" fill="hold" nodeType="afterEffect">
                                  <p:stCondLst>
                                    <p:cond delay="0"/>
                                  </p:stCondLst>
                                  <p:endCondLst>
                                    <p:cond evt="onNext" delay="0">
                                      <p:tgtEl>
                                        <p:sldTgt/>
                                      </p:tgtEl>
                                    </p:cond>
                                  </p:endCondLst>
                                  <p:childTnLst>
                                    <p:animScale>
                                      <p:cBhvr>
                                        <p:cTn id="129" dur="2000" fill="hold"/>
                                        <p:tgtEl>
                                          <p:spTgt spid="57"/>
                                        </p:tgtEl>
                                      </p:cBhvr>
                                      <p:by x="150000" y="150000"/>
                                    </p:animScale>
                                  </p:childTnLst>
                                </p:cTn>
                              </p:par>
                              <p:par>
                                <p:cTn id="130" presetID="6" presetClass="emph" presetSubtype="0" repeatCount="indefinite" fill="hold" nodeType="withEffect">
                                  <p:stCondLst>
                                    <p:cond delay="0"/>
                                  </p:stCondLst>
                                  <p:endCondLst>
                                    <p:cond evt="onNext" delay="0">
                                      <p:tgtEl>
                                        <p:sldTgt/>
                                      </p:tgtEl>
                                    </p:cond>
                                  </p:endCondLst>
                                  <p:childTnLst>
                                    <p:animScale>
                                      <p:cBhvr>
                                        <p:cTn id="131" dur="2000" fill="hold"/>
                                        <p:tgtEl>
                                          <p:spTgt spid="58"/>
                                        </p:tgtEl>
                                      </p:cBhvr>
                                      <p:by x="150000" y="150000"/>
                                    </p:animScale>
                                  </p:childTnLst>
                                </p:cTn>
                              </p:par>
                              <p:par>
                                <p:cTn id="132" presetID="6" presetClass="emph" presetSubtype="0" repeatCount="indefinite" fill="hold" nodeType="withEffect">
                                  <p:stCondLst>
                                    <p:cond delay="0"/>
                                  </p:stCondLst>
                                  <p:endCondLst>
                                    <p:cond evt="onNext" delay="0">
                                      <p:tgtEl>
                                        <p:sldTgt/>
                                      </p:tgtEl>
                                    </p:cond>
                                  </p:endCondLst>
                                  <p:childTnLst>
                                    <p:animScale>
                                      <p:cBhvr>
                                        <p:cTn id="133" dur="2000" fill="hold"/>
                                        <p:tgtEl>
                                          <p:spTgt spid="59"/>
                                        </p:tgtEl>
                                      </p:cBhvr>
                                      <p:by x="150000" y="150000"/>
                                    </p:animScale>
                                  </p:childTnLst>
                                </p:cTn>
                              </p:par>
                              <p:par>
                                <p:cTn id="134" presetID="6" presetClass="emph" presetSubtype="0" repeatCount="indefinite" fill="hold" nodeType="withEffect">
                                  <p:stCondLst>
                                    <p:cond delay="0"/>
                                  </p:stCondLst>
                                  <p:endCondLst>
                                    <p:cond evt="onNext" delay="0">
                                      <p:tgtEl>
                                        <p:sldTgt/>
                                      </p:tgtEl>
                                    </p:cond>
                                  </p:endCondLst>
                                  <p:childTnLst>
                                    <p:animScale>
                                      <p:cBhvr>
                                        <p:cTn id="135" dur="2000" fill="hold"/>
                                        <p:tgtEl>
                                          <p:spTgt spid="60"/>
                                        </p:tgtEl>
                                      </p:cBhvr>
                                      <p:by x="150000" y="150000"/>
                                    </p:animScale>
                                  </p:childTnLst>
                                </p:cTn>
                              </p:par>
                              <p:par>
                                <p:cTn id="136" presetID="6" presetClass="emph" presetSubtype="0" repeatCount="indefinite" fill="hold" nodeType="withEffect">
                                  <p:stCondLst>
                                    <p:cond delay="0"/>
                                  </p:stCondLst>
                                  <p:endCondLst>
                                    <p:cond evt="onNext" delay="0">
                                      <p:tgtEl>
                                        <p:sldTgt/>
                                      </p:tgtEl>
                                    </p:cond>
                                  </p:endCondLst>
                                  <p:childTnLst>
                                    <p:animScale>
                                      <p:cBhvr>
                                        <p:cTn id="137" dur="2000" fill="hold"/>
                                        <p:tgtEl>
                                          <p:spTgt spid="61"/>
                                        </p:tgtEl>
                                      </p:cBhvr>
                                      <p:by x="150000" y="150000"/>
                                    </p:animScale>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nodeType="click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dissolve">
                                      <p:cBhvr>
                                        <p:cTn id="142" dur="500"/>
                                        <p:tgtEl>
                                          <p:spTgt spid="54"/>
                                        </p:tgtEl>
                                      </p:cBhvr>
                                    </p:animEffect>
                                  </p:childTnLst>
                                </p:cTn>
                              </p:par>
                              <p:par>
                                <p:cTn id="143" presetID="9" presetClass="exit" presetSubtype="0" fill="hold" nodeType="withEffect">
                                  <p:stCondLst>
                                    <p:cond delay="0"/>
                                  </p:stCondLst>
                                  <p:childTnLst>
                                    <p:animEffect transition="out" filter="dissolve">
                                      <p:cBhvr>
                                        <p:cTn id="144" dur="500"/>
                                        <p:tgtEl>
                                          <p:spTgt spid="56"/>
                                        </p:tgtEl>
                                      </p:cBhvr>
                                    </p:animEffect>
                                    <p:set>
                                      <p:cBhvr>
                                        <p:cTn id="145" dur="1" fill="hold">
                                          <p:stCondLst>
                                            <p:cond delay="499"/>
                                          </p:stCondLst>
                                        </p:cTn>
                                        <p:tgtEl>
                                          <p:spTgt spid="56"/>
                                        </p:tgtEl>
                                        <p:attrNameLst>
                                          <p:attrName>style.visibility</p:attrName>
                                        </p:attrNameLst>
                                      </p:cBhvr>
                                      <p:to>
                                        <p:strVal val="hidden"/>
                                      </p:to>
                                    </p:set>
                                  </p:childTnLst>
                                </p:cTn>
                              </p:par>
                              <p:par>
                                <p:cTn id="146" presetID="9" presetClass="exit" presetSubtype="0" fill="hold" nodeType="withEffect">
                                  <p:stCondLst>
                                    <p:cond delay="0"/>
                                  </p:stCondLst>
                                  <p:childTnLst>
                                    <p:animEffect transition="out" filter="dissolve">
                                      <p:cBhvr>
                                        <p:cTn id="147" dur="500"/>
                                        <p:tgtEl>
                                          <p:spTgt spid="57"/>
                                        </p:tgtEl>
                                      </p:cBhvr>
                                    </p:animEffect>
                                    <p:set>
                                      <p:cBhvr>
                                        <p:cTn id="148" dur="1" fill="hold">
                                          <p:stCondLst>
                                            <p:cond delay="499"/>
                                          </p:stCondLst>
                                        </p:cTn>
                                        <p:tgtEl>
                                          <p:spTgt spid="57"/>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59"/>
                                        </p:tgtEl>
                                      </p:cBhvr>
                                    </p:animEffect>
                                    <p:set>
                                      <p:cBhvr>
                                        <p:cTn id="151" dur="1" fill="hold">
                                          <p:stCondLst>
                                            <p:cond delay="499"/>
                                          </p:stCondLst>
                                        </p:cTn>
                                        <p:tgtEl>
                                          <p:spTgt spid="59"/>
                                        </p:tgtEl>
                                        <p:attrNameLst>
                                          <p:attrName>style.visibility</p:attrName>
                                        </p:attrNameLst>
                                      </p:cBhvr>
                                      <p:to>
                                        <p:strVal val="hidden"/>
                                      </p:to>
                                    </p:set>
                                  </p:childTnLst>
                                </p:cTn>
                              </p:par>
                              <p:par>
                                <p:cTn id="152" presetID="9" presetClass="exit" presetSubtype="0" fill="hold" nodeType="withEffect">
                                  <p:stCondLst>
                                    <p:cond delay="0"/>
                                  </p:stCondLst>
                                  <p:childTnLst>
                                    <p:animEffect transition="out" filter="dissolve">
                                      <p:cBhvr>
                                        <p:cTn id="153" dur="500"/>
                                        <p:tgtEl>
                                          <p:spTgt spid="58"/>
                                        </p:tgtEl>
                                      </p:cBhvr>
                                    </p:animEffect>
                                    <p:set>
                                      <p:cBhvr>
                                        <p:cTn id="154" dur="1" fill="hold">
                                          <p:stCondLst>
                                            <p:cond delay="499"/>
                                          </p:stCondLst>
                                        </p:cTn>
                                        <p:tgtEl>
                                          <p:spTgt spid="58"/>
                                        </p:tgtEl>
                                        <p:attrNameLst>
                                          <p:attrName>style.visibility</p:attrName>
                                        </p:attrNameLst>
                                      </p:cBhvr>
                                      <p:to>
                                        <p:strVal val="hidden"/>
                                      </p:to>
                                    </p:set>
                                  </p:childTnLst>
                                </p:cTn>
                              </p:par>
                              <p:par>
                                <p:cTn id="155" presetID="9" presetClass="exit" presetSubtype="0" fill="hold" nodeType="withEffect">
                                  <p:stCondLst>
                                    <p:cond delay="0"/>
                                  </p:stCondLst>
                                  <p:childTnLst>
                                    <p:animEffect transition="out" filter="dissolve">
                                      <p:cBhvr>
                                        <p:cTn id="156" dur="500"/>
                                        <p:tgtEl>
                                          <p:spTgt spid="61"/>
                                        </p:tgtEl>
                                      </p:cBhvr>
                                    </p:animEffect>
                                    <p:set>
                                      <p:cBhvr>
                                        <p:cTn id="157" dur="1" fill="hold">
                                          <p:stCondLst>
                                            <p:cond delay="499"/>
                                          </p:stCondLst>
                                        </p:cTn>
                                        <p:tgtEl>
                                          <p:spTgt spid="61"/>
                                        </p:tgtEl>
                                        <p:attrNameLst>
                                          <p:attrName>style.visibility</p:attrName>
                                        </p:attrNameLst>
                                      </p:cBhvr>
                                      <p:to>
                                        <p:strVal val="hidden"/>
                                      </p:to>
                                    </p:set>
                                  </p:childTnLst>
                                </p:cTn>
                              </p:par>
                              <p:par>
                                <p:cTn id="158" presetID="9" presetClass="exit" presetSubtype="0" fill="hold" nodeType="withEffect">
                                  <p:stCondLst>
                                    <p:cond delay="0"/>
                                  </p:stCondLst>
                                  <p:childTnLst>
                                    <p:animEffect transition="out" filter="dissolve">
                                      <p:cBhvr>
                                        <p:cTn id="159" dur="500"/>
                                        <p:tgtEl>
                                          <p:spTgt spid="60"/>
                                        </p:tgtEl>
                                      </p:cBhvr>
                                    </p:animEffect>
                                    <p:set>
                                      <p:cBhvr>
                                        <p:cTn id="160" dur="1" fill="hold">
                                          <p:stCondLst>
                                            <p:cond delay="499"/>
                                          </p:stCondLst>
                                        </p:cTn>
                                        <p:tgtEl>
                                          <p:spTgt spid="60"/>
                                        </p:tgtEl>
                                        <p:attrNameLst>
                                          <p:attrName>style.visibility</p:attrName>
                                        </p:attrNameLst>
                                      </p:cBhvr>
                                      <p:to>
                                        <p:strVal val="hidden"/>
                                      </p:to>
                                    </p:set>
                                  </p:childTnLst>
                                </p:cTn>
                              </p:par>
                            </p:childTnLst>
                          </p:cTn>
                        </p:par>
                        <p:par>
                          <p:cTn id="161" fill="hold">
                            <p:stCondLst>
                              <p:cond delay="500"/>
                            </p:stCondLst>
                            <p:childTnLst>
                              <p:par>
                                <p:cTn id="162" presetID="42" presetClass="path" presetSubtype="0" accel="50000" decel="50000" fill="hold" nodeType="afterEffect">
                                  <p:stCondLst>
                                    <p:cond delay="0"/>
                                  </p:stCondLst>
                                  <p:childTnLst>
                                    <p:animMotion origin="layout" path="M 0.23907 -0.15788 L 0.44349 -1.00834 " pathEditMode="fixed" rAng="0" ptsTypes="AA">
                                      <p:cBhvr>
                                        <p:cTn id="163" dur="500" fill="hold"/>
                                        <p:tgtEl>
                                          <p:spTgt spid="62"/>
                                        </p:tgtEl>
                                        <p:attrNameLst>
                                          <p:attrName>ppt_x</p:attrName>
                                          <p:attrName>ppt_y</p:attrName>
                                        </p:attrNameLst>
                                      </p:cBhvr>
                                      <p:rCtr x="10221" y="-42523"/>
                                    </p:animMotion>
                                  </p:childTnLst>
                                </p:cTn>
                              </p:par>
                              <p:par>
                                <p:cTn id="164" presetID="42" presetClass="path" presetSubtype="0" accel="50000" decel="50000" fill="hold" nodeType="withEffect">
                                  <p:stCondLst>
                                    <p:cond delay="0"/>
                                  </p:stCondLst>
                                  <p:childTnLst>
                                    <p:animMotion origin="layout" path="M 0.24115 -0.16667 L 0.44467 -1.01505 " pathEditMode="relative" rAng="0" ptsTypes="AA">
                                      <p:cBhvr>
                                        <p:cTn id="165" dur="500" fill="hold"/>
                                        <p:tgtEl>
                                          <p:spTgt spid="54"/>
                                        </p:tgtEl>
                                        <p:attrNameLst>
                                          <p:attrName>ppt_x</p:attrName>
                                          <p:attrName>ppt_y</p:attrName>
                                        </p:attrNameLst>
                                      </p:cBhvr>
                                      <p:rCtr x="10169" y="-42407"/>
                                    </p:animMotion>
                                  </p:childTnLst>
                                </p:cTn>
                              </p:par>
                            </p:childTnLst>
                          </p:cTn>
                        </p:par>
                        <p:par>
                          <p:cTn id="166" fill="hold">
                            <p:stCondLst>
                              <p:cond delay="1000"/>
                            </p:stCondLst>
                            <p:childTnLst>
                              <p:par>
                                <p:cTn id="167" presetID="2" presetClass="entr" presetSubtype="2" fill="hold" nodeType="afterEffect">
                                  <p:stCondLst>
                                    <p:cond delay="0"/>
                                  </p:stCondLst>
                                  <p:childTnLst>
                                    <p:set>
                                      <p:cBhvr>
                                        <p:cTn id="168" dur="1" fill="hold">
                                          <p:stCondLst>
                                            <p:cond delay="0"/>
                                          </p:stCondLst>
                                        </p:cTn>
                                        <p:tgtEl>
                                          <p:spTgt spid="65"/>
                                        </p:tgtEl>
                                        <p:attrNameLst>
                                          <p:attrName>style.visibility</p:attrName>
                                        </p:attrNameLst>
                                      </p:cBhvr>
                                      <p:to>
                                        <p:strVal val="visible"/>
                                      </p:to>
                                    </p:set>
                                    <p:anim calcmode="lin" valueType="num">
                                      <p:cBhvr additive="base">
                                        <p:cTn id="169" dur="500" fill="hold"/>
                                        <p:tgtEl>
                                          <p:spTgt spid="65"/>
                                        </p:tgtEl>
                                        <p:attrNameLst>
                                          <p:attrName>ppt_x</p:attrName>
                                        </p:attrNameLst>
                                      </p:cBhvr>
                                      <p:tavLst>
                                        <p:tav tm="0">
                                          <p:val>
                                            <p:strVal val="1+#ppt_w/2"/>
                                          </p:val>
                                        </p:tav>
                                        <p:tav tm="100000">
                                          <p:val>
                                            <p:strVal val="#ppt_x"/>
                                          </p:val>
                                        </p:tav>
                                      </p:tavLst>
                                    </p:anim>
                                    <p:anim calcmode="lin" valueType="num">
                                      <p:cBhvr additive="base">
                                        <p:cTn id="170"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7CB3-03FB-2C42-B544-FC1D4B25E390}"/>
              </a:ext>
            </a:extLst>
          </p:cNvPr>
          <p:cNvSpPr>
            <a:spLocks noGrp="1"/>
          </p:cNvSpPr>
          <p:nvPr>
            <p:ph type="title"/>
          </p:nvPr>
        </p:nvSpPr>
        <p:spPr/>
        <p:txBody>
          <a:bodyPr/>
          <a:lstStyle/>
          <a:p>
            <a:r>
              <a:rPr lang="en-GB" dirty="0"/>
              <a:t>The “security perimeter” model</a:t>
            </a:r>
          </a:p>
        </p:txBody>
      </p:sp>
      <p:sp>
        <p:nvSpPr>
          <p:cNvPr id="4" name="Content Placeholder 3">
            <a:extLst>
              <a:ext uri="{FF2B5EF4-FFF2-40B4-BE49-F238E27FC236}">
                <a16:creationId xmlns:a16="http://schemas.microsoft.com/office/drawing/2014/main" id="{FEB5DF8A-2508-784E-8E94-D26F02DC6BD8}"/>
              </a:ext>
            </a:extLst>
          </p:cNvPr>
          <p:cNvSpPr>
            <a:spLocks noGrp="1"/>
          </p:cNvSpPr>
          <p:nvPr>
            <p:ph sz="half" idx="1"/>
          </p:nvPr>
        </p:nvSpPr>
        <p:spPr>
          <a:xfrm>
            <a:off x="838200" y="1540707"/>
            <a:ext cx="4170528" cy="4636256"/>
          </a:xfrm>
        </p:spPr>
        <p:txBody>
          <a:bodyPr>
            <a:normAutofit fontScale="85000" lnSpcReduction="10000"/>
          </a:bodyPr>
          <a:lstStyle/>
          <a:p>
            <a:r>
              <a:rPr lang="en-GB" dirty="0"/>
              <a:t>Shortcomings:</a:t>
            </a:r>
          </a:p>
          <a:p>
            <a:pPr lvl="1"/>
            <a:r>
              <a:rPr lang="en-GB" dirty="0"/>
              <a:t>rigidity</a:t>
            </a:r>
          </a:p>
          <a:p>
            <a:pPr lvl="2"/>
            <a:r>
              <a:rPr lang="en-GB" dirty="0"/>
              <a:t>network partitioning </a:t>
            </a:r>
          </a:p>
          <a:p>
            <a:pPr lvl="2"/>
            <a:r>
              <a:rPr lang="en-GB" dirty="0"/>
              <a:t>HW/SW security appliances </a:t>
            </a:r>
          </a:p>
          <a:p>
            <a:pPr lvl="2"/>
            <a:r>
              <a:rPr lang="en-GB" dirty="0"/>
              <a:t>routing/switching policies</a:t>
            </a:r>
          </a:p>
          <a:p>
            <a:pPr lvl="1"/>
            <a:r>
              <a:rPr lang="en-GB" dirty="0"/>
              <a:t>market segmentation</a:t>
            </a:r>
          </a:p>
          <a:p>
            <a:pPr lvl="2"/>
            <a:r>
              <a:rPr lang="en-GB" dirty="0"/>
              <a:t>network packets bounced across security appliances</a:t>
            </a:r>
          </a:p>
          <a:p>
            <a:pPr lvl="3">
              <a:buSzPct val="70000"/>
              <a:buFont typeface="Wingdings" pitchFamily="2" charset="2"/>
              <a:buChar char="Ø"/>
            </a:pPr>
            <a:r>
              <a:rPr lang="en-US" sz="1600" dirty="0"/>
              <a:t>for analysis, inspection, mitigation, and processing</a:t>
            </a:r>
            <a:endParaRPr lang="en-GB" sz="1600" dirty="0"/>
          </a:p>
          <a:p>
            <a:pPr lvl="2"/>
            <a:r>
              <a:rPr lang="en-GB" dirty="0"/>
              <a:t>redundant inspection/analysis</a:t>
            </a:r>
          </a:p>
          <a:p>
            <a:pPr lvl="2"/>
            <a:r>
              <a:rPr lang="en-GB" dirty="0"/>
              <a:t>limited scope security service</a:t>
            </a:r>
          </a:p>
          <a:p>
            <a:endParaRPr lang="en-GB" dirty="0"/>
          </a:p>
        </p:txBody>
      </p:sp>
      <p:pic>
        <p:nvPicPr>
          <p:cNvPr id="6" name="Content Placeholder 5">
            <a:extLst>
              <a:ext uri="{FF2B5EF4-FFF2-40B4-BE49-F238E27FC236}">
                <a16:creationId xmlns:a16="http://schemas.microsoft.com/office/drawing/2014/main" id="{3F27D404-FD37-914F-9DEE-A0904B9CC9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75668" y="2435692"/>
            <a:ext cx="5091284" cy="1986616"/>
          </a:xfrm>
        </p:spPr>
      </p:pic>
    </p:spTree>
    <p:extLst>
      <p:ext uri="{BB962C8B-B14F-4D97-AF65-F5344CB8AC3E}">
        <p14:creationId xmlns:p14="http://schemas.microsoft.com/office/powerpoint/2010/main" val="1625047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0A93EC-5F7F-1A41-BEEC-92EC4206F263}"/>
              </a:ext>
            </a:extLst>
          </p:cNvPr>
          <p:cNvSpPr>
            <a:spLocks noGrp="1"/>
          </p:cNvSpPr>
          <p:nvPr>
            <p:ph type="title"/>
          </p:nvPr>
        </p:nvSpPr>
        <p:spPr/>
        <p:txBody>
          <a:bodyPr/>
          <a:lstStyle/>
          <a:p>
            <a:r>
              <a:rPr lang="en-GB" sz="3600" dirty="0"/>
              <a:t>Security threats: cloud infrastructures</a:t>
            </a:r>
          </a:p>
        </p:txBody>
      </p:sp>
      <p:pic>
        <p:nvPicPr>
          <p:cNvPr id="7" name="Picture 6">
            <a:extLst>
              <a:ext uri="{FF2B5EF4-FFF2-40B4-BE49-F238E27FC236}">
                <a16:creationId xmlns:a16="http://schemas.microsoft.com/office/drawing/2014/main" id="{06DCC5E0-D6A5-9F46-BDA4-45A8593F3778}"/>
              </a:ext>
            </a:extLst>
          </p:cNvPr>
          <p:cNvPicPr/>
          <p:nvPr/>
        </p:nvPicPr>
        <p:blipFill>
          <a:blip r:embed="rId3">
            <a:extLst>
              <a:ext uri="{28A0092B-C50C-407E-A947-70E740481C1C}">
                <a14:useLocalDpi xmlns:a14="http://schemas.microsoft.com/office/drawing/2010/main" val="0"/>
              </a:ext>
            </a:extLst>
          </a:blip>
          <a:stretch>
            <a:fillRect/>
          </a:stretch>
        </p:blipFill>
        <p:spPr>
          <a:xfrm>
            <a:off x="740734" y="1828802"/>
            <a:ext cx="10648560" cy="3820577"/>
          </a:xfrm>
          <a:prstGeom prst="rect">
            <a:avLst/>
          </a:prstGeom>
        </p:spPr>
      </p:pic>
      <p:sp>
        <p:nvSpPr>
          <p:cNvPr id="8" name="Line Callout 2 (Border and Accent Bar) 7">
            <a:extLst>
              <a:ext uri="{FF2B5EF4-FFF2-40B4-BE49-F238E27FC236}">
                <a16:creationId xmlns:a16="http://schemas.microsoft.com/office/drawing/2014/main" id="{C9C76167-028E-064E-AB13-4E82D40DB7C5}"/>
              </a:ext>
            </a:extLst>
          </p:cNvPr>
          <p:cNvSpPr/>
          <p:nvPr/>
        </p:nvSpPr>
        <p:spPr>
          <a:xfrm rot="16200000">
            <a:off x="3912573" y="-576018"/>
            <a:ext cx="1481136" cy="3782703"/>
          </a:xfrm>
          <a:prstGeom prst="accentBorderCallout2">
            <a:avLst>
              <a:gd name="adj1" fmla="val 6995"/>
              <a:gd name="adj2" fmla="val -6406"/>
              <a:gd name="adj3" fmla="val 7111"/>
              <a:gd name="adj4" fmla="val -19861"/>
              <a:gd name="adj5" fmla="val 33812"/>
              <a:gd name="adj6" fmla="val -50629"/>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Internet to guest (OS and applications)</a:t>
            </a:r>
          </a:p>
          <a:p>
            <a:r>
              <a:rPr lang="en-US" dirty="0">
                <a:latin typeface="Roboto" panose="02000000000000000000" pitchFamily="2" charset="0"/>
                <a:ea typeface="Roboto" panose="02000000000000000000" pitchFamily="2" charset="0"/>
              </a:rPr>
              <a:t>Privilege escalation</a:t>
            </a:r>
          </a:p>
          <a:p>
            <a:r>
              <a:rPr lang="en-US" dirty="0">
                <a:latin typeface="Roboto" panose="02000000000000000000" pitchFamily="2" charset="0"/>
                <a:ea typeface="Roboto" panose="02000000000000000000" pitchFamily="2" charset="0"/>
              </a:rPr>
              <a:t>Cross-VM information leakage</a:t>
            </a:r>
          </a:p>
        </p:txBody>
      </p:sp>
      <p:sp>
        <p:nvSpPr>
          <p:cNvPr id="9" name="Line Callout 2 (Border and Accent Bar) 8">
            <a:extLst>
              <a:ext uri="{FF2B5EF4-FFF2-40B4-BE49-F238E27FC236}">
                <a16:creationId xmlns:a16="http://schemas.microsoft.com/office/drawing/2014/main" id="{EC3F51D8-4E52-C44B-BA94-89AEFCBD3EBD}"/>
              </a:ext>
            </a:extLst>
          </p:cNvPr>
          <p:cNvSpPr/>
          <p:nvPr/>
        </p:nvSpPr>
        <p:spPr>
          <a:xfrm rot="16200000">
            <a:off x="8239975" y="42656"/>
            <a:ext cx="2617213" cy="3681429"/>
          </a:xfrm>
          <a:prstGeom prst="accentBorderCallout2">
            <a:avLst>
              <a:gd name="adj1" fmla="val 6995"/>
              <a:gd name="adj2" fmla="val -6406"/>
              <a:gd name="adj3" fmla="val 7111"/>
              <a:gd name="adj4" fmla="val -19861"/>
              <a:gd name="adj5" fmla="val -12321"/>
              <a:gd name="adj6" fmla="val -52631"/>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Lack of encryption in management networks (storage, migration)</a:t>
            </a:r>
          </a:p>
          <a:p>
            <a:r>
              <a:rPr lang="en-US" dirty="0">
                <a:latin typeface="Roboto" panose="02000000000000000000" pitchFamily="2" charset="0"/>
                <a:ea typeface="Roboto" panose="02000000000000000000" pitchFamily="2" charset="0"/>
              </a:rPr>
              <a:t>VLAN hopping</a:t>
            </a:r>
          </a:p>
          <a:p>
            <a:r>
              <a:rPr lang="en-US" dirty="0">
                <a:latin typeface="Roboto" panose="02000000000000000000" pitchFamily="2" charset="0"/>
                <a:ea typeface="Roboto" panose="02000000000000000000" pitchFamily="2" charset="0"/>
              </a:rPr>
              <a:t>Software weakness (vSwitch)</a:t>
            </a:r>
          </a:p>
          <a:p>
            <a:r>
              <a:rPr lang="en-US" dirty="0">
                <a:latin typeface="Roboto" panose="02000000000000000000" pitchFamily="2" charset="0"/>
                <a:ea typeface="Roboto" panose="02000000000000000000" pitchFamily="2" charset="0"/>
              </a:rPr>
              <a:t>MAC flooding</a:t>
            </a:r>
          </a:p>
          <a:p>
            <a:r>
              <a:rPr lang="en-US" dirty="0">
                <a:latin typeface="Roboto" panose="02000000000000000000" pitchFamily="2" charset="0"/>
                <a:ea typeface="Roboto" panose="02000000000000000000" pitchFamily="2" charset="0"/>
              </a:rPr>
              <a:t>ARP Spoofing</a:t>
            </a:r>
          </a:p>
          <a:p>
            <a:r>
              <a:rPr lang="en-US" dirty="0">
                <a:latin typeface="Roboto" panose="02000000000000000000" pitchFamily="2" charset="0"/>
                <a:ea typeface="Roboto" panose="02000000000000000000" pitchFamily="2" charset="0"/>
              </a:rPr>
              <a:t>STP attacks</a:t>
            </a:r>
          </a:p>
          <a:p>
            <a:r>
              <a:rPr lang="en-US" dirty="0">
                <a:latin typeface="Roboto" panose="02000000000000000000" pitchFamily="2" charset="0"/>
                <a:ea typeface="Roboto" panose="02000000000000000000" pitchFamily="2" charset="0"/>
              </a:rPr>
              <a:t>DHCP spoofing/starvation</a:t>
            </a:r>
          </a:p>
        </p:txBody>
      </p:sp>
      <p:sp>
        <p:nvSpPr>
          <p:cNvPr id="10" name="Line Callout 2 (Border and Accent Bar) 9">
            <a:extLst>
              <a:ext uri="{FF2B5EF4-FFF2-40B4-BE49-F238E27FC236}">
                <a16:creationId xmlns:a16="http://schemas.microsoft.com/office/drawing/2014/main" id="{5878DB44-CB33-184B-8B1E-73EBBBBC7A4D}"/>
              </a:ext>
            </a:extLst>
          </p:cNvPr>
          <p:cNvSpPr/>
          <p:nvPr/>
        </p:nvSpPr>
        <p:spPr>
          <a:xfrm rot="16200000">
            <a:off x="992888" y="1057557"/>
            <a:ext cx="481319" cy="1745682"/>
          </a:xfrm>
          <a:prstGeom prst="accentBorderCallout2">
            <a:avLst>
              <a:gd name="adj1" fmla="val 6995"/>
              <a:gd name="adj2" fmla="val -6406"/>
              <a:gd name="adj3" fmla="val 7111"/>
              <a:gd name="adj4" fmla="val -48277"/>
              <a:gd name="adj5" fmla="val 80474"/>
              <a:gd name="adj6" fmla="val -95227"/>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Extra-privileges</a:t>
            </a:r>
          </a:p>
        </p:txBody>
      </p:sp>
      <p:sp>
        <p:nvSpPr>
          <p:cNvPr id="12" name="Line Callout 2 (Border and Accent Bar) 11">
            <a:extLst>
              <a:ext uri="{FF2B5EF4-FFF2-40B4-BE49-F238E27FC236}">
                <a16:creationId xmlns:a16="http://schemas.microsoft.com/office/drawing/2014/main" id="{2B178DFE-C13E-A944-BC90-D7A6F009ACC0}"/>
              </a:ext>
            </a:extLst>
          </p:cNvPr>
          <p:cNvSpPr/>
          <p:nvPr/>
        </p:nvSpPr>
        <p:spPr>
          <a:xfrm>
            <a:off x="8921931" y="4890782"/>
            <a:ext cx="2847392" cy="1690775"/>
          </a:xfrm>
          <a:prstGeom prst="accentBorderCallout2">
            <a:avLst>
              <a:gd name="adj1" fmla="val 23786"/>
              <a:gd name="adj2" fmla="val -2040"/>
              <a:gd name="adj3" fmla="val 23902"/>
              <a:gd name="adj4" fmla="val -11771"/>
              <a:gd name="adj5" fmla="val 802"/>
              <a:gd name="adj6" fmla="val -16384"/>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horz" lIns="144000" tIns="144000" rIns="0" rtlCol="0" anchor="ctr"/>
          <a:lstStyle/>
          <a:p>
            <a:r>
              <a:rPr lang="en-US" dirty="0">
                <a:latin typeface="Roboto" panose="02000000000000000000" pitchFamily="2" charset="0"/>
                <a:ea typeface="Roboto" panose="02000000000000000000" pitchFamily="2" charset="0"/>
              </a:rPr>
              <a:t>DoS from guests</a:t>
            </a:r>
          </a:p>
          <a:p>
            <a:r>
              <a:rPr lang="en-US" dirty="0">
                <a:latin typeface="Roboto" panose="02000000000000000000" pitchFamily="2" charset="0"/>
                <a:ea typeface="Roboto" panose="02000000000000000000" pitchFamily="2" charset="0"/>
              </a:rPr>
              <a:t>Guest escape</a:t>
            </a:r>
          </a:p>
          <a:p>
            <a:r>
              <a:rPr lang="en-US" dirty="0">
                <a:latin typeface="Roboto" panose="02000000000000000000" pitchFamily="2" charset="0"/>
                <a:ea typeface="Roboto" panose="02000000000000000000" pitchFamily="2" charset="0"/>
              </a:rPr>
              <a:t>Arbitrary code execution</a:t>
            </a:r>
          </a:p>
          <a:p>
            <a:r>
              <a:rPr lang="en-US" dirty="0">
                <a:latin typeface="Roboto" panose="02000000000000000000" pitchFamily="2" charset="0"/>
                <a:ea typeface="Roboto" panose="02000000000000000000" pitchFamily="2" charset="0"/>
              </a:rPr>
              <a:t>Arbitrary file write</a:t>
            </a:r>
          </a:p>
          <a:p>
            <a:r>
              <a:rPr lang="en-US" dirty="0">
                <a:latin typeface="Roboto" panose="02000000000000000000" pitchFamily="2" charset="0"/>
                <a:ea typeface="Roboto" panose="02000000000000000000" pitchFamily="2" charset="0"/>
              </a:rPr>
              <a:t>Internet to host</a:t>
            </a:r>
          </a:p>
        </p:txBody>
      </p:sp>
      <p:sp>
        <p:nvSpPr>
          <p:cNvPr id="15" name="Line Callout 2 (Border and Accent Bar) 14">
            <a:extLst>
              <a:ext uri="{FF2B5EF4-FFF2-40B4-BE49-F238E27FC236}">
                <a16:creationId xmlns:a16="http://schemas.microsoft.com/office/drawing/2014/main" id="{B540DE25-1C3F-6F4D-AB30-3BF28FB90B9C}"/>
              </a:ext>
            </a:extLst>
          </p:cNvPr>
          <p:cNvSpPr/>
          <p:nvPr/>
        </p:nvSpPr>
        <p:spPr>
          <a:xfrm flipH="1">
            <a:off x="1094013" y="3739091"/>
            <a:ext cx="2746463" cy="1063008"/>
          </a:xfrm>
          <a:prstGeom prst="accentBorderCallout2">
            <a:avLst>
              <a:gd name="adj1" fmla="val 23786"/>
              <a:gd name="adj2" fmla="val -2040"/>
              <a:gd name="adj3" fmla="val 23902"/>
              <a:gd name="adj4" fmla="val -11771"/>
              <a:gd name="adj5" fmla="val 9301"/>
              <a:gd name="adj6" fmla="val -38355"/>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horz" lIns="180000" tIns="144000" rIns="0" rtlCol="0" anchor="ctr"/>
          <a:lstStyle/>
          <a:p>
            <a:r>
              <a:rPr lang="en-US" dirty="0">
                <a:latin typeface="Roboto" panose="02000000000000000000" pitchFamily="2" charset="0"/>
                <a:ea typeface="Roboto" panose="02000000000000000000" pitchFamily="2" charset="0"/>
              </a:rPr>
              <a:t>Guest escape</a:t>
            </a:r>
          </a:p>
          <a:p>
            <a:r>
              <a:rPr lang="en-US" dirty="0">
                <a:latin typeface="Roboto" panose="02000000000000000000" pitchFamily="2" charset="0"/>
                <a:ea typeface="Roboto" panose="02000000000000000000" pitchFamily="2" charset="0"/>
              </a:rPr>
              <a:t>Host escape (Xen)</a:t>
            </a:r>
          </a:p>
          <a:p>
            <a:r>
              <a:rPr lang="en-US" dirty="0">
                <a:latin typeface="Roboto" panose="02000000000000000000" pitchFamily="2" charset="0"/>
                <a:ea typeface="Roboto" panose="02000000000000000000" pitchFamily="2" charset="0"/>
              </a:rPr>
              <a:t>Management interface</a:t>
            </a:r>
          </a:p>
        </p:txBody>
      </p:sp>
    </p:spTree>
    <p:extLst>
      <p:ext uri="{BB962C8B-B14F-4D97-AF65-F5344CB8AC3E}">
        <p14:creationId xmlns:p14="http://schemas.microsoft.com/office/powerpoint/2010/main" val="287450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2A5C84-B4BC-D944-B7F1-DF039641002F}"/>
              </a:ext>
            </a:extLst>
          </p:cNvPr>
          <p:cNvSpPr>
            <a:spLocks noGrp="1"/>
          </p:cNvSpPr>
          <p:nvPr>
            <p:ph type="title"/>
          </p:nvPr>
        </p:nvSpPr>
        <p:spPr/>
        <p:txBody>
          <a:bodyPr/>
          <a:lstStyle/>
          <a:p>
            <a:r>
              <a:rPr lang="en-GB" sz="4000" dirty="0"/>
              <a:t>Security threats: 5G infrastructures</a:t>
            </a:r>
          </a:p>
        </p:txBody>
      </p:sp>
      <p:sp>
        <p:nvSpPr>
          <p:cNvPr id="5" name="Slide Number Placeholder 4">
            <a:extLst>
              <a:ext uri="{FF2B5EF4-FFF2-40B4-BE49-F238E27FC236}">
                <a16:creationId xmlns:a16="http://schemas.microsoft.com/office/drawing/2014/main" id="{34D22723-CEDD-1D4B-B45A-DA557454F87D}"/>
              </a:ext>
            </a:extLst>
          </p:cNvPr>
          <p:cNvSpPr>
            <a:spLocks noGrp="1"/>
          </p:cNvSpPr>
          <p:nvPr>
            <p:ph type="sldNum" sz="quarter" idx="4294967295"/>
          </p:nvPr>
        </p:nvSpPr>
        <p:spPr>
          <a:xfrm>
            <a:off x="8590663" y="6041362"/>
            <a:ext cx="683339" cy="365125"/>
          </a:xfrm>
          <a:prstGeom prst="rect">
            <a:avLst/>
          </a:prstGeom>
        </p:spPr>
        <p:txBody>
          <a:bodyPr/>
          <a:lstStyle/>
          <a:p>
            <a:fld id="{19E618DB-15A5-D244-B897-CF0CD5E14878}" type="slidenum">
              <a:rPr lang="en-GB" smtClean="0">
                <a:latin typeface="Roboto" panose="02000000000000000000" pitchFamily="2" charset="0"/>
                <a:ea typeface="Roboto" panose="02000000000000000000" pitchFamily="2" charset="0"/>
              </a:rPr>
              <a:t>28</a:t>
            </a:fld>
            <a:endParaRPr lang="en-GB"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8F4051C5-C367-974F-9226-D3EA8DB64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389" y="2625463"/>
            <a:ext cx="9062181" cy="3096146"/>
          </a:xfrm>
          <a:prstGeom prst="rect">
            <a:avLst/>
          </a:prstGeom>
        </p:spPr>
      </p:pic>
      <p:sp>
        <p:nvSpPr>
          <p:cNvPr id="8" name="Line Callout 2 (Border and Accent Bar) 7">
            <a:extLst>
              <a:ext uri="{FF2B5EF4-FFF2-40B4-BE49-F238E27FC236}">
                <a16:creationId xmlns:a16="http://schemas.microsoft.com/office/drawing/2014/main" id="{548F1597-778F-2D49-8247-DB2DAB98C405}"/>
              </a:ext>
            </a:extLst>
          </p:cNvPr>
          <p:cNvSpPr/>
          <p:nvPr/>
        </p:nvSpPr>
        <p:spPr>
          <a:xfrm rot="16200000">
            <a:off x="9828318" y="1357176"/>
            <a:ext cx="1650611" cy="2708698"/>
          </a:xfrm>
          <a:prstGeom prst="accentBorderCallout2">
            <a:avLst>
              <a:gd name="adj1" fmla="val 77040"/>
              <a:gd name="adj2" fmla="val -6293"/>
              <a:gd name="adj3" fmla="val 77175"/>
              <a:gd name="adj4" fmla="val -24037"/>
              <a:gd name="adj5" fmla="val -10332"/>
              <a:gd name="adj6" fmla="val -58605"/>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t>Personal and portable devices, multihoming </a:t>
            </a:r>
          </a:p>
          <a:p>
            <a:r>
              <a:rPr lang="en-US" dirty="0"/>
              <a:t>Road warriors </a:t>
            </a:r>
          </a:p>
          <a:p>
            <a:r>
              <a:rPr lang="en-US" dirty="0"/>
              <a:t>Removable storage</a:t>
            </a:r>
            <a:br>
              <a:rPr lang="en-US" dirty="0"/>
            </a:br>
            <a:r>
              <a:rPr lang="en-US" dirty="0"/>
              <a:t>Outsourcing</a:t>
            </a:r>
          </a:p>
        </p:txBody>
      </p:sp>
      <p:sp>
        <p:nvSpPr>
          <p:cNvPr id="9" name="Line Callout 2 (Border and Accent Bar) 8">
            <a:extLst>
              <a:ext uri="{FF2B5EF4-FFF2-40B4-BE49-F238E27FC236}">
                <a16:creationId xmlns:a16="http://schemas.microsoft.com/office/drawing/2014/main" id="{692B1082-8F04-144E-991B-6585C8CA2E75}"/>
              </a:ext>
            </a:extLst>
          </p:cNvPr>
          <p:cNvSpPr/>
          <p:nvPr/>
        </p:nvSpPr>
        <p:spPr>
          <a:xfrm rot="16200000">
            <a:off x="1295688" y="335776"/>
            <a:ext cx="1621767" cy="4123428"/>
          </a:xfrm>
          <a:prstGeom prst="accentBorderCallout2">
            <a:avLst>
              <a:gd name="adj1" fmla="val 6995"/>
              <a:gd name="adj2" fmla="val -6406"/>
              <a:gd name="adj3" fmla="val 7111"/>
              <a:gd name="adj4" fmla="val -28360"/>
              <a:gd name="adj5" fmla="val 42845"/>
              <a:gd name="adj6" fmla="val -134514"/>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sz="1600" dirty="0">
                <a:latin typeface="Roboto" panose="02000000000000000000" pitchFamily="2" charset="0"/>
                <a:ea typeface="Roboto" panose="02000000000000000000" pitchFamily="2" charset="0"/>
              </a:rPr>
              <a:t>Public Internet connection (LTE, WiFi)</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Weak security mechanisms by design </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Poor configuration </a:t>
            </a:r>
          </a:p>
          <a:p>
            <a:r>
              <a:rPr lang="en-US" sz="1600" dirty="0">
                <a:latin typeface="Roboto" panose="02000000000000000000" pitchFamily="2" charset="0"/>
                <a:ea typeface="Roboto" panose="02000000000000000000" pitchFamily="2" charset="0"/>
              </a:rPr>
              <a:t>Tampering </a:t>
            </a:r>
          </a:p>
          <a:p>
            <a:r>
              <a:rPr lang="en-US" sz="1600" dirty="0">
                <a:latin typeface="Roboto" panose="02000000000000000000" pitchFamily="2" charset="0"/>
                <a:ea typeface="Roboto" panose="02000000000000000000" pitchFamily="2" charset="0"/>
              </a:rPr>
              <a:t>Resource exhaustion</a:t>
            </a:r>
          </a:p>
        </p:txBody>
      </p:sp>
      <p:sp>
        <p:nvSpPr>
          <p:cNvPr id="10" name="Line Callout 2 (Border and Accent Bar) 9">
            <a:extLst>
              <a:ext uri="{FF2B5EF4-FFF2-40B4-BE49-F238E27FC236}">
                <a16:creationId xmlns:a16="http://schemas.microsoft.com/office/drawing/2014/main" id="{6FDB4A39-51FF-FB4A-B911-82C12B3C9EFC}"/>
              </a:ext>
            </a:extLst>
          </p:cNvPr>
          <p:cNvSpPr/>
          <p:nvPr/>
        </p:nvSpPr>
        <p:spPr>
          <a:xfrm rot="16200000">
            <a:off x="5744043" y="-929723"/>
            <a:ext cx="1690776" cy="4123428"/>
          </a:xfrm>
          <a:prstGeom prst="accentBorderCallout2">
            <a:avLst>
              <a:gd name="adj1" fmla="val 6995"/>
              <a:gd name="adj2" fmla="val -6406"/>
              <a:gd name="adj3" fmla="val 7111"/>
              <a:gd name="adj4" fmla="val -28360"/>
              <a:gd name="adj5" fmla="val 58326"/>
              <a:gd name="adj6" fmla="val -55942"/>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Broader range of attack models Increased attack surface </a:t>
            </a:r>
          </a:p>
          <a:p>
            <a:r>
              <a:rPr lang="en-US" dirty="0">
                <a:latin typeface="Roboto" panose="02000000000000000000" pitchFamily="2" charset="0"/>
                <a:ea typeface="Roboto" panose="02000000000000000000" pitchFamily="2" charset="0"/>
              </a:rPr>
              <a:t>Multi-tenancy</a:t>
            </a:r>
          </a:p>
          <a:p>
            <a:r>
              <a:rPr lang="en-US" dirty="0">
                <a:latin typeface="Roboto" panose="02000000000000000000" pitchFamily="2" charset="0"/>
                <a:ea typeface="Roboto" panose="02000000000000000000" pitchFamily="2" charset="0"/>
              </a:rPr>
              <a:t>Lack of hardware acceleration </a:t>
            </a:r>
          </a:p>
          <a:p>
            <a:r>
              <a:rPr lang="en-US" dirty="0">
                <a:latin typeface="Roboto" panose="02000000000000000000" pitchFamily="2" charset="0"/>
                <a:ea typeface="Roboto" panose="02000000000000000000" pitchFamily="2" charset="0"/>
              </a:rPr>
              <a:t>Lack of trusted platform modules</a:t>
            </a:r>
          </a:p>
        </p:txBody>
      </p:sp>
      <p:sp>
        <p:nvSpPr>
          <p:cNvPr id="11" name="Line Callout 2 (Border and Accent Bar) 10">
            <a:extLst>
              <a:ext uri="{FF2B5EF4-FFF2-40B4-BE49-F238E27FC236}">
                <a16:creationId xmlns:a16="http://schemas.microsoft.com/office/drawing/2014/main" id="{14F428F0-ECBB-0143-B3DC-B064C9287431}"/>
              </a:ext>
            </a:extLst>
          </p:cNvPr>
          <p:cNvSpPr/>
          <p:nvPr/>
        </p:nvSpPr>
        <p:spPr>
          <a:xfrm>
            <a:off x="6079901" y="4554747"/>
            <a:ext cx="4876570" cy="1693653"/>
          </a:xfrm>
          <a:prstGeom prst="accentBorderCallout2">
            <a:avLst>
              <a:gd name="adj1" fmla="val 23786"/>
              <a:gd name="adj2" fmla="val -2040"/>
              <a:gd name="adj3" fmla="val 23902"/>
              <a:gd name="adj4" fmla="val -11771"/>
              <a:gd name="adj5" fmla="val -13877"/>
              <a:gd name="adj6" fmla="val -29167"/>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horz" lIns="0" tIns="144000" rIns="0" rtlCol="0" anchor="ctr"/>
          <a:lstStyle/>
          <a:p>
            <a:r>
              <a:rPr lang="en-US" sz="1600" dirty="0">
                <a:latin typeface="Roboto" panose="02000000000000000000" pitchFamily="2" charset="0"/>
                <a:ea typeface="Roboto" panose="02000000000000000000" pitchFamily="2" charset="0"/>
              </a:rPr>
              <a:t>Critical infrastructures, data and information leakage </a:t>
            </a:r>
          </a:p>
          <a:p>
            <a:r>
              <a:rPr lang="en-US" sz="1600" dirty="0">
                <a:latin typeface="Roboto" panose="02000000000000000000" pitchFamily="2" charset="0"/>
                <a:ea typeface="Roboto" panose="02000000000000000000" pitchFamily="2" charset="0"/>
              </a:rPr>
              <a:t>Physical access </a:t>
            </a:r>
          </a:p>
          <a:p>
            <a:r>
              <a:rPr lang="en-US" sz="1600" dirty="0">
                <a:latin typeface="Roboto" panose="02000000000000000000" pitchFamily="2" charset="0"/>
                <a:ea typeface="Roboto" panose="02000000000000000000" pitchFamily="2" charset="0"/>
              </a:rPr>
              <a:t>Resource exhaustion</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Lack of expertise/number of installations </a:t>
            </a:r>
          </a:p>
          <a:p>
            <a:r>
              <a:rPr lang="en-US" sz="1600" dirty="0">
                <a:latin typeface="Roboto" panose="02000000000000000000" pitchFamily="2" charset="0"/>
                <a:ea typeface="Roboto" panose="02000000000000000000" pitchFamily="2" charset="0"/>
              </a:rPr>
              <a:t>Dynamic service composition (NFV, MEC)</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Intrusion and privilege escalation </a:t>
            </a:r>
          </a:p>
        </p:txBody>
      </p:sp>
    </p:spTree>
    <p:extLst>
      <p:ext uri="{BB962C8B-B14F-4D97-AF65-F5344CB8AC3E}">
        <p14:creationId xmlns:p14="http://schemas.microsoft.com/office/powerpoint/2010/main" val="271253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24F7-0F56-9346-A90C-435AAAC26FAA}"/>
              </a:ext>
            </a:extLst>
          </p:cNvPr>
          <p:cNvSpPr>
            <a:spLocks noGrp="1"/>
          </p:cNvSpPr>
          <p:nvPr>
            <p:ph type="title"/>
          </p:nvPr>
        </p:nvSpPr>
        <p:spPr/>
        <p:txBody>
          <a:bodyPr/>
          <a:lstStyle/>
          <a:p>
            <a:r>
              <a:rPr lang="en-GB" dirty="0"/>
              <a:t>Security challenges</a:t>
            </a:r>
          </a:p>
        </p:txBody>
      </p:sp>
      <p:sp>
        <p:nvSpPr>
          <p:cNvPr id="4" name="Content Placeholder 3">
            <a:extLst>
              <a:ext uri="{FF2B5EF4-FFF2-40B4-BE49-F238E27FC236}">
                <a16:creationId xmlns:a16="http://schemas.microsoft.com/office/drawing/2014/main" id="{654C6D2D-23D2-D347-9DB4-5827E62F28E3}"/>
              </a:ext>
            </a:extLst>
          </p:cNvPr>
          <p:cNvSpPr>
            <a:spLocks noGrp="1"/>
          </p:cNvSpPr>
          <p:nvPr>
            <p:ph idx="1"/>
          </p:nvPr>
        </p:nvSpPr>
        <p:spPr/>
        <p:txBody>
          <a:bodyPr>
            <a:normAutofit fontScale="85000" lnSpcReduction="10000"/>
          </a:bodyPr>
          <a:lstStyle/>
          <a:p>
            <a:pPr marL="571500" indent="-571500">
              <a:lnSpc>
                <a:spcPct val="120000"/>
              </a:lnSpc>
              <a:buClr>
                <a:schemeClr val="accent1">
                  <a:lumMod val="75000"/>
                </a:schemeClr>
              </a:buClr>
              <a:buSzPct val="90000"/>
              <a:buFont typeface="Wingdings" pitchFamily="2" charset="2"/>
              <a:buChar char="Ø"/>
            </a:pPr>
            <a:r>
              <a:rPr lang="en-US" dirty="0"/>
              <a:t>Slow and ineffective </a:t>
            </a:r>
            <a:r>
              <a:rPr lang="en-US" b="1" dirty="0"/>
              <a:t>detection</a:t>
            </a:r>
            <a:r>
              <a:rPr lang="en-US" dirty="0"/>
              <a:t> of attacks</a:t>
            </a:r>
          </a:p>
          <a:p>
            <a:pPr lvl="1">
              <a:lnSpc>
                <a:spcPct val="120000"/>
              </a:lnSpc>
              <a:buClr>
                <a:schemeClr val="accent1">
                  <a:lumMod val="75000"/>
                </a:schemeClr>
              </a:buClr>
              <a:buSzPct val="90000"/>
              <a:buFont typeface="Courier New" panose="02070309020205020404" pitchFamily="49" charset="0"/>
              <a:buChar char="o"/>
            </a:pPr>
            <a:r>
              <a:rPr lang="en-US" dirty="0"/>
              <a:t>low visibility, limited scope of algorithms</a:t>
            </a:r>
          </a:p>
          <a:p>
            <a:pPr marL="571500" indent="-571500">
              <a:lnSpc>
                <a:spcPct val="120000"/>
              </a:lnSpc>
              <a:buClr>
                <a:schemeClr val="accent1">
                  <a:lumMod val="75000"/>
                </a:schemeClr>
              </a:buClr>
              <a:buSzPct val="90000"/>
              <a:buFont typeface="Wingdings" pitchFamily="2" charset="2"/>
              <a:buChar char="Ø"/>
            </a:pPr>
            <a:r>
              <a:rPr lang="en-US" dirty="0"/>
              <a:t>Difficulty in identifying </a:t>
            </a:r>
            <a:r>
              <a:rPr lang="en-US" b="1" dirty="0"/>
              <a:t>new threats </a:t>
            </a:r>
            <a:r>
              <a:rPr lang="en-US" dirty="0"/>
              <a:t>and vulnerabilities</a:t>
            </a:r>
          </a:p>
          <a:p>
            <a:pPr lvl="1">
              <a:lnSpc>
                <a:spcPct val="120000"/>
              </a:lnSpc>
              <a:buClr>
                <a:schemeClr val="accent1">
                  <a:lumMod val="75000"/>
                </a:schemeClr>
              </a:buClr>
              <a:buSzPct val="90000"/>
              <a:buFont typeface="Courier New" panose="02070309020205020404" pitchFamily="49" charset="0"/>
              <a:buChar char="o"/>
            </a:pPr>
            <a:r>
              <a:rPr lang="en-US" dirty="0"/>
              <a:t>ineffective correlation of data from multiple sources, lack of big data techniques</a:t>
            </a:r>
          </a:p>
          <a:p>
            <a:pPr marL="571500" indent="-571500">
              <a:lnSpc>
                <a:spcPct val="120000"/>
              </a:lnSpc>
              <a:buClr>
                <a:schemeClr val="accent1">
                  <a:lumMod val="75000"/>
                </a:schemeClr>
              </a:buClr>
              <a:buSzPct val="90000"/>
              <a:buFont typeface="Wingdings" pitchFamily="2" charset="2"/>
              <a:buChar char="Ø"/>
            </a:pPr>
            <a:r>
              <a:rPr lang="en-US" dirty="0"/>
              <a:t>Outdated and inefficient </a:t>
            </a:r>
            <a:r>
              <a:rPr lang="en-US" b="1" dirty="0"/>
              <a:t>architectures</a:t>
            </a:r>
          </a:p>
          <a:p>
            <a:pPr lvl="1">
              <a:lnSpc>
                <a:spcPct val="120000"/>
              </a:lnSpc>
              <a:buClr>
                <a:schemeClr val="accent1">
                  <a:lumMod val="75000"/>
                </a:schemeClr>
              </a:buClr>
              <a:buSzPct val="90000"/>
              <a:buFont typeface="Courier New" panose="02070309020205020404" pitchFamily="49" charset="0"/>
              <a:buChar char="o"/>
            </a:pPr>
            <a:r>
              <a:rPr lang="en-US" dirty="0"/>
              <a:t>sharing the security context, balance granularity with overhead</a:t>
            </a:r>
          </a:p>
          <a:p>
            <a:pPr marL="571500" indent="-571500">
              <a:lnSpc>
                <a:spcPct val="120000"/>
              </a:lnSpc>
              <a:buClr>
                <a:schemeClr val="accent1">
                  <a:lumMod val="75000"/>
                </a:schemeClr>
              </a:buClr>
              <a:buSzPct val="90000"/>
              <a:buFont typeface="Wingdings" pitchFamily="2" charset="2"/>
              <a:buChar char="Ø"/>
            </a:pPr>
            <a:r>
              <a:rPr lang="en-US" dirty="0"/>
              <a:t>Technology and business </a:t>
            </a:r>
            <a:r>
              <a:rPr lang="en-US" b="1" dirty="0"/>
              <a:t>lock-in</a:t>
            </a:r>
            <a:endParaRPr lang="en-US" dirty="0"/>
          </a:p>
          <a:p>
            <a:pPr lvl="1">
              <a:lnSpc>
                <a:spcPct val="120000"/>
              </a:lnSpc>
              <a:buClr>
                <a:schemeClr val="accent1">
                  <a:lumMod val="75000"/>
                </a:schemeClr>
              </a:buClr>
              <a:buSzPct val="90000"/>
              <a:buFont typeface="Courier New" panose="02070309020205020404" pitchFamily="49" charset="0"/>
              <a:buChar char="o"/>
            </a:pPr>
            <a:r>
              <a:rPr lang="en-US" dirty="0"/>
              <a:t>no common interfaces/architectures</a:t>
            </a:r>
          </a:p>
        </p:txBody>
      </p:sp>
    </p:spTree>
    <p:extLst>
      <p:ext uri="{BB962C8B-B14F-4D97-AF65-F5344CB8AC3E}">
        <p14:creationId xmlns:p14="http://schemas.microsoft.com/office/powerpoint/2010/main" val="3083870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fontScale="70000" lnSpcReduction="20000"/>
          </a:bodyPr>
          <a:lstStyle/>
          <a:p>
            <a:r>
              <a:rPr lang="en-IT" dirty="0"/>
              <a:t>Dedicated Teams channel:</a:t>
            </a:r>
          </a:p>
          <a:p>
            <a:pPr lvl="1"/>
            <a:r>
              <a:rPr lang="en-GB" b="1" i="0" dirty="0">
                <a:solidFill>
                  <a:srgbClr val="242424"/>
                </a:solidFill>
                <a:effectLst/>
                <a:latin typeface="-apple-system"/>
              </a:rPr>
              <a:t>PhD STIET Cyber security approaches for Cloud/Edge Environments</a:t>
            </a:r>
          </a:p>
          <a:p>
            <a:pPr marL="857250" lvl="2" indent="0">
              <a:buNone/>
            </a:pPr>
            <a:r>
              <a:rPr lang="en-GB" dirty="0">
                <a:hlinkClick r:id="rId3"/>
              </a:rPr>
              <a:t>https://teams.microsoft.com/l/team/19%3a-Dtnw_NHUAl1AjZZV4HixIifmU8gywbskeeQwSV--uk1%40thread.tacv2/conversations?groupId=bdafff5c-0ab9-44b2-aef2-5a14e1dd6e15&amp;tenantId=6cd36f83-1a02-442d-972f-2670cb5e9b1a</a:t>
            </a:r>
            <a:endParaRPr lang="en-IT" dirty="0"/>
          </a:p>
          <a:p>
            <a:r>
              <a:rPr lang="en-IT" dirty="0"/>
              <a:t>GitHub repository:</a:t>
            </a:r>
          </a:p>
          <a:p>
            <a:pPr lvl="1"/>
            <a:r>
              <a:rPr lang="en-GB" dirty="0">
                <a:hlinkClick r:id="rId4"/>
              </a:rPr>
              <a:t>https://github.com/tnt-lab-unige-cnit/phd-stiet-cyber-security-approaches-cloud-edge-environments</a:t>
            </a:r>
            <a:endParaRPr lang="en-IT" dirty="0"/>
          </a:p>
          <a:p>
            <a:r>
              <a:rPr lang="en-IT" dirty="0"/>
              <a:t>Optional homework.</a:t>
            </a:r>
          </a:p>
          <a:p>
            <a:pPr lvl="1"/>
            <a:r>
              <a:rPr lang="en-IT" dirty="0"/>
              <a:t>Available in Teams and GitHub.</a:t>
            </a:r>
          </a:p>
          <a:p>
            <a:r>
              <a:rPr lang="en-IT" dirty="0"/>
              <a:t>Final Exam with two options:</a:t>
            </a:r>
          </a:p>
          <a:p>
            <a:pPr lvl="1"/>
            <a:r>
              <a:rPr lang="en-GB" b="1" dirty="0"/>
              <a:t>Theoretical</a:t>
            </a:r>
            <a:r>
              <a:rPr lang="en-IT" dirty="0"/>
              <a:t>: </a:t>
            </a:r>
            <a:r>
              <a:rPr lang="en-IT" i="1" dirty="0"/>
              <a:t>short survey with 3 papers</a:t>
            </a:r>
            <a:r>
              <a:rPr lang="en-IT" dirty="0"/>
              <a:t>.</a:t>
            </a:r>
          </a:p>
          <a:p>
            <a:pPr lvl="1"/>
            <a:r>
              <a:rPr lang="en-IT" b="1" dirty="0"/>
              <a:t>Pratical</a:t>
            </a:r>
            <a:r>
              <a:rPr lang="en-IT" dirty="0"/>
              <a:t>: </a:t>
            </a:r>
            <a:r>
              <a:rPr lang="en-IT" i="1" dirty="0"/>
              <a:t>2</a:t>
            </a:r>
            <a:r>
              <a:rPr lang="en-IT" dirty="0"/>
              <a:t> </a:t>
            </a:r>
            <a:r>
              <a:rPr lang="en-IT" i="1" dirty="0"/>
              <a:t>exercises</a:t>
            </a:r>
            <a:r>
              <a:rPr lang="en-IT" dirty="0"/>
              <a:t>.</a:t>
            </a:r>
          </a:p>
          <a:p>
            <a:pPr lvl="1"/>
            <a:r>
              <a:rPr lang="en-IT" b="1"/>
              <a:t>Quiz</a:t>
            </a:r>
            <a:r>
              <a:rPr lang="en-IT"/>
              <a:t>: </a:t>
            </a:r>
            <a:r>
              <a:rPr lang="en-IT" i="1"/>
              <a:t>multiple choice questions</a:t>
            </a:r>
            <a:r>
              <a:rPr lang="en-IT"/>
              <a:t>.</a:t>
            </a:r>
            <a:endParaRPr lang="en-IT" dirty="0"/>
          </a:p>
        </p:txBody>
      </p:sp>
    </p:spTree>
    <p:extLst>
      <p:ext uri="{BB962C8B-B14F-4D97-AF65-F5344CB8AC3E}">
        <p14:creationId xmlns:p14="http://schemas.microsoft.com/office/powerpoint/2010/main" val="105779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24F7-0F56-9346-A90C-435AAAC26FAA}"/>
              </a:ext>
            </a:extLst>
          </p:cNvPr>
          <p:cNvSpPr>
            <a:spLocks noGrp="1"/>
          </p:cNvSpPr>
          <p:nvPr>
            <p:ph type="title"/>
          </p:nvPr>
        </p:nvSpPr>
        <p:spPr/>
        <p:txBody>
          <a:bodyPr/>
          <a:lstStyle/>
          <a:p>
            <a:r>
              <a:rPr lang="en-GB" dirty="0"/>
              <a:t>Security challenges</a:t>
            </a:r>
          </a:p>
        </p:txBody>
      </p:sp>
      <p:sp>
        <p:nvSpPr>
          <p:cNvPr id="4" name="Content Placeholder 3">
            <a:extLst>
              <a:ext uri="{FF2B5EF4-FFF2-40B4-BE49-F238E27FC236}">
                <a16:creationId xmlns:a16="http://schemas.microsoft.com/office/drawing/2014/main" id="{654C6D2D-23D2-D347-9DB4-5827E62F28E3}"/>
              </a:ext>
            </a:extLst>
          </p:cNvPr>
          <p:cNvSpPr>
            <a:spLocks noGrp="1"/>
          </p:cNvSpPr>
          <p:nvPr>
            <p:ph idx="1"/>
          </p:nvPr>
        </p:nvSpPr>
        <p:spPr/>
        <p:txBody>
          <a:bodyPr>
            <a:normAutofit/>
          </a:bodyPr>
          <a:lstStyle/>
          <a:p>
            <a:pPr marL="571500" indent="-571500">
              <a:buClr>
                <a:schemeClr val="accent1">
                  <a:lumMod val="75000"/>
                </a:schemeClr>
              </a:buClr>
              <a:buSzPct val="90000"/>
              <a:buFont typeface="Wingdings" pitchFamily="2" charset="2"/>
              <a:buChar char="Ø"/>
            </a:pPr>
            <a:r>
              <a:rPr lang="en-US" b="1" dirty="0"/>
              <a:t>Rigidity</a:t>
            </a:r>
          </a:p>
          <a:p>
            <a:pPr lvl="1">
              <a:buClr>
                <a:schemeClr val="accent1">
                  <a:lumMod val="75000"/>
                </a:schemeClr>
              </a:buClr>
              <a:buSzPct val="90000"/>
              <a:buFont typeface="Courier New" panose="02070309020205020404" pitchFamily="49" charset="0"/>
              <a:buChar char="o"/>
            </a:pPr>
            <a:r>
              <a:rPr lang="en-US" dirty="0"/>
              <a:t>network partitioning, security processes, routing and switching policies</a:t>
            </a:r>
          </a:p>
          <a:p>
            <a:pPr marL="571500" indent="-571500">
              <a:buClr>
                <a:schemeClr val="accent1">
                  <a:lumMod val="75000"/>
                </a:schemeClr>
              </a:buClr>
              <a:buSzPct val="90000"/>
              <a:buFont typeface="Wingdings" pitchFamily="2" charset="2"/>
              <a:buChar char="Ø"/>
            </a:pPr>
            <a:r>
              <a:rPr lang="en-US" dirty="0"/>
              <a:t>Slowness to </a:t>
            </a:r>
            <a:r>
              <a:rPr lang="en-US" b="1" dirty="0"/>
              <a:t>share</a:t>
            </a:r>
            <a:r>
              <a:rPr lang="en-US" dirty="0"/>
              <a:t> the knowledge</a:t>
            </a:r>
          </a:p>
          <a:p>
            <a:pPr lvl="1">
              <a:buClr>
                <a:schemeClr val="accent1">
                  <a:lumMod val="75000"/>
                </a:schemeClr>
              </a:buClr>
              <a:buSzPct val="90000"/>
              <a:buFont typeface="Courier New" panose="02070309020205020404" pitchFamily="49" charset="0"/>
              <a:buChar char="o"/>
            </a:pPr>
            <a:r>
              <a:rPr lang="en-US" dirty="0"/>
              <a:t>mostly based on paperwork and manual processes</a:t>
            </a:r>
          </a:p>
          <a:p>
            <a:pPr marL="571500" indent="-571500">
              <a:buClr>
                <a:schemeClr val="accent1">
                  <a:lumMod val="75000"/>
                </a:schemeClr>
              </a:buClr>
              <a:buSzPct val="90000"/>
              <a:buFont typeface="Wingdings" pitchFamily="2" charset="2"/>
              <a:buChar char="Ø"/>
            </a:pPr>
            <a:r>
              <a:rPr lang="en-US" dirty="0"/>
              <a:t>Ineffective </a:t>
            </a:r>
            <a:r>
              <a:rPr lang="en-US" b="1" dirty="0"/>
              <a:t>awareness</a:t>
            </a:r>
            <a:r>
              <a:rPr lang="en-US" dirty="0"/>
              <a:t> to users</a:t>
            </a:r>
          </a:p>
          <a:p>
            <a:pPr lvl="1">
              <a:buClr>
                <a:schemeClr val="accent1">
                  <a:lumMod val="75000"/>
                </a:schemeClr>
              </a:buClr>
              <a:buSzPct val="90000"/>
              <a:buFont typeface="Courier New" panose="02070309020205020404" pitchFamily="49" charset="0"/>
              <a:buChar char="o"/>
            </a:pPr>
            <a:r>
              <a:rPr lang="en-US" dirty="0"/>
              <a:t>dashboards mainly designed for technical operators (no end users, management, legal staff)</a:t>
            </a:r>
          </a:p>
          <a:p>
            <a:endParaRPr lang="en-GB" dirty="0"/>
          </a:p>
        </p:txBody>
      </p:sp>
    </p:spTree>
    <p:extLst>
      <p:ext uri="{BB962C8B-B14F-4D97-AF65-F5344CB8AC3E}">
        <p14:creationId xmlns:p14="http://schemas.microsoft.com/office/powerpoint/2010/main" val="69969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A748-70CD-5546-B3E4-F93E1A5E1E0D}"/>
              </a:ext>
            </a:extLst>
          </p:cNvPr>
          <p:cNvSpPr>
            <a:spLocks noGrp="1"/>
          </p:cNvSpPr>
          <p:nvPr>
            <p:ph type="title"/>
          </p:nvPr>
        </p:nvSpPr>
        <p:spPr/>
        <p:txBody>
          <a:bodyPr/>
          <a:lstStyle/>
          <a:p>
            <a:r>
              <a:rPr lang="en-GB" dirty="0"/>
              <a:t>Security challenges</a:t>
            </a:r>
          </a:p>
        </p:txBody>
      </p:sp>
      <p:sp>
        <p:nvSpPr>
          <p:cNvPr id="3" name="Content Placeholder 2">
            <a:extLst>
              <a:ext uri="{FF2B5EF4-FFF2-40B4-BE49-F238E27FC236}">
                <a16:creationId xmlns:a16="http://schemas.microsoft.com/office/drawing/2014/main" id="{856CDE34-DF13-CC45-A039-331E47C627CF}"/>
              </a:ext>
            </a:extLst>
          </p:cNvPr>
          <p:cNvSpPr>
            <a:spLocks noGrp="1"/>
          </p:cNvSpPr>
          <p:nvPr>
            <p:ph idx="1"/>
          </p:nvPr>
        </p:nvSpPr>
        <p:spPr/>
        <p:txBody>
          <a:bodyPr>
            <a:normAutofit fontScale="77500" lnSpcReduction="20000"/>
          </a:bodyPr>
          <a:lstStyle/>
          <a:p>
            <a:pPr marL="571500" indent="-571500">
              <a:buClr>
                <a:schemeClr val="accent1">
                  <a:lumMod val="75000"/>
                </a:schemeClr>
              </a:buClr>
              <a:buSzPct val="90000"/>
              <a:buFont typeface="Wingdings" pitchFamily="2" charset="2"/>
              <a:buChar char="Ø"/>
            </a:pPr>
            <a:r>
              <a:rPr lang="en-GB" dirty="0"/>
              <a:t>Growing </a:t>
            </a:r>
            <a:r>
              <a:rPr lang="en-GB" b="1" dirty="0"/>
              <a:t>complexity</a:t>
            </a:r>
          </a:p>
          <a:p>
            <a:pPr lvl="1">
              <a:buClr>
                <a:schemeClr val="accent1">
                  <a:lumMod val="75000"/>
                </a:schemeClr>
              </a:buClr>
              <a:buSzPct val="90000"/>
              <a:buFont typeface="Courier New" panose="02070309020205020404" pitchFamily="49" charset="0"/>
              <a:buChar char="o"/>
            </a:pPr>
            <a:r>
              <a:rPr lang="en-GB" dirty="0"/>
              <a:t>human errors in design, implementation, configuration, and management</a:t>
            </a:r>
          </a:p>
          <a:p>
            <a:pPr marL="571500" indent="-571500">
              <a:buClr>
                <a:schemeClr val="accent1">
                  <a:lumMod val="75000"/>
                </a:schemeClr>
              </a:buClr>
              <a:buSzPct val="90000"/>
              <a:buFont typeface="Wingdings" pitchFamily="2" charset="2"/>
              <a:buChar char="Ø"/>
            </a:pPr>
            <a:r>
              <a:rPr lang="en-GB" b="1" dirty="0"/>
              <a:t>Trustworthiness</a:t>
            </a:r>
            <a:r>
              <a:rPr lang="en-GB" dirty="0"/>
              <a:t> and reliability of the overall end-to-end service</a:t>
            </a:r>
          </a:p>
          <a:p>
            <a:pPr lvl="1">
              <a:buFont typeface="Courier New" panose="02070309020205020404" pitchFamily="49" charset="0"/>
              <a:buChar char="o"/>
            </a:pPr>
            <a:r>
              <a:rPr lang="en-GB" dirty="0"/>
              <a:t>integrity and dependability of the whole chain beyond identity management and access control </a:t>
            </a:r>
          </a:p>
          <a:p>
            <a:pPr lvl="1">
              <a:buFont typeface="Courier New" panose="02070309020205020404" pitchFamily="49" charset="0"/>
              <a:buChar char="o"/>
            </a:pPr>
            <a:r>
              <a:rPr lang="en-GB" dirty="0"/>
              <a:t>tracking the propagation of private data and sensitive information</a:t>
            </a:r>
          </a:p>
          <a:p>
            <a:pPr lvl="1">
              <a:buFont typeface="Courier New" panose="02070309020205020404" pitchFamily="49" charset="0"/>
              <a:buChar char="o"/>
            </a:pPr>
            <a:r>
              <a:rPr lang="en-GB" dirty="0"/>
              <a:t>weak links represent a privileged attack vector</a:t>
            </a:r>
          </a:p>
          <a:p>
            <a:pPr marL="571500" indent="-571500">
              <a:buClr>
                <a:schemeClr val="accent1">
                  <a:lumMod val="75000"/>
                </a:schemeClr>
              </a:buClr>
              <a:buSzPct val="90000"/>
              <a:buFont typeface="Wingdings" pitchFamily="2" charset="2"/>
              <a:buChar char="Ø"/>
            </a:pPr>
            <a:r>
              <a:rPr lang="en-GB" b="1" dirty="0"/>
              <a:t>Dynamic composition</a:t>
            </a:r>
          </a:p>
          <a:p>
            <a:pPr lvl="1">
              <a:buFont typeface="Courier New" panose="02070309020205020404" pitchFamily="49" charset="0"/>
              <a:buChar char="o"/>
            </a:pPr>
            <a:r>
              <a:rPr lang="en-GB" dirty="0"/>
              <a:t>the chain topology and composition are usually unknown</a:t>
            </a:r>
          </a:p>
          <a:p>
            <a:pPr lvl="1">
              <a:buFont typeface="Courier New" panose="02070309020205020404" pitchFamily="49" charset="0"/>
              <a:buChar char="o"/>
            </a:pPr>
            <a:r>
              <a:rPr lang="en-GB" dirty="0"/>
              <a:t>difficulty to assess and certify trustworthiness for multi-domain and multi-tenancy services </a:t>
            </a:r>
          </a:p>
          <a:p>
            <a:endParaRPr lang="en-GB" dirty="0"/>
          </a:p>
          <a:p>
            <a:endParaRPr lang="en-GB" dirty="0"/>
          </a:p>
        </p:txBody>
      </p:sp>
    </p:spTree>
    <p:extLst>
      <p:ext uri="{BB962C8B-B14F-4D97-AF65-F5344CB8AC3E}">
        <p14:creationId xmlns:p14="http://schemas.microsoft.com/office/powerpoint/2010/main" val="2847737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6209-F46D-A44F-94D6-C7B1D9AD5975}"/>
              </a:ext>
            </a:extLst>
          </p:cNvPr>
          <p:cNvSpPr>
            <a:spLocks noGrp="1"/>
          </p:cNvSpPr>
          <p:nvPr>
            <p:ph type="title"/>
          </p:nvPr>
        </p:nvSpPr>
        <p:spPr/>
        <p:txBody>
          <a:bodyPr/>
          <a:lstStyle/>
          <a:p>
            <a:r>
              <a:rPr lang="en-GB" dirty="0"/>
              <a:t>Emerging trends</a:t>
            </a:r>
          </a:p>
        </p:txBody>
      </p:sp>
      <p:sp>
        <p:nvSpPr>
          <p:cNvPr id="5" name="Rounded Rectangle 4">
            <a:extLst>
              <a:ext uri="{FF2B5EF4-FFF2-40B4-BE49-F238E27FC236}">
                <a16:creationId xmlns:a16="http://schemas.microsoft.com/office/drawing/2014/main" id="{2775750F-496D-D147-BE11-DBE81B33206A}"/>
              </a:ext>
            </a:extLst>
          </p:cNvPr>
          <p:cNvSpPr/>
          <p:nvPr/>
        </p:nvSpPr>
        <p:spPr>
          <a:xfrm>
            <a:off x="6532226" y="1541720"/>
            <a:ext cx="5396422" cy="4483599"/>
          </a:xfrm>
          <a:prstGeom prst="roundRect">
            <a:avLst>
              <a:gd name="adj" fmla="val 5267"/>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6" name="Right Arrow 5">
            <a:extLst>
              <a:ext uri="{FF2B5EF4-FFF2-40B4-BE49-F238E27FC236}">
                <a16:creationId xmlns:a16="http://schemas.microsoft.com/office/drawing/2014/main" id="{42A35D60-EEBF-A54B-BD04-CDCA505DCD49}"/>
              </a:ext>
            </a:extLst>
          </p:cNvPr>
          <p:cNvSpPr/>
          <p:nvPr/>
        </p:nvSpPr>
        <p:spPr>
          <a:xfrm>
            <a:off x="1078112" y="1706276"/>
            <a:ext cx="5917996" cy="4216816"/>
          </a:xfrm>
          <a:prstGeom prst="rightArrow">
            <a:avLst>
              <a:gd name="adj1" fmla="val 76194"/>
              <a:gd name="adj2" fmla="val 25398"/>
            </a:avLst>
          </a:prstGeom>
          <a:gradFill flip="none" rotWithShape="1">
            <a:gsLst>
              <a:gs pos="0">
                <a:schemeClr val="accent1">
                  <a:lumMod val="5000"/>
                  <a:lumOff val="95000"/>
                  <a:alpha val="0"/>
                </a:schemeClr>
              </a:gs>
              <a:gs pos="47000">
                <a:schemeClr val="accent3">
                  <a:lumMod val="40000"/>
                  <a:lumOff val="60000"/>
                </a:schemeClr>
              </a:gs>
              <a:gs pos="100000">
                <a:schemeClr val="accent3">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7" name="Content Placeholder 79">
            <a:extLst>
              <a:ext uri="{FF2B5EF4-FFF2-40B4-BE49-F238E27FC236}">
                <a16:creationId xmlns:a16="http://schemas.microsoft.com/office/drawing/2014/main" id="{C8283F7F-491B-9944-A9F6-06B74698751B}"/>
              </a:ext>
            </a:extLst>
          </p:cNvPr>
          <p:cNvSpPr txBox="1">
            <a:spLocks/>
          </p:cNvSpPr>
          <p:nvPr/>
        </p:nvSpPr>
        <p:spPr>
          <a:xfrm>
            <a:off x="6641409" y="1571164"/>
            <a:ext cx="5287239" cy="448359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12738">
              <a:buSzPct val="75000"/>
              <a:buFont typeface="Wingdings" pitchFamily="2" charset="2"/>
              <a:buChar char="v"/>
            </a:pPr>
            <a:r>
              <a:rPr lang="en-US" sz="2400" i="1" dirty="0">
                <a:solidFill>
                  <a:schemeClr val="accent1">
                    <a:lumMod val="75000"/>
                  </a:schemeClr>
                </a:solidFill>
              </a:rPr>
              <a:t>From centralized to distributed architectures</a:t>
            </a:r>
          </a:p>
          <a:p>
            <a:pPr marL="361950" indent="-312738">
              <a:buSzPct val="75000"/>
              <a:buFont typeface="Wingdings" pitchFamily="2" charset="2"/>
              <a:buChar char="v"/>
            </a:pPr>
            <a:r>
              <a:rPr lang="en-US" sz="2400" i="1" dirty="0">
                <a:solidFill>
                  <a:schemeClr val="accent1">
                    <a:lumMod val="75000"/>
                  </a:schemeClr>
                </a:solidFill>
              </a:rPr>
              <a:t>Leveraging the programmability of the infrastructure</a:t>
            </a:r>
          </a:p>
          <a:p>
            <a:pPr marL="361950" indent="-312738">
              <a:buSzPct val="75000"/>
              <a:buFont typeface="Wingdings" pitchFamily="2" charset="2"/>
              <a:buChar char="v"/>
            </a:pPr>
            <a:r>
              <a:rPr lang="en-US" sz="2400" i="1" dirty="0">
                <a:solidFill>
                  <a:schemeClr val="accent1">
                    <a:lumMod val="75000"/>
                  </a:schemeClr>
                </a:solidFill>
              </a:rPr>
              <a:t>Efficiency vs performance</a:t>
            </a:r>
          </a:p>
          <a:p>
            <a:pPr marL="361950" indent="-312738">
              <a:buSzPct val="75000"/>
              <a:buFont typeface="Wingdings" pitchFamily="2" charset="2"/>
              <a:buChar char="v"/>
            </a:pPr>
            <a:r>
              <a:rPr lang="en-US" sz="2400" i="1" dirty="0">
                <a:solidFill>
                  <a:schemeClr val="accent1">
                    <a:lumMod val="75000"/>
                  </a:schemeClr>
                </a:solidFill>
              </a:rPr>
              <a:t>Reliability and data protection</a:t>
            </a:r>
          </a:p>
          <a:p>
            <a:pPr marL="361950" indent="-312738">
              <a:buSzPct val="75000"/>
              <a:buFont typeface="Wingdings" pitchFamily="2" charset="2"/>
              <a:buChar char="v"/>
            </a:pPr>
            <a:r>
              <a:rPr lang="en-US" sz="2400" i="1" dirty="0">
                <a:solidFill>
                  <a:schemeClr val="accent1">
                    <a:lumMod val="75000"/>
                  </a:schemeClr>
                </a:solidFill>
              </a:rPr>
              <a:t>Orchestration and automation</a:t>
            </a:r>
          </a:p>
          <a:p>
            <a:pPr marL="361950" indent="-312738">
              <a:buSzPct val="75000"/>
              <a:buFont typeface="Wingdings" pitchFamily="2" charset="2"/>
              <a:buChar char="v"/>
            </a:pPr>
            <a:r>
              <a:rPr lang="en-US" sz="2400" i="1" dirty="0">
                <a:solidFill>
                  <a:schemeClr val="accent1">
                    <a:lumMod val="75000"/>
                  </a:schemeClr>
                </a:solidFill>
              </a:rPr>
              <a:t>Data correlation</a:t>
            </a:r>
          </a:p>
          <a:p>
            <a:pPr marL="361950" indent="-312738">
              <a:buSzPct val="75000"/>
              <a:buFont typeface="Wingdings" pitchFamily="2" charset="2"/>
              <a:buChar char="v"/>
            </a:pPr>
            <a:r>
              <a:rPr lang="en-US" sz="2400" i="1" dirty="0">
                <a:solidFill>
                  <a:schemeClr val="accent1">
                    <a:lumMod val="75000"/>
                  </a:schemeClr>
                </a:solidFill>
              </a:rPr>
              <a:t>Visualization, representation, and sharing</a:t>
            </a:r>
          </a:p>
          <a:p>
            <a:pPr marL="361950" indent="-312738">
              <a:buSzPct val="75000"/>
              <a:buFont typeface="Wingdings" pitchFamily="2" charset="2"/>
              <a:buChar char="v"/>
            </a:pPr>
            <a:endParaRPr lang="en-US" sz="2400" dirty="0">
              <a:solidFill>
                <a:schemeClr val="accent1">
                  <a:lumMod val="75000"/>
                </a:schemeClr>
              </a:solidFill>
            </a:endParaRPr>
          </a:p>
        </p:txBody>
      </p:sp>
      <p:sp>
        <p:nvSpPr>
          <p:cNvPr id="8" name="Cloud 7">
            <a:extLst>
              <a:ext uri="{FF2B5EF4-FFF2-40B4-BE49-F238E27FC236}">
                <a16:creationId xmlns:a16="http://schemas.microsoft.com/office/drawing/2014/main" id="{79F3131D-1D36-9A48-B187-282953AB0C3B}"/>
              </a:ext>
            </a:extLst>
          </p:cNvPr>
          <p:cNvSpPr/>
          <p:nvPr/>
        </p:nvSpPr>
        <p:spPr>
          <a:xfrm>
            <a:off x="3664627" y="5248701"/>
            <a:ext cx="1399993" cy="528570"/>
          </a:xfrm>
          <a:prstGeom prst="cloud">
            <a:avLst/>
          </a:prstGeom>
          <a:gradFill>
            <a:gsLst>
              <a:gs pos="0">
                <a:srgbClr val="FFFF00"/>
              </a:gs>
              <a:gs pos="45000">
                <a:srgbClr val="FFFFC7"/>
              </a:gs>
              <a:gs pos="100000">
                <a:srgbClr val="F7FDAC"/>
              </a:gs>
            </a:gsLst>
          </a:gradFill>
          <a:ln>
            <a:solidFill>
              <a:srgbClr val="FFF200"/>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9" name="Cloud 8">
            <a:extLst>
              <a:ext uri="{FF2B5EF4-FFF2-40B4-BE49-F238E27FC236}">
                <a16:creationId xmlns:a16="http://schemas.microsoft.com/office/drawing/2014/main" id="{F668FC3A-D26B-9F4E-A05D-9E95C5B9B967}"/>
              </a:ext>
            </a:extLst>
          </p:cNvPr>
          <p:cNvSpPr/>
          <p:nvPr/>
        </p:nvSpPr>
        <p:spPr>
          <a:xfrm>
            <a:off x="354481" y="5178048"/>
            <a:ext cx="1571398" cy="661162"/>
          </a:xfrm>
          <a:prstGeom prst="cloud">
            <a:avLst/>
          </a:prstGeom>
          <a:gradFill>
            <a:gsLst>
              <a:gs pos="0">
                <a:schemeClr val="accent5">
                  <a:lumMod val="20000"/>
                  <a:lumOff val="80000"/>
                </a:schemeClr>
              </a:gs>
              <a:gs pos="74000">
                <a:schemeClr val="accent5">
                  <a:lumMod val="40000"/>
                  <a:lumOff val="60000"/>
                </a:schemeClr>
              </a:gs>
              <a:gs pos="83000">
                <a:schemeClr val="accent5">
                  <a:lumMod val="60000"/>
                  <a:lumOff val="40000"/>
                </a:schemeClr>
              </a:gs>
              <a:gs pos="100000">
                <a:schemeClr val="accent5">
                  <a:lumMod val="75000"/>
                </a:schemeClr>
              </a:gs>
            </a:gsLst>
            <a:lin ang="18900000" scaled="1"/>
          </a:gra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10" name="Picture 9">
            <a:extLst>
              <a:ext uri="{FF2B5EF4-FFF2-40B4-BE49-F238E27FC236}">
                <a16:creationId xmlns:a16="http://schemas.microsoft.com/office/drawing/2014/main" id="{893E3CF0-C9CE-AE42-9D1E-E203C3EF54F5}"/>
              </a:ext>
            </a:extLst>
          </p:cNvPr>
          <p:cNvPicPr>
            <a:picLocks noChangeAspect="1"/>
          </p:cNvPicPr>
          <p:nvPr/>
        </p:nvPicPr>
        <p:blipFill>
          <a:blip r:embed="rId3"/>
          <a:stretch>
            <a:fillRect/>
          </a:stretch>
        </p:blipFill>
        <p:spPr>
          <a:xfrm>
            <a:off x="2246771" y="4486089"/>
            <a:ext cx="1363993" cy="704985"/>
          </a:xfrm>
          <a:prstGeom prst="rect">
            <a:avLst/>
          </a:prstGeom>
        </p:spPr>
      </p:pic>
      <p:pic>
        <p:nvPicPr>
          <p:cNvPr id="11" name="Picture 10">
            <a:extLst>
              <a:ext uri="{FF2B5EF4-FFF2-40B4-BE49-F238E27FC236}">
                <a16:creationId xmlns:a16="http://schemas.microsoft.com/office/drawing/2014/main" id="{121ED8C1-60D7-8B4A-9070-41A66984FC36}"/>
              </a:ext>
            </a:extLst>
          </p:cNvPr>
          <p:cNvPicPr>
            <a:picLocks noChangeAspect="1"/>
          </p:cNvPicPr>
          <p:nvPr/>
        </p:nvPicPr>
        <p:blipFill>
          <a:blip r:embed="rId4"/>
          <a:stretch>
            <a:fillRect/>
          </a:stretch>
        </p:blipFill>
        <p:spPr>
          <a:xfrm>
            <a:off x="772098" y="4964660"/>
            <a:ext cx="457088" cy="360577"/>
          </a:xfrm>
          <a:prstGeom prst="rect">
            <a:avLst/>
          </a:prstGeom>
        </p:spPr>
      </p:pic>
      <p:pic>
        <p:nvPicPr>
          <p:cNvPr id="12" name="Picture 11">
            <a:extLst>
              <a:ext uri="{FF2B5EF4-FFF2-40B4-BE49-F238E27FC236}">
                <a16:creationId xmlns:a16="http://schemas.microsoft.com/office/drawing/2014/main" id="{2E9B090F-7CB2-3748-905B-0A6907A154E1}"/>
              </a:ext>
            </a:extLst>
          </p:cNvPr>
          <p:cNvPicPr>
            <a:picLocks noChangeAspect="1"/>
          </p:cNvPicPr>
          <p:nvPr/>
        </p:nvPicPr>
        <p:blipFill>
          <a:blip r:embed="rId5"/>
          <a:stretch>
            <a:fillRect/>
          </a:stretch>
        </p:blipFill>
        <p:spPr>
          <a:xfrm>
            <a:off x="311751" y="5073408"/>
            <a:ext cx="288521" cy="753935"/>
          </a:xfrm>
          <a:prstGeom prst="rect">
            <a:avLst/>
          </a:prstGeom>
        </p:spPr>
      </p:pic>
      <p:pic>
        <p:nvPicPr>
          <p:cNvPr id="13" name="Picture 12">
            <a:extLst>
              <a:ext uri="{FF2B5EF4-FFF2-40B4-BE49-F238E27FC236}">
                <a16:creationId xmlns:a16="http://schemas.microsoft.com/office/drawing/2014/main" id="{122C338F-AF25-C24B-9A96-4C4E82C16D61}"/>
              </a:ext>
            </a:extLst>
          </p:cNvPr>
          <p:cNvPicPr>
            <a:picLocks noChangeAspect="1"/>
          </p:cNvPicPr>
          <p:nvPr/>
        </p:nvPicPr>
        <p:blipFill>
          <a:blip r:embed="rId6"/>
          <a:stretch>
            <a:fillRect/>
          </a:stretch>
        </p:blipFill>
        <p:spPr>
          <a:xfrm>
            <a:off x="4652059" y="5248701"/>
            <a:ext cx="497902" cy="547692"/>
          </a:xfrm>
          <a:prstGeom prst="rect">
            <a:avLst/>
          </a:prstGeom>
        </p:spPr>
      </p:pic>
      <p:pic>
        <p:nvPicPr>
          <p:cNvPr id="14" name="Picture 13">
            <a:extLst>
              <a:ext uri="{FF2B5EF4-FFF2-40B4-BE49-F238E27FC236}">
                <a16:creationId xmlns:a16="http://schemas.microsoft.com/office/drawing/2014/main" id="{B976ED6C-BDD1-C247-8C0E-0AAF5F2CA446}"/>
              </a:ext>
            </a:extLst>
          </p:cNvPr>
          <p:cNvPicPr>
            <a:picLocks noChangeAspect="1"/>
          </p:cNvPicPr>
          <p:nvPr/>
        </p:nvPicPr>
        <p:blipFill>
          <a:blip r:embed="rId7"/>
          <a:stretch>
            <a:fillRect/>
          </a:stretch>
        </p:blipFill>
        <p:spPr>
          <a:xfrm>
            <a:off x="1609743" y="5217624"/>
            <a:ext cx="438895" cy="264395"/>
          </a:xfrm>
          <a:prstGeom prst="rect">
            <a:avLst/>
          </a:prstGeom>
        </p:spPr>
      </p:pic>
      <p:pic>
        <p:nvPicPr>
          <p:cNvPr id="15" name="Picture 14">
            <a:extLst>
              <a:ext uri="{FF2B5EF4-FFF2-40B4-BE49-F238E27FC236}">
                <a16:creationId xmlns:a16="http://schemas.microsoft.com/office/drawing/2014/main" id="{B15B92EF-D69F-C74A-BE40-BC51CC00A686}"/>
              </a:ext>
            </a:extLst>
          </p:cNvPr>
          <p:cNvPicPr>
            <a:picLocks noChangeAspect="1"/>
          </p:cNvPicPr>
          <p:nvPr/>
        </p:nvPicPr>
        <p:blipFill>
          <a:blip r:embed="rId8"/>
          <a:stretch>
            <a:fillRect/>
          </a:stretch>
        </p:blipFill>
        <p:spPr>
          <a:xfrm>
            <a:off x="1382900" y="5596935"/>
            <a:ext cx="341627" cy="337993"/>
          </a:xfrm>
          <a:prstGeom prst="rect">
            <a:avLst/>
          </a:prstGeom>
        </p:spPr>
      </p:pic>
      <p:pic>
        <p:nvPicPr>
          <p:cNvPr id="16" name="Picture 15">
            <a:extLst>
              <a:ext uri="{FF2B5EF4-FFF2-40B4-BE49-F238E27FC236}">
                <a16:creationId xmlns:a16="http://schemas.microsoft.com/office/drawing/2014/main" id="{166B7138-17D3-9548-8A6C-C3688E4F81E2}"/>
              </a:ext>
            </a:extLst>
          </p:cNvPr>
          <p:cNvPicPr>
            <a:picLocks noChangeAspect="1"/>
          </p:cNvPicPr>
          <p:nvPr/>
        </p:nvPicPr>
        <p:blipFill>
          <a:blip r:embed="rId9"/>
          <a:stretch>
            <a:fillRect/>
          </a:stretch>
        </p:blipFill>
        <p:spPr>
          <a:xfrm>
            <a:off x="3224318" y="4518260"/>
            <a:ext cx="535138" cy="535138"/>
          </a:xfrm>
          <a:prstGeom prst="rect">
            <a:avLst/>
          </a:prstGeom>
        </p:spPr>
      </p:pic>
      <p:pic>
        <p:nvPicPr>
          <p:cNvPr id="17" name="Picture 16">
            <a:extLst>
              <a:ext uri="{FF2B5EF4-FFF2-40B4-BE49-F238E27FC236}">
                <a16:creationId xmlns:a16="http://schemas.microsoft.com/office/drawing/2014/main" id="{0E4EDCB9-A993-D943-BBDF-3BDBE8732AB3}"/>
              </a:ext>
            </a:extLst>
          </p:cNvPr>
          <p:cNvPicPr>
            <a:picLocks noChangeAspect="1"/>
          </p:cNvPicPr>
          <p:nvPr/>
        </p:nvPicPr>
        <p:blipFill>
          <a:blip r:embed="rId9"/>
          <a:stretch>
            <a:fillRect/>
          </a:stretch>
        </p:blipFill>
        <p:spPr>
          <a:xfrm>
            <a:off x="2777088" y="4827314"/>
            <a:ext cx="535138" cy="535138"/>
          </a:xfrm>
          <a:prstGeom prst="rect">
            <a:avLst/>
          </a:prstGeom>
        </p:spPr>
      </p:pic>
      <p:pic>
        <p:nvPicPr>
          <p:cNvPr id="18" name="Picture 17">
            <a:extLst>
              <a:ext uri="{FF2B5EF4-FFF2-40B4-BE49-F238E27FC236}">
                <a16:creationId xmlns:a16="http://schemas.microsoft.com/office/drawing/2014/main" id="{49151879-D51D-2A4E-8162-7DBAE87779A6}"/>
              </a:ext>
            </a:extLst>
          </p:cNvPr>
          <p:cNvPicPr>
            <a:picLocks noChangeAspect="1"/>
          </p:cNvPicPr>
          <p:nvPr/>
        </p:nvPicPr>
        <p:blipFill>
          <a:blip r:embed="rId10"/>
          <a:stretch>
            <a:fillRect/>
          </a:stretch>
        </p:blipFill>
        <p:spPr>
          <a:xfrm>
            <a:off x="2722531" y="4486088"/>
            <a:ext cx="322126" cy="317458"/>
          </a:xfrm>
          <a:prstGeom prst="rect">
            <a:avLst/>
          </a:prstGeom>
        </p:spPr>
      </p:pic>
      <p:pic>
        <p:nvPicPr>
          <p:cNvPr id="19" name="Picture 18">
            <a:extLst>
              <a:ext uri="{FF2B5EF4-FFF2-40B4-BE49-F238E27FC236}">
                <a16:creationId xmlns:a16="http://schemas.microsoft.com/office/drawing/2014/main" id="{FDEF1502-C148-8B4A-B76F-780885BD3AF4}"/>
              </a:ext>
            </a:extLst>
          </p:cNvPr>
          <p:cNvPicPr>
            <a:picLocks noChangeAspect="1"/>
          </p:cNvPicPr>
          <p:nvPr/>
        </p:nvPicPr>
        <p:blipFill>
          <a:blip r:embed="rId11"/>
          <a:stretch>
            <a:fillRect/>
          </a:stretch>
        </p:blipFill>
        <p:spPr>
          <a:xfrm>
            <a:off x="4329189" y="4927843"/>
            <a:ext cx="452377" cy="376982"/>
          </a:xfrm>
          <a:prstGeom prst="rect">
            <a:avLst/>
          </a:prstGeom>
        </p:spPr>
      </p:pic>
      <p:pic>
        <p:nvPicPr>
          <p:cNvPr id="20" name="Picture 19">
            <a:extLst>
              <a:ext uri="{FF2B5EF4-FFF2-40B4-BE49-F238E27FC236}">
                <a16:creationId xmlns:a16="http://schemas.microsoft.com/office/drawing/2014/main" id="{5BED42CD-68E9-5648-8D41-CF1CE28D8A6E}"/>
              </a:ext>
            </a:extLst>
          </p:cNvPr>
          <p:cNvPicPr>
            <a:picLocks noChangeAspect="1"/>
          </p:cNvPicPr>
          <p:nvPr/>
        </p:nvPicPr>
        <p:blipFill>
          <a:blip r:embed="rId12"/>
          <a:stretch>
            <a:fillRect/>
          </a:stretch>
        </p:blipFill>
        <p:spPr>
          <a:xfrm>
            <a:off x="4152705" y="5550798"/>
            <a:ext cx="666932" cy="346806"/>
          </a:xfrm>
          <a:prstGeom prst="rect">
            <a:avLst/>
          </a:prstGeom>
        </p:spPr>
      </p:pic>
      <p:pic>
        <p:nvPicPr>
          <p:cNvPr id="21" name="Picture 20">
            <a:extLst>
              <a:ext uri="{FF2B5EF4-FFF2-40B4-BE49-F238E27FC236}">
                <a16:creationId xmlns:a16="http://schemas.microsoft.com/office/drawing/2014/main" id="{2D02C20D-19A5-D243-B0EE-80F5867414F6}"/>
              </a:ext>
            </a:extLst>
          </p:cNvPr>
          <p:cNvPicPr>
            <a:picLocks noChangeAspect="1"/>
          </p:cNvPicPr>
          <p:nvPr/>
        </p:nvPicPr>
        <p:blipFill>
          <a:blip r:embed="rId13"/>
          <a:stretch>
            <a:fillRect/>
          </a:stretch>
        </p:blipFill>
        <p:spPr>
          <a:xfrm>
            <a:off x="3796646" y="5094895"/>
            <a:ext cx="614245" cy="460684"/>
          </a:xfrm>
          <a:prstGeom prst="rect">
            <a:avLst/>
          </a:prstGeom>
        </p:spPr>
      </p:pic>
      <p:pic>
        <p:nvPicPr>
          <p:cNvPr id="22" name="Picture 21">
            <a:extLst>
              <a:ext uri="{FF2B5EF4-FFF2-40B4-BE49-F238E27FC236}">
                <a16:creationId xmlns:a16="http://schemas.microsoft.com/office/drawing/2014/main" id="{9ED1990E-FA55-4B4D-874F-67D6FBDC18C1}"/>
              </a:ext>
            </a:extLst>
          </p:cNvPr>
          <p:cNvPicPr>
            <a:picLocks noChangeAspect="1"/>
          </p:cNvPicPr>
          <p:nvPr/>
        </p:nvPicPr>
        <p:blipFill>
          <a:blip r:embed="rId14"/>
          <a:stretch>
            <a:fillRect/>
          </a:stretch>
        </p:blipFill>
        <p:spPr>
          <a:xfrm>
            <a:off x="3788424" y="5473993"/>
            <a:ext cx="505659" cy="470786"/>
          </a:xfrm>
          <a:prstGeom prst="rect">
            <a:avLst/>
          </a:prstGeom>
        </p:spPr>
      </p:pic>
      <p:pic>
        <p:nvPicPr>
          <p:cNvPr id="23" name="Picture 22">
            <a:extLst>
              <a:ext uri="{FF2B5EF4-FFF2-40B4-BE49-F238E27FC236}">
                <a16:creationId xmlns:a16="http://schemas.microsoft.com/office/drawing/2014/main" id="{D53EFC2D-E9C2-AD4E-B5CE-4255BB085E5D}"/>
              </a:ext>
            </a:extLst>
          </p:cNvPr>
          <p:cNvPicPr>
            <a:picLocks noChangeAspect="1"/>
          </p:cNvPicPr>
          <p:nvPr/>
        </p:nvPicPr>
        <p:blipFill>
          <a:blip r:embed="rId15"/>
          <a:stretch>
            <a:fillRect/>
          </a:stretch>
        </p:blipFill>
        <p:spPr>
          <a:xfrm>
            <a:off x="1992463" y="4840355"/>
            <a:ext cx="803170" cy="164608"/>
          </a:xfrm>
          <a:prstGeom prst="rect">
            <a:avLst/>
          </a:prstGeom>
        </p:spPr>
      </p:pic>
      <p:sp>
        <p:nvSpPr>
          <p:cNvPr id="24" name="Rectangle 23">
            <a:extLst>
              <a:ext uri="{FF2B5EF4-FFF2-40B4-BE49-F238E27FC236}">
                <a16:creationId xmlns:a16="http://schemas.microsoft.com/office/drawing/2014/main" id="{80ECF818-E800-4142-A8E9-3E418CA3ACF2}"/>
              </a:ext>
            </a:extLst>
          </p:cNvPr>
          <p:cNvSpPr/>
          <p:nvPr/>
        </p:nvSpPr>
        <p:spPr>
          <a:xfrm>
            <a:off x="1674613" y="3658343"/>
            <a:ext cx="271876" cy="1655491"/>
          </a:xfrm>
          <a:prstGeom prst="rect">
            <a:avLst/>
          </a:prstGeom>
          <a:solidFill>
            <a:schemeClr val="accent3">
              <a:lumMod val="20000"/>
              <a:lumOff val="80000"/>
              <a:alpha val="53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VPN</a:t>
            </a:r>
          </a:p>
        </p:txBody>
      </p:sp>
      <p:sp>
        <p:nvSpPr>
          <p:cNvPr id="25" name="Rectangle 24">
            <a:extLst>
              <a:ext uri="{FF2B5EF4-FFF2-40B4-BE49-F238E27FC236}">
                <a16:creationId xmlns:a16="http://schemas.microsoft.com/office/drawing/2014/main" id="{F6B5C877-EFED-084E-BEE0-852EB1BA4B91}"/>
              </a:ext>
            </a:extLst>
          </p:cNvPr>
          <p:cNvSpPr/>
          <p:nvPr/>
        </p:nvSpPr>
        <p:spPr>
          <a:xfrm>
            <a:off x="2267757" y="3356407"/>
            <a:ext cx="271876" cy="1551506"/>
          </a:xfrm>
          <a:prstGeom prst="rect">
            <a:avLst/>
          </a:prstGeom>
          <a:solidFill>
            <a:schemeClr val="accent5">
              <a:lumMod val="40000"/>
              <a:lumOff val="60000"/>
              <a:alpha val="53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Firewall</a:t>
            </a:r>
          </a:p>
        </p:txBody>
      </p:sp>
      <p:sp>
        <p:nvSpPr>
          <p:cNvPr id="26" name="Rectangle 25">
            <a:extLst>
              <a:ext uri="{FF2B5EF4-FFF2-40B4-BE49-F238E27FC236}">
                <a16:creationId xmlns:a16="http://schemas.microsoft.com/office/drawing/2014/main" id="{657D8C3C-80BA-9C41-88DA-A12A617F3A0B}"/>
              </a:ext>
            </a:extLst>
          </p:cNvPr>
          <p:cNvSpPr/>
          <p:nvPr/>
        </p:nvSpPr>
        <p:spPr>
          <a:xfrm>
            <a:off x="292575" y="3628988"/>
            <a:ext cx="271876" cy="1655491"/>
          </a:xfrm>
          <a:prstGeom prst="rect">
            <a:avLst/>
          </a:prstGeom>
          <a:solidFill>
            <a:schemeClr val="accent5">
              <a:lumMod val="40000"/>
              <a:lumOff val="60000"/>
              <a:alpha val="53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Firewall</a:t>
            </a:r>
          </a:p>
        </p:txBody>
      </p:sp>
      <p:sp>
        <p:nvSpPr>
          <p:cNvPr id="27" name="Rectangle 26">
            <a:extLst>
              <a:ext uri="{FF2B5EF4-FFF2-40B4-BE49-F238E27FC236}">
                <a16:creationId xmlns:a16="http://schemas.microsoft.com/office/drawing/2014/main" id="{CE5892EB-3F4A-8347-9CED-FA3F9E620D96}"/>
              </a:ext>
            </a:extLst>
          </p:cNvPr>
          <p:cNvSpPr/>
          <p:nvPr/>
        </p:nvSpPr>
        <p:spPr>
          <a:xfrm>
            <a:off x="867159" y="3460510"/>
            <a:ext cx="271876" cy="1655491"/>
          </a:xfrm>
          <a:prstGeom prst="rect">
            <a:avLst/>
          </a:prstGeom>
          <a:solidFill>
            <a:srgbClr val="FFC000">
              <a:alpha val="5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Antivirus</a:t>
            </a:r>
          </a:p>
        </p:txBody>
      </p:sp>
      <p:pic>
        <p:nvPicPr>
          <p:cNvPr id="28" name="Picture 27">
            <a:extLst>
              <a:ext uri="{FF2B5EF4-FFF2-40B4-BE49-F238E27FC236}">
                <a16:creationId xmlns:a16="http://schemas.microsoft.com/office/drawing/2014/main" id="{03B4CA3F-CF07-1442-B795-79BA53849AC9}"/>
              </a:ext>
            </a:extLst>
          </p:cNvPr>
          <p:cNvPicPr>
            <a:picLocks noChangeAspect="1"/>
          </p:cNvPicPr>
          <p:nvPr/>
        </p:nvPicPr>
        <p:blipFill>
          <a:blip r:embed="rId16"/>
          <a:stretch>
            <a:fillRect/>
          </a:stretch>
        </p:blipFill>
        <p:spPr>
          <a:xfrm>
            <a:off x="983267" y="5325237"/>
            <a:ext cx="635278" cy="478577"/>
          </a:xfrm>
          <a:prstGeom prst="rect">
            <a:avLst/>
          </a:prstGeom>
        </p:spPr>
      </p:pic>
      <p:sp>
        <p:nvSpPr>
          <p:cNvPr id="29" name="Rectangle 28">
            <a:extLst>
              <a:ext uri="{FF2B5EF4-FFF2-40B4-BE49-F238E27FC236}">
                <a16:creationId xmlns:a16="http://schemas.microsoft.com/office/drawing/2014/main" id="{E2C37E94-DBD9-1143-965F-176034CDDC28}"/>
              </a:ext>
            </a:extLst>
          </p:cNvPr>
          <p:cNvSpPr/>
          <p:nvPr/>
        </p:nvSpPr>
        <p:spPr>
          <a:xfrm>
            <a:off x="1248166" y="3712545"/>
            <a:ext cx="271876" cy="1761446"/>
          </a:xfrm>
          <a:prstGeom prst="rect">
            <a:avLst/>
          </a:prstGeom>
          <a:solidFill>
            <a:srgbClr val="FF4F45">
              <a:alpha val="52941"/>
            </a:srgbClr>
          </a:solidFill>
          <a:ln>
            <a:solidFill>
              <a:srgbClr val="FF4F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IDS/IPS</a:t>
            </a:r>
          </a:p>
        </p:txBody>
      </p:sp>
      <p:sp>
        <p:nvSpPr>
          <p:cNvPr id="30" name="Rectangle 29">
            <a:extLst>
              <a:ext uri="{FF2B5EF4-FFF2-40B4-BE49-F238E27FC236}">
                <a16:creationId xmlns:a16="http://schemas.microsoft.com/office/drawing/2014/main" id="{0E12F3B0-9250-C144-A494-30786AAA9C66}"/>
              </a:ext>
            </a:extLst>
          </p:cNvPr>
          <p:cNvSpPr/>
          <p:nvPr/>
        </p:nvSpPr>
        <p:spPr>
          <a:xfrm>
            <a:off x="3497205" y="3065737"/>
            <a:ext cx="271876" cy="1655491"/>
          </a:xfrm>
          <a:prstGeom prst="rect">
            <a:avLst/>
          </a:prstGeom>
          <a:solidFill>
            <a:srgbClr val="FF4F45">
              <a:alpha val="52941"/>
            </a:srgbClr>
          </a:solidFill>
          <a:ln>
            <a:solidFill>
              <a:srgbClr val="FF4F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IDS/IPS</a:t>
            </a:r>
          </a:p>
        </p:txBody>
      </p:sp>
      <p:sp>
        <p:nvSpPr>
          <p:cNvPr id="31" name="Rectangle 30">
            <a:extLst>
              <a:ext uri="{FF2B5EF4-FFF2-40B4-BE49-F238E27FC236}">
                <a16:creationId xmlns:a16="http://schemas.microsoft.com/office/drawing/2014/main" id="{4CB725FD-CF78-6749-BA9F-4C5C94730B9B}"/>
              </a:ext>
            </a:extLst>
          </p:cNvPr>
          <p:cNvSpPr/>
          <p:nvPr/>
        </p:nvSpPr>
        <p:spPr>
          <a:xfrm>
            <a:off x="3204163" y="3292526"/>
            <a:ext cx="271876" cy="1655491"/>
          </a:xfrm>
          <a:prstGeom prst="rect">
            <a:avLst/>
          </a:prstGeom>
          <a:solidFill>
            <a:srgbClr val="FFC000">
              <a:alpha val="5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Antivirus</a:t>
            </a:r>
          </a:p>
        </p:txBody>
      </p:sp>
      <p:pic>
        <p:nvPicPr>
          <p:cNvPr id="32" name="Picture 31">
            <a:extLst>
              <a:ext uri="{FF2B5EF4-FFF2-40B4-BE49-F238E27FC236}">
                <a16:creationId xmlns:a16="http://schemas.microsoft.com/office/drawing/2014/main" id="{C01F3995-1260-B741-807D-2E6F225B3341}"/>
              </a:ext>
            </a:extLst>
          </p:cNvPr>
          <p:cNvPicPr>
            <a:picLocks noChangeAspect="1"/>
          </p:cNvPicPr>
          <p:nvPr/>
        </p:nvPicPr>
        <p:blipFill>
          <a:blip r:embed="rId17"/>
          <a:stretch>
            <a:fillRect/>
          </a:stretch>
        </p:blipFill>
        <p:spPr>
          <a:xfrm>
            <a:off x="4358148" y="2638116"/>
            <a:ext cx="423445" cy="370844"/>
          </a:xfrm>
          <a:prstGeom prst="rect">
            <a:avLst/>
          </a:prstGeom>
        </p:spPr>
      </p:pic>
      <p:pic>
        <p:nvPicPr>
          <p:cNvPr id="33" name="Picture 32">
            <a:extLst>
              <a:ext uri="{FF2B5EF4-FFF2-40B4-BE49-F238E27FC236}">
                <a16:creationId xmlns:a16="http://schemas.microsoft.com/office/drawing/2014/main" id="{53275BCD-7D62-304B-829A-9C9B30594CF8}"/>
              </a:ext>
            </a:extLst>
          </p:cNvPr>
          <p:cNvPicPr>
            <a:picLocks noChangeAspect="1"/>
          </p:cNvPicPr>
          <p:nvPr/>
        </p:nvPicPr>
        <p:blipFill>
          <a:blip r:embed="rId17"/>
          <a:stretch>
            <a:fillRect/>
          </a:stretch>
        </p:blipFill>
        <p:spPr>
          <a:xfrm>
            <a:off x="3128699" y="3098158"/>
            <a:ext cx="423445" cy="370844"/>
          </a:xfrm>
          <a:prstGeom prst="rect">
            <a:avLst/>
          </a:prstGeom>
        </p:spPr>
      </p:pic>
      <p:pic>
        <p:nvPicPr>
          <p:cNvPr id="34" name="Picture 33">
            <a:extLst>
              <a:ext uri="{FF2B5EF4-FFF2-40B4-BE49-F238E27FC236}">
                <a16:creationId xmlns:a16="http://schemas.microsoft.com/office/drawing/2014/main" id="{858C03B6-49F4-E644-AE52-423465FDF8E4}"/>
              </a:ext>
            </a:extLst>
          </p:cNvPr>
          <p:cNvPicPr>
            <a:picLocks noChangeAspect="1"/>
          </p:cNvPicPr>
          <p:nvPr/>
        </p:nvPicPr>
        <p:blipFill>
          <a:blip r:embed="rId17"/>
          <a:stretch>
            <a:fillRect/>
          </a:stretch>
        </p:blipFill>
        <p:spPr>
          <a:xfrm>
            <a:off x="2191970" y="3065739"/>
            <a:ext cx="423445" cy="370844"/>
          </a:xfrm>
          <a:prstGeom prst="rect">
            <a:avLst/>
          </a:prstGeom>
        </p:spPr>
      </p:pic>
      <p:pic>
        <p:nvPicPr>
          <p:cNvPr id="35" name="Picture 34">
            <a:extLst>
              <a:ext uri="{FF2B5EF4-FFF2-40B4-BE49-F238E27FC236}">
                <a16:creationId xmlns:a16="http://schemas.microsoft.com/office/drawing/2014/main" id="{661F4B1F-F9BA-0947-B869-80864DC5FD5F}"/>
              </a:ext>
            </a:extLst>
          </p:cNvPr>
          <p:cNvPicPr>
            <a:picLocks noChangeAspect="1"/>
          </p:cNvPicPr>
          <p:nvPr/>
        </p:nvPicPr>
        <p:blipFill>
          <a:blip r:embed="rId17"/>
          <a:stretch>
            <a:fillRect/>
          </a:stretch>
        </p:blipFill>
        <p:spPr>
          <a:xfrm>
            <a:off x="1598827" y="3346645"/>
            <a:ext cx="423445" cy="370844"/>
          </a:xfrm>
          <a:prstGeom prst="rect">
            <a:avLst/>
          </a:prstGeom>
        </p:spPr>
      </p:pic>
      <p:pic>
        <p:nvPicPr>
          <p:cNvPr id="36" name="Picture 35">
            <a:extLst>
              <a:ext uri="{FF2B5EF4-FFF2-40B4-BE49-F238E27FC236}">
                <a16:creationId xmlns:a16="http://schemas.microsoft.com/office/drawing/2014/main" id="{5E3E6E32-72B7-1C46-B791-0104D5BA67CA}"/>
              </a:ext>
            </a:extLst>
          </p:cNvPr>
          <p:cNvPicPr>
            <a:picLocks noChangeAspect="1"/>
          </p:cNvPicPr>
          <p:nvPr/>
        </p:nvPicPr>
        <p:blipFill>
          <a:blip r:embed="rId17"/>
          <a:stretch>
            <a:fillRect/>
          </a:stretch>
        </p:blipFill>
        <p:spPr>
          <a:xfrm>
            <a:off x="1181758" y="3412673"/>
            <a:ext cx="423445" cy="370844"/>
          </a:xfrm>
          <a:prstGeom prst="rect">
            <a:avLst/>
          </a:prstGeom>
        </p:spPr>
      </p:pic>
      <p:pic>
        <p:nvPicPr>
          <p:cNvPr id="37" name="Picture 36">
            <a:extLst>
              <a:ext uri="{FF2B5EF4-FFF2-40B4-BE49-F238E27FC236}">
                <a16:creationId xmlns:a16="http://schemas.microsoft.com/office/drawing/2014/main" id="{E1ED3306-0FAC-6D4A-8F92-9014AF9A26DB}"/>
              </a:ext>
            </a:extLst>
          </p:cNvPr>
          <p:cNvPicPr>
            <a:picLocks noChangeAspect="1"/>
          </p:cNvPicPr>
          <p:nvPr/>
        </p:nvPicPr>
        <p:blipFill>
          <a:blip r:embed="rId17"/>
          <a:stretch>
            <a:fillRect/>
          </a:stretch>
        </p:blipFill>
        <p:spPr>
          <a:xfrm>
            <a:off x="803024" y="3136217"/>
            <a:ext cx="423445" cy="370844"/>
          </a:xfrm>
          <a:prstGeom prst="rect">
            <a:avLst/>
          </a:prstGeom>
        </p:spPr>
      </p:pic>
      <p:pic>
        <p:nvPicPr>
          <p:cNvPr id="38" name="Picture 37">
            <a:extLst>
              <a:ext uri="{FF2B5EF4-FFF2-40B4-BE49-F238E27FC236}">
                <a16:creationId xmlns:a16="http://schemas.microsoft.com/office/drawing/2014/main" id="{7AB243E3-E5C0-3440-947B-7FFAD34153F9}"/>
              </a:ext>
            </a:extLst>
          </p:cNvPr>
          <p:cNvPicPr>
            <a:picLocks noChangeAspect="1"/>
          </p:cNvPicPr>
          <p:nvPr/>
        </p:nvPicPr>
        <p:blipFill>
          <a:blip r:embed="rId17"/>
          <a:stretch>
            <a:fillRect/>
          </a:stretch>
        </p:blipFill>
        <p:spPr>
          <a:xfrm>
            <a:off x="221408" y="3321639"/>
            <a:ext cx="423445" cy="370844"/>
          </a:xfrm>
          <a:prstGeom prst="rect">
            <a:avLst/>
          </a:prstGeom>
        </p:spPr>
      </p:pic>
      <p:pic>
        <p:nvPicPr>
          <p:cNvPr id="39" name="Picture 38">
            <a:extLst>
              <a:ext uri="{FF2B5EF4-FFF2-40B4-BE49-F238E27FC236}">
                <a16:creationId xmlns:a16="http://schemas.microsoft.com/office/drawing/2014/main" id="{B81E93D3-9109-1B4F-8058-6D16F2C4586E}"/>
              </a:ext>
            </a:extLst>
          </p:cNvPr>
          <p:cNvPicPr>
            <a:picLocks noChangeAspect="1"/>
          </p:cNvPicPr>
          <p:nvPr/>
        </p:nvPicPr>
        <p:blipFill>
          <a:blip r:embed="rId17"/>
          <a:stretch>
            <a:fillRect/>
          </a:stretch>
        </p:blipFill>
        <p:spPr>
          <a:xfrm>
            <a:off x="1016360" y="1885464"/>
            <a:ext cx="423445" cy="370844"/>
          </a:xfrm>
          <a:prstGeom prst="rect">
            <a:avLst/>
          </a:prstGeom>
        </p:spPr>
      </p:pic>
      <p:pic>
        <p:nvPicPr>
          <p:cNvPr id="40" name="Picture 39">
            <a:extLst>
              <a:ext uri="{FF2B5EF4-FFF2-40B4-BE49-F238E27FC236}">
                <a16:creationId xmlns:a16="http://schemas.microsoft.com/office/drawing/2014/main" id="{ED970E98-3BBC-144B-9EAD-36352CBE39E3}"/>
              </a:ext>
            </a:extLst>
          </p:cNvPr>
          <p:cNvPicPr>
            <a:picLocks noChangeAspect="1"/>
          </p:cNvPicPr>
          <p:nvPr/>
        </p:nvPicPr>
        <p:blipFill>
          <a:blip r:embed="rId17"/>
          <a:stretch>
            <a:fillRect/>
          </a:stretch>
        </p:blipFill>
        <p:spPr>
          <a:xfrm>
            <a:off x="2871979" y="1706276"/>
            <a:ext cx="423445" cy="370844"/>
          </a:xfrm>
          <a:prstGeom prst="rect">
            <a:avLst/>
          </a:prstGeom>
        </p:spPr>
      </p:pic>
      <p:grpSp>
        <p:nvGrpSpPr>
          <p:cNvPr id="41" name="Group 40">
            <a:extLst>
              <a:ext uri="{FF2B5EF4-FFF2-40B4-BE49-F238E27FC236}">
                <a16:creationId xmlns:a16="http://schemas.microsoft.com/office/drawing/2014/main" id="{F4F64C2A-D3C4-AB4E-9DE2-F62845258790}"/>
              </a:ext>
            </a:extLst>
          </p:cNvPr>
          <p:cNvGrpSpPr/>
          <p:nvPr/>
        </p:nvGrpSpPr>
        <p:grpSpPr>
          <a:xfrm>
            <a:off x="433129" y="2311821"/>
            <a:ext cx="1409137" cy="1020594"/>
            <a:chOff x="432392" y="2584671"/>
            <a:chExt cx="1409320" cy="1020726"/>
          </a:xfrm>
        </p:grpSpPr>
        <p:sp>
          <p:nvSpPr>
            <p:cNvPr id="42" name="Freeform 41">
              <a:extLst>
                <a:ext uri="{FF2B5EF4-FFF2-40B4-BE49-F238E27FC236}">
                  <a16:creationId xmlns:a16="http://schemas.microsoft.com/office/drawing/2014/main" id="{F711B324-CB29-BC48-A92B-A48FEA492B69}"/>
                </a:ext>
              </a:extLst>
            </p:cNvPr>
            <p:cNvSpPr/>
            <p:nvPr/>
          </p:nvSpPr>
          <p:spPr>
            <a:xfrm>
              <a:off x="432392" y="2811146"/>
              <a:ext cx="1409320" cy="666660"/>
            </a:xfrm>
            <a:custGeom>
              <a:avLst/>
              <a:gdLst>
                <a:gd name="connsiteX0" fmla="*/ 0 w 3827721"/>
                <a:gd name="connsiteY0" fmla="*/ 1077432 h 1077432"/>
                <a:gd name="connsiteX1" fmla="*/ 7089 w 3827721"/>
                <a:gd name="connsiteY1" fmla="*/ 0 h 1077432"/>
                <a:gd name="connsiteX2" fmla="*/ 3749749 w 3827721"/>
                <a:gd name="connsiteY2" fmla="*/ 0 h 1077432"/>
                <a:gd name="connsiteX3" fmla="*/ 3749749 w 3827721"/>
                <a:gd name="connsiteY3" fmla="*/ 985283 h 1077432"/>
                <a:gd name="connsiteX4" fmla="*/ 3827721 w 3827721"/>
                <a:gd name="connsiteY4"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49749 w 3749749"/>
                <a:gd name="connsiteY3" fmla="*/ 985283 h 1077432"/>
              </a:gdLst>
              <a:ahLst/>
              <a:cxnLst>
                <a:cxn ang="0">
                  <a:pos x="connsiteX0" y="connsiteY0"/>
                </a:cxn>
                <a:cxn ang="0">
                  <a:pos x="connsiteX1" y="connsiteY1"/>
                </a:cxn>
                <a:cxn ang="0">
                  <a:pos x="connsiteX2" y="connsiteY2"/>
                </a:cxn>
                <a:cxn ang="0">
                  <a:pos x="connsiteX3" y="connsiteY3"/>
                </a:cxn>
              </a:cxnLst>
              <a:rect l="l" t="t" r="r" b="b"/>
              <a:pathLst>
                <a:path w="3749749" h="1077432">
                  <a:moveTo>
                    <a:pt x="0" y="1077432"/>
                  </a:moveTo>
                  <a:lnTo>
                    <a:pt x="7089" y="0"/>
                  </a:lnTo>
                  <a:lnTo>
                    <a:pt x="3749749" y="0"/>
                  </a:lnTo>
                  <a:lnTo>
                    <a:pt x="3749749" y="98528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3" name="Freeform 42">
              <a:extLst>
                <a:ext uri="{FF2B5EF4-FFF2-40B4-BE49-F238E27FC236}">
                  <a16:creationId xmlns:a16="http://schemas.microsoft.com/office/drawing/2014/main" id="{51378D5B-8BD1-574E-865E-FFF751D8DF57}"/>
                </a:ext>
              </a:extLst>
            </p:cNvPr>
            <p:cNvSpPr/>
            <p:nvPr/>
          </p:nvSpPr>
          <p:spPr>
            <a:xfrm>
              <a:off x="1006550" y="2811499"/>
              <a:ext cx="0" cy="567070"/>
            </a:xfrm>
            <a:custGeom>
              <a:avLst/>
              <a:gdLst>
                <a:gd name="connsiteX0" fmla="*/ 0 w 0"/>
                <a:gd name="connsiteY0" fmla="*/ 567070 h 567070"/>
                <a:gd name="connsiteX1" fmla="*/ 0 w 0"/>
                <a:gd name="connsiteY1" fmla="*/ 0 h 567070"/>
              </a:gdLst>
              <a:ahLst/>
              <a:cxnLst>
                <a:cxn ang="0">
                  <a:pos x="connsiteX0" y="connsiteY0"/>
                </a:cxn>
                <a:cxn ang="0">
                  <a:pos x="connsiteX1" y="connsiteY1"/>
                </a:cxn>
              </a:cxnLst>
              <a:rect l="l" t="t" r="r" b="b"/>
              <a:pathLst>
                <a:path h="567070">
                  <a:moveTo>
                    <a:pt x="0" y="56707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4" name="Freeform 43">
              <a:extLst>
                <a:ext uri="{FF2B5EF4-FFF2-40B4-BE49-F238E27FC236}">
                  <a16:creationId xmlns:a16="http://schemas.microsoft.com/office/drawing/2014/main" id="{5041C8D4-EFD2-804B-B421-E3740F186185}"/>
                </a:ext>
              </a:extLst>
            </p:cNvPr>
            <p:cNvSpPr/>
            <p:nvPr/>
          </p:nvSpPr>
          <p:spPr>
            <a:xfrm>
              <a:off x="1389322" y="2811499"/>
              <a:ext cx="0" cy="793898"/>
            </a:xfrm>
            <a:custGeom>
              <a:avLst/>
              <a:gdLst>
                <a:gd name="connsiteX0" fmla="*/ 0 w 0"/>
                <a:gd name="connsiteY0" fmla="*/ 793898 h 793898"/>
                <a:gd name="connsiteX1" fmla="*/ 0 w 0"/>
                <a:gd name="connsiteY1" fmla="*/ 0 h 793898"/>
              </a:gdLst>
              <a:ahLst/>
              <a:cxnLst>
                <a:cxn ang="0">
                  <a:pos x="connsiteX0" y="connsiteY0"/>
                </a:cxn>
                <a:cxn ang="0">
                  <a:pos x="connsiteX1" y="connsiteY1"/>
                </a:cxn>
              </a:cxnLst>
              <a:rect l="l" t="t" r="r" b="b"/>
              <a:pathLst>
                <a:path h="793898">
                  <a:moveTo>
                    <a:pt x="0" y="793898"/>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5" name="Freeform 44">
              <a:extLst>
                <a:ext uri="{FF2B5EF4-FFF2-40B4-BE49-F238E27FC236}">
                  <a16:creationId xmlns:a16="http://schemas.microsoft.com/office/drawing/2014/main" id="{44DBF744-A8A4-D04F-9B32-E626DAD29F0F}"/>
                </a:ext>
              </a:extLst>
            </p:cNvPr>
            <p:cNvSpPr/>
            <p:nvPr/>
          </p:nvSpPr>
          <p:spPr>
            <a:xfrm>
              <a:off x="1226289" y="2584671"/>
              <a:ext cx="0" cy="226828"/>
            </a:xfrm>
            <a:custGeom>
              <a:avLst/>
              <a:gdLst>
                <a:gd name="connsiteX0" fmla="*/ 0 w 0"/>
                <a:gd name="connsiteY0" fmla="*/ 226828 h 226828"/>
                <a:gd name="connsiteX1" fmla="*/ 0 w 0"/>
                <a:gd name="connsiteY1" fmla="*/ 0 h 226828"/>
              </a:gdLst>
              <a:ahLst/>
              <a:cxnLst>
                <a:cxn ang="0">
                  <a:pos x="connsiteX0" y="connsiteY0"/>
                </a:cxn>
                <a:cxn ang="0">
                  <a:pos x="connsiteX1" y="connsiteY1"/>
                </a:cxn>
              </a:cxnLst>
              <a:rect l="l" t="t" r="r" b="b"/>
              <a:pathLst>
                <a:path h="226828">
                  <a:moveTo>
                    <a:pt x="0" y="226828"/>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grpSp>
      <p:pic>
        <p:nvPicPr>
          <p:cNvPr id="46" name="Picture 45">
            <a:extLst>
              <a:ext uri="{FF2B5EF4-FFF2-40B4-BE49-F238E27FC236}">
                <a16:creationId xmlns:a16="http://schemas.microsoft.com/office/drawing/2014/main" id="{96F6C46A-1915-554E-AC1D-867E02E42B8C}"/>
              </a:ext>
            </a:extLst>
          </p:cNvPr>
          <p:cNvPicPr>
            <a:picLocks noChangeAspect="1"/>
          </p:cNvPicPr>
          <p:nvPr/>
        </p:nvPicPr>
        <p:blipFill>
          <a:blip r:embed="rId17"/>
          <a:stretch>
            <a:fillRect/>
          </a:stretch>
        </p:blipFill>
        <p:spPr>
          <a:xfrm>
            <a:off x="3421419" y="2765374"/>
            <a:ext cx="423445" cy="370844"/>
          </a:xfrm>
          <a:prstGeom prst="rect">
            <a:avLst/>
          </a:prstGeom>
        </p:spPr>
      </p:pic>
      <p:grpSp>
        <p:nvGrpSpPr>
          <p:cNvPr id="47" name="Group 46">
            <a:extLst>
              <a:ext uri="{FF2B5EF4-FFF2-40B4-BE49-F238E27FC236}">
                <a16:creationId xmlns:a16="http://schemas.microsoft.com/office/drawing/2014/main" id="{C13BFA45-EF4D-0C47-96EF-B530C28122A6}"/>
              </a:ext>
            </a:extLst>
          </p:cNvPr>
          <p:cNvGrpSpPr/>
          <p:nvPr/>
        </p:nvGrpSpPr>
        <p:grpSpPr>
          <a:xfrm>
            <a:off x="2416350" y="2121387"/>
            <a:ext cx="1248276" cy="956806"/>
            <a:chOff x="2415869" y="2394211"/>
            <a:chExt cx="1248439" cy="956931"/>
          </a:xfrm>
        </p:grpSpPr>
        <p:sp>
          <p:nvSpPr>
            <p:cNvPr id="48" name="Freeform 47">
              <a:extLst>
                <a:ext uri="{FF2B5EF4-FFF2-40B4-BE49-F238E27FC236}">
                  <a16:creationId xmlns:a16="http://schemas.microsoft.com/office/drawing/2014/main" id="{C5383620-846B-A848-BA40-A1A86835ACB1}"/>
                </a:ext>
              </a:extLst>
            </p:cNvPr>
            <p:cNvSpPr/>
            <p:nvPr/>
          </p:nvSpPr>
          <p:spPr>
            <a:xfrm>
              <a:off x="3083308" y="2394211"/>
              <a:ext cx="0" cy="226828"/>
            </a:xfrm>
            <a:custGeom>
              <a:avLst/>
              <a:gdLst>
                <a:gd name="connsiteX0" fmla="*/ 0 w 0"/>
                <a:gd name="connsiteY0" fmla="*/ 226828 h 226828"/>
                <a:gd name="connsiteX1" fmla="*/ 0 w 0"/>
                <a:gd name="connsiteY1" fmla="*/ 0 h 226828"/>
              </a:gdLst>
              <a:ahLst/>
              <a:cxnLst>
                <a:cxn ang="0">
                  <a:pos x="connsiteX0" y="connsiteY0"/>
                </a:cxn>
                <a:cxn ang="0">
                  <a:pos x="connsiteX1" y="connsiteY1"/>
                </a:cxn>
              </a:cxnLst>
              <a:rect l="l" t="t" r="r" b="b"/>
              <a:pathLst>
                <a:path h="226828">
                  <a:moveTo>
                    <a:pt x="0" y="226828"/>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9" name="Freeform 48">
              <a:extLst>
                <a:ext uri="{FF2B5EF4-FFF2-40B4-BE49-F238E27FC236}">
                  <a16:creationId xmlns:a16="http://schemas.microsoft.com/office/drawing/2014/main" id="{17FD5455-4FB0-0A4F-A41F-3EAACAA6B5E0}"/>
                </a:ext>
              </a:extLst>
            </p:cNvPr>
            <p:cNvSpPr/>
            <p:nvPr/>
          </p:nvSpPr>
          <p:spPr>
            <a:xfrm>
              <a:off x="2415869" y="2621039"/>
              <a:ext cx="1248439" cy="666660"/>
            </a:xfrm>
            <a:custGeom>
              <a:avLst/>
              <a:gdLst>
                <a:gd name="connsiteX0" fmla="*/ 0 w 3827721"/>
                <a:gd name="connsiteY0" fmla="*/ 1077432 h 1077432"/>
                <a:gd name="connsiteX1" fmla="*/ 7089 w 3827721"/>
                <a:gd name="connsiteY1" fmla="*/ 0 h 1077432"/>
                <a:gd name="connsiteX2" fmla="*/ 3749749 w 3827721"/>
                <a:gd name="connsiteY2" fmla="*/ 0 h 1077432"/>
                <a:gd name="connsiteX3" fmla="*/ 3749749 w 3827721"/>
                <a:gd name="connsiteY3" fmla="*/ 985283 h 1077432"/>
                <a:gd name="connsiteX4" fmla="*/ 3827721 w 3827721"/>
                <a:gd name="connsiteY4"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49749 w 3749749"/>
                <a:gd name="connsiteY3"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28457 w 3749749"/>
                <a:gd name="connsiteY3" fmla="*/ 572869 h 1077432"/>
                <a:gd name="connsiteX0" fmla="*/ 0 w 3771038"/>
                <a:gd name="connsiteY0" fmla="*/ 1077432 h 1077432"/>
                <a:gd name="connsiteX1" fmla="*/ 7089 w 3771038"/>
                <a:gd name="connsiteY1" fmla="*/ 0 h 1077432"/>
                <a:gd name="connsiteX2" fmla="*/ 3749749 w 3771038"/>
                <a:gd name="connsiteY2" fmla="*/ 0 h 1077432"/>
                <a:gd name="connsiteX3" fmla="*/ 3771038 w 3771038"/>
                <a:gd name="connsiteY3" fmla="*/ 549956 h 1077432"/>
                <a:gd name="connsiteX0" fmla="*/ 0 w 3796164"/>
                <a:gd name="connsiteY0" fmla="*/ 1077432 h 1225859"/>
                <a:gd name="connsiteX1" fmla="*/ 7089 w 3796164"/>
                <a:gd name="connsiteY1" fmla="*/ 0 h 1225859"/>
                <a:gd name="connsiteX2" fmla="*/ 3749749 w 3796164"/>
                <a:gd name="connsiteY2" fmla="*/ 0 h 1225859"/>
                <a:gd name="connsiteX3" fmla="*/ 3796164 w 3796164"/>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33350 w 3749749"/>
                <a:gd name="connsiteY3" fmla="*/ 1237314 h 1237314"/>
                <a:gd name="connsiteX0" fmla="*/ 0 w 3783600"/>
                <a:gd name="connsiteY0" fmla="*/ 1077432 h 1225859"/>
                <a:gd name="connsiteX1" fmla="*/ 7089 w 3783600"/>
                <a:gd name="connsiteY1" fmla="*/ 0 h 1225859"/>
                <a:gd name="connsiteX2" fmla="*/ 3749749 w 3783600"/>
                <a:gd name="connsiteY2" fmla="*/ 0 h 1225859"/>
                <a:gd name="connsiteX3" fmla="*/ 3783600 w 3783600"/>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20786 w 3749749"/>
                <a:gd name="connsiteY3" fmla="*/ 1237314 h 1237314"/>
                <a:gd name="connsiteX0" fmla="*/ 0 w 3749749"/>
                <a:gd name="connsiteY0" fmla="*/ 1077432 h 1214402"/>
                <a:gd name="connsiteX1" fmla="*/ 7089 w 3749749"/>
                <a:gd name="connsiteY1" fmla="*/ 0 h 1214402"/>
                <a:gd name="connsiteX2" fmla="*/ 3749749 w 3749749"/>
                <a:gd name="connsiteY2" fmla="*/ 0 h 1214402"/>
                <a:gd name="connsiteX3" fmla="*/ 3745910 w 3749749"/>
                <a:gd name="connsiteY3" fmla="*/ 1214402 h 1214402"/>
                <a:gd name="connsiteX0" fmla="*/ 0 w 3749749"/>
                <a:gd name="connsiteY0" fmla="*/ 1077432 h 1077432"/>
                <a:gd name="connsiteX1" fmla="*/ 7089 w 3749749"/>
                <a:gd name="connsiteY1" fmla="*/ 0 h 1077432"/>
                <a:gd name="connsiteX2" fmla="*/ 3749749 w 3749749"/>
                <a:gd name="connsiteY2" fmla="*/ 0 h 1077432"/>
                <a:gd name="connsiteX3" fmla="*/ 3745910 w 3749749"/>
                <a:gd name="connsiteY3" fmla="*/ 584324 h 1077432"/>
              </a:gdLst>
              <a:ahLst/>
              <a:cxnLst>
                <a:cxn ang="0">
                  <a:pos x="connsiteX0" y="connsiteY0"/>
                </a:cxn>
                <a:cxn ang="0">
                  <a:pos x="connsiteX1" y="connsiteY1"/>
                </a:cxn>
                <a:cxn ang="0">
                  <a:pos x="connsiteX2" y="connsiteY2"/>
                </a:cxn>
                <a:cxn ang="0">
                  <a:pos x="connsiteX3" y="connsiteY3"/>
                </a:cxn>
              </a:cxnLst>
              <a:rect l="l" t="t" r="r" b="b"/>
              <a:pathLst>
                <a:path w="3749749" h="1077432">
                  <a:moveTo>
                    <a:pt x="0" y="1077432"/>
                  </a:moveTo>
                  <a:lnTo>
                    <a:pt x="7089" y="0"/>
                  </a:lnTo>
                  <a:lnTo>
                    <a:pt x="3749749" y="0"/>
                  </a:lnTo>
                  <a:cubicBezTo>
                    <a:pt x="3748469" y="404801"/>
                    <a:pt x="3747190" y="179523"/>
                    <a:pt x="3745910" y="5843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0" name="Freeform 49">
              <a:extLst>
                <a:ext uri="{FF2B5EF4-FFF2-40B4-BE49-F238E27FC236}">
                  <a16:creationId xmlns:a16="http://schemas.microsoft.com/office/drawing/2014/main" id="{B5EF8E5F-0E89-6642-A366-7061E3CABAC8}"/>
                </a:ext>
              </a:extLst>
            </p:cNvPr>
            <p:cNvSpPr/>
            <p:nvPr/>
          </p:nvSpPr>
          <p:spPr>
            <a:xfrm>
              <a:off x="3311864" y="2621039"/>
              <a:ext cx="0" cy="730103"/>
            </a:xfrm>
            <a:custGeom>
              <a:avLst/>
              <a:gdLst>
                <a:gd name="connsiteX0" fmla="*/ 0 w 0"/>
                <a:gd name="connsiteY0" fmla="*/ 567070 h 567070"/>
                <a:gd name="connsiteX1" fmla="*/ 0 w 0"/>
                <a:gd name="connsiteY1" fmla="*/ 0 h 567070"/>
                <a:gd name="connsiteX0" fmla="*/ 0 w 0"/>
                <a:gd name="connsiteY0" fmla="*/ 12875 h 12875"/>
                <a:gd name="connsiteX1" fmla="*/ 0 w 0"/>
                <a:gd name="connsiteY1" fmla="*/ 0 h 12875"/>
              </a:gdLst>
              <a:ahLst/>
              <a:cxnLst>
                <a:cxn ang="0">
                  <a:pos x="connsiteX0" y="connsiteY0"/>
                </a:cxn>
                <a:cxn ang="0">
                  <a:pos x="connsiteX1" y="connsiteY1"/>
                </a:cxn>
              </a:cxnLst>
              <a:rect l="l" t="t" r="r" b="b"/>
              <a:pathLst>
                <a:path h="12875">
                  <a:moveTo>
                    <a:pt x="0" y="12875"/>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grpSp>
      <p:sp>
        <p:nvSpPr>
          <p:cNvPr id="51" name="TextBox 50">
            <a:extLst>
              <a:ext uri="{FF2B5EF4-FFF2-40B4-BE49-F238E27FC236}">
                <a16:creationId xmlns:a16="http://schemas.microsoft.com/office/drawing/2014/main" id="{FA120B1F-F6D3-A845-A0EA-6402DECF6C31}"/>
              </a:ext>
            </a:extLst>
          </p:cNvPr>
          <p:cNvSpPr txBox="1"/>
          <p:nvPr/>
        </p:nvSpPr>
        <p:spPr>
          <a:xfrm>
            <a:off x="3280041" y="1631674"/>
            <a:ext cx="1188034" cy="523220"/>
          </a:xfrm>
          <a:prstGeom prst="rect">
            <a:avLst/>
          </a:prstGeom>
          <a:noFill/>
        </p:spPr>
        <p:txBody>
          <a:bodyPr wrap="square" rtlCol="0">
            <a:spAutoFit/>
          </a:bodyPr>
          <a:lstStyle/>
          <a:p>
            <a:r>
              <a:rPr lang="en-US" sz="1400" i="1" dirty="0">
                <a:solidFill>
                  <a:schemeClr val="accent1">
                    <a:lumMod val="75000"/>
                  </a:schemeClr>
                </a:solidFill>
              </a:rPr>
              <a:t>Cloud protection</a:t>
            </a:r>
          </a:p>
        </p:txBody>
      </p:sp>
      <p:sp>
        <p:nvSpPr>
          <p:cNvPr id="52" name="TextBox 51">
            <a:extLst>
              <a:ext uri="{FF2B5EF4-FFF2-40B4-BE49-F238E27FC236}">
                <a16:creationId xmlns:a16="http://schemas.microsoft.com/office/drawing/2014/main" id="{A0F6F5AE-EE33-A14C-A71E-1524BF6E613D}"/>
              </a:ext>
            </a:extLst>
          </p:cNvPr>
          <p:cNvSpPr txBox="1"/>
          <p:nvPr/>
        </p:nvSpPr>
        <p:spPr>
          <a:xfrm>
            <a:off x="1402019" y="1350311"/>
            <a:ext cx="1360398" cy="1169551"/>
          </a:xfrm>
          <a:prstGeom prst="rect">
            <a:avLst/>
          </a:prstGeom>
          <a:noFill/>
        </p:spPr>
        <p:txBody>
          <a:bodyPr wrap="square" rtlCol="0">
            <a:spAutoFit/>
          </a:bodyPr>
          <a:lstStyle/>
          <a:p>
            <a:r>
              <a:rPr lang="en-US" sz="1400" i="1" dirty="0">
                <a:solidFill>
                  <a:schemeClr val="accent1">
                    <a:lumMod val="75000"/>
                  </a:schemeClr>
                </a:solidFill>
              </a:rPr>
              <a:t>Network visibility/</a:t>
            </a:r>
          </a:p>
          <a:p>
            <a:r>
              <a:rPr lang="en-US" sz="1400" i="1" dirty="0">
                <a:solidFill>
                  <a:schemeClr val="accent1">
                    <a:lumMod val="75000"/>
                  </a:schemeClr>
                </a:solidFill>
              </a:rPr>
              <a:t>Endpoint protection/</a:t>
            </a:r>
          </a:p>
          <a:p>
            <a:r>
              <a:rPr lang="en-US" sz="1400" i="1" dirty="0">
                <a:solidFill>
                  <a:schemeClr val="accent1">
                    <a:lumMod val="75000"/>
                  </a:schemeClr>
                </a:solidFill>
              </a:rPr>
              <a:t>SIEM</a:t>
            </a:r>
          </a:p>
        </p:txBody>
      </p:sp>
      <p:sp>
        <p:nvSpPr>
          <p:cNvPr id="53" name="TextBox 52">
            <a:extLst>
              <a:ext uri="{FF2B5EF4-FFF2-40B4-BE49-F238E27FC236}">
                <a16:creationId xmlns:a16="http://schemas.microsoft.com/office/drawing/2014/main" id="{C9B70AE5-0846-464D-AFE1-C76428AD1F99}"/>
              </a:ext>
            </a:extLst>
          </p:cNvPr>
          <p:cNvSpPr txBox="1"/>
          <p:nvPr/>
        </p:nvSpPr>
        <p:spPr>
          <a:xfrm>
            <a:off x="4763116" y="2474813"/>
            <a:ext cx="1235369" cy="738664"/>
          </a:xfrm>
          <a:prstGeom prst="rect">
            <a:avLst/>
          </a:prstGeom>
          <a:noFill/>
        </p:spPr>
        <p:txBody>
          <a:bodyPr wrap="square" rtlCol="0">
            <a:spAutoFit/>
          </a:bodyPr>
          <a:lstStyle/>
          <a:p>
            <a:r>
              <a:rPr lang="en-US" sz="1400" i="1" dirty="0">
                <a:solidFill>
                  <a:schemeClr val="accent1">
                    <a:lumMod val="75000"/>
                  </a:schemeClr>
                </a:solidFill>
              </a:rPr>
              <a:t>Embedded, industrial, IoT devices</a:t>
            </a:r>
          </a:p>
        </p:txBody>
      </p:sp>
      <p:sp>
        <p:nvSpPr>
          <p:cNvPr id="54" name="Rectangle 53">
            <a:extLst>
              <a:ext uri="{FF2B5EF4-FFF2-40B4-BE49-F238E27FC236}">
                <a16:creationId xmlns:a16="http://schemas.microsoft.com/office/drawing/2014/main" id="{A8656312-8D49-AE4A-8703-DD1F1FF29A40}"/>
              </a:ext>
            </a:extLst>
          </p:cNvPr>
          <p:cNvSpPr/>
          <p:nvPr/>
        </p:nvSpPr>
        <p:spPr>
          <a:xfrm>
            <a:off x="4744405" y="3747823"/>
            <a:ext cx="271876" cy="1655491"/>
          </a:xfrm>
          <a:prstGeom prst="rect">
            <a:avLst/>
          </a:prstGeom>
          <a:solidFill>
            <a:srgbClr val="FFC000">
              <a:alpha val="5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Antivirus</a:t>
            </a:r>
          </a:p>
        </p:txBody>
      </p:sp>
      <p:sp>
        <p:nvSpPr>
          <p:cNvPr id="55" name="Rectangle 54">
            <a:extLst>
              <a:ext uri="{FF2B5EF4-FFF2-40B4-BE49-F238E27FC236}">
                <a16:creationId xmlns:a16="http://schemas.microsoft.com/office/drawing/2014/main" id="{AFE0AF3F-319E-C041-AE42-8A06A0431452}"/>
              </a:ext>
            </a:extLst>
          </p:cNvPr>
          <p:cNvSpPr/>
          <p:nvPr/>
        </p:nvSpPr>
        <p:spPr>
          <a:xfrm>
            <a:off x="4074061" y="3934467"/>
            <a:ext cx="271876" cy="1655491"/>
          </a:xfrm>
          <a:prstGeom prst="rect">
            <a:avLst/>
          </a:prstGeom>
          <a:solidFill>
            <a:srgbClr val="FF4F45">
              <a:alpha val="52941"/>
            </a:srgbClr>
          </a:solidFill>
          <a:ln>
            <a:solidFill>
              <a:srgbClr val="FF4F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IDS/IPS</a:t>
            </a:r>
          </a:p>
        </p:txBody>
      </p:sp>
      <p:sp>
        <p:nvSpPr>
          <p:cNvPr id="56" name="Rectangle 55">
            <a:extLst>
              <a:ext uri="{FF2B5EF4-FFF2-40B4-BE49-F238E27FC236}">
                <a16:creationId xmlns:a16="http://schemas.microsoft.com/office/drawing/2014/main" id="{FBD54BBF-D0DA-D543-9F84-BC1F3CFB6582}"/>
              </a:ext>
            </a:extLst>
          </p:cNvPr>
          <p:cNvSpPr/>
          <p:nvPr/>
        </p:nvSpPr>
        <p:spPr>
          <a:xfrm>
            <a:off x="4413274" y="3662815"/>
            <a:ext cx="271876" cy="1551506"/>
          </a:xfrm>
          <a:prstGeom prst="rect">
            <a:avLst/>
          </a:prstGeom>
          <a:solidFill>
            <a:schemeClr val="accent5">
              <a:lumMod val="40000"/>
              <a:lumOff val="60000"/>
              <a:alpha val="53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Firewall</a:t>
            </a:r>
          </a:p>
        </p:txBody>
      </p:sp>
      <p:grpSp>
        <p:nvGrpSpPr>
          <p:cNvPr id="57" name="Group 56">
            <a:extLst>
              <a:ext uri="{FF2B5EF4-FFF2-40B4-BE49-F238E27FC236}">
                <a16:creationId xmlns:a16="http://schemas.microsoft.com/office/drawing/2014/main" id="{EEEFD48A-6AFA-7449-BC35-4DA739A78ADF}"/>
              </a:ext>
            </a:extLst>
          </p:cNvPr>
          <p:cNvGrpSpPr/>
          <p:nvPr/>
        </p:nvGrpSpPr>
        <p:grpSpPr>
          <a:xfrm>
            <a:off x="4206431" y="3058570"/>
            <a:ext cx="678883" cy="881968"/>
            <a:chOff x="4206186" y="3331517"/>
            <a:chExt cx="678970" cy="882082"/>
          </a:xfrm>
        </p:grpSpPr>
        <p:sp>
          <p:nvSpPr>
            <p:cNvPr id="58" name="Freeform 57">
              <a:extLst>
                <a:ext uri="{FF2B5EF4-FFF2-40B4-BE49-F238E27FC236}">
                  <a16:creationId xmlns:a16="http://schemas.microsoft.com/office/drawing/2014/main" id="{2A4FC1E8-853E-3141-951C-BD2103C35C4E}"/>
                </a:ext>
              </a:extLst>
            </p:cNvPr>
            <p:cNvSpPr/>
            <p:nvPr/>
          </p:nvSpPr>
          <p:spPr>
            <a:xfrm>
              <a:off x="4206186" y="3546939"/>
              <a:ext cx="678970" cy="666660"/>
            </a:xfrm>
            <a:custGeom>
              <a:avLst/>
              <a:gdLst>
                <a:gd name="connsiteX0" fmla="*/ 0 w 3827721"/>
                <a:gd name="connsiteY0" fmla="*/ 1077432 h 1077432"/>
                <a:gd name="connsiteX1" fmla="*/ 7089 w 3827721"/>
                <a:gd name="connsiteY1" fmla="*/ 0 h 1077432"/>
                <a:gd name="connsiteX2" fmla="*/ 3749749 w 3827721"/>
                <a:gd name="connsiteY2" fmla="*/ 0 h 1077432"/>
                <a:gd name="connsiteX3" fmla="*/ 3749749 w 3827721"/>
                <a:gd name="connsiteY3" fmla="*/ 985283 h 1077432"/>
                <a:gd name="connsiteX4" fmla="*/ 3827721 w 3827721"/>
                <a:gd name="connsiteY4"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49749 w 3749749"/>
                <a:gd name="connsiteY3"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28457 w 3749749"/>
                <a:gd name="connsiteY3" fmla="*/ 572869 h 1077432"/>
                <a:gd name="connsiteX0" fmla="*/ 0 w 3771038"/>
                <a:gd name="connsiteY0" fmla="*/ 1077432 h 1077432"/>
                <a:gd name="connsiteX1" fmla="*/ 7089 w 3771038"/>
                <a:gd name="connsiteY1" fmla="*/ 0 h 1077432"/>
                <a:gd name="connsiteX2" fmla="*/ 3749749 w 3771038"/>
                <a:gd name="connsiteY2" fmla="*/ 0 h 1077432"/>
                <a:gd name="connsiteX3" fmla="*/ 3771038 w 3771038"/>
                <a:gd name="connsiteY3" fmla="*/ 549956 h 1077432"/>
                <a:gd name="connsiteX0" fmla="*/ 0 w 3796164"/>
                <a:gd name="connsiteY0" fmla="*/ 1077432 h 1225859"/>
                <a:gd name="connsiteX1" fmla="*/ 7089 w 3796164"/>
                <a:gd name="connsiteY1" fmla="*/ 0 h 1225859"/>
                <a:gd name="connsiteX2" fmla="*/ 3749749 w 3796164"/>
                <a:gd name="connsiteY2" fmla="*/ 0 h 1225859"/>
                <a:gd name="connsiteX3" fmla="*/ 3796164 w 3796164"/>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33350 w 3749749"/>
                <a:gd name="connsiteY3" fmla="*/ 1237314 h 1237314"/>
                <a:gd name="connsiteX0" fmla="*/ 0 w 3783600"/>
                <a:gd name="connsiteY0" fmla="*/ 1077432 h 1225859"/>
                <a:gd name="connsiteX1" fmla="*/ 7089 w 3783600"/>
                <a:gd name="connsiteY1" fmla="*/ 0 h 1225859"/>
                <a:gd name="connsiteX2" fmla="*/ 3749749 w 3783600"/>
                <a:gd name="connsiteY2" fmla="*/ 0 h 1225859"/>
                <a:gd name="connsiteX3" fmla="*/ 3783600 w 3783600"/>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20786 w 3749749"/>
                <a:gd name="connsiteY3" fmla="*/ 1237314 h 1237314"/>
                <a:gd name="connsiteX0" fmla="*/ 0 w 3749749"/>
                <a:gd name="connsiteY0" fmla="*/ 1077432 h 1214402"/>
                <a:gd name="connsiteX1" fmla="*/ 7089 w 3749749"/>
                <a:gd name="connsiteY1" fmla="*/ 0 h 1214402"/>
                <a:gd name="connsiteX2" fmla="*/ 3749749 w 3749749"/>
                <a:gd name="connsiteY2" fmla="*/ 0 h 1214402"/>
                <a:gd name="connsiteX3" fmla="*/ 3745910 w 3749749"/>
                <a:gd name="connsiteY3" fmla="*/ 1214402 h 1214402"/>
                <a:gd name="connsiteX0" fmla="*/ 0 w 3749749"/>
                <a:gd name="connsiteY0" fmla="*/ 1077432 h 1077432"/>
                <a:gd name="connsiteX1" fmla="*/ 7089 w 3749749"/>
                <a:gd name="connsiteY1" fmla="*/ 0 h 1077432"/>
                <a:gd name="connsiteX2" fmla="*/ 3749749 w 3749749"/>
                <a:gd name="connsiteY2" fmla="*/ 0 h 1077432"/>
                <a:gd name="connsiteX3" fmla="*/ 3745910 w 3749749"/>
                <a:gd name="connsiteY3" fmla="*/ 584324 h 1077432"/>
                <a:gd name="connsiteX0" fmla="*/ 0 w 3749749"/>
                <a:gd name="connsiteY0" fmla="*/ 1077432 h 1077432"/>
                <a:gd name="connsiteX1" fmla="*/ 7089 w 3749749"/>
                <a:gd name="connsiteY1" fmla="*/ 0 h 1077432"/>
                <a:gd name="connsiteX2" fmla="*/ 3749749 w 3749749"/>
                <a:gd name="connsiteY2" fmla="*/ 0 h 1077432"/>
                <a:gd name="connsiteX3" fmla="*/ 3745908 w 3749749"/>
                <a:gd name="connsiteY3" fmla="*/ 813443 h 1077432"/>
                <a:gd name="connsiteX0" fmla="*/ 0 w 3785459"/>
                <a:gd name="connsiteY0" fmla="*/ 1077432 h 1077432"/>
                <a:gd name="connsiteX1" fmla="*/ 7089 w 3785459"/>
                <a:gd name="connsiteY1" fmla="*/ 0 h 1077432"/>
                <a:gd name="connsiteX2" fmla="*/ 3749749 w 3785459"/>
                <a:gd name="connsiteY2" fmla="*/ 0 h 1077432"/>
                <a:gd name="connsiteX3" fmla="*/ 3785425 w 3785459"/>
                <a:gd name="connsiteY3" fmla="*/ 744707 h 1077432"/>
              </a:gdLst>
              <a:ahLst/>
              <a:cxnLst>
                <a:cxn ang="0">
                  <a:pos x="connsiteX0" y="connsiteY0"/>
                </a:cxn>
                <a:cxn ang="0">
                  <a:pos x="connsiteX1" y="connsiteY1"/>
                </a:cxn>
                <a:cxn ang="0">
                  <a:pos x="connsiteX2" y="connsiteY2"/>
                </a:cxn>
                <a:cxn ang="0">
                  <a:pos x="connsiteX3" y="connsiteY3"/>
                </a:cxn>
              </a:cxnLst>
              <a:rect l="l" t="t" r="r" b="b"/>
              <a:pathLst>
                <a:path w="3785459" h="1077432">
                  <a:moveTo>
                    <a:pt x="0" y="1077432"/>
                  </a:moveTo>
                  <a:lnTo>
                    <a:pt x="7089" y="0"/>
                  </a:lnTo>
                  <a:lnTo>
                    <a:pt x="3749749" y="0"/>
                  </a:lnTo>
                  <a:cubicBezTo>
                    <a:pt x="3748469" y="404801"/>
                    <a:pt x="3786705" y="339906"/>
                    <a:pt x="3785425" y="7447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9" name="Freeform 58">
              <a:extLst>
                <a:ext uri="{FF2B5EF4-FFF2-40B4-BE49-F238E27FC236}">
                  <a16:creationId xmlns:a16="http://schemas.microsoft.com/office/drawing/2014/main" id="{A6A6797E-1429-E440-83EB-8C6C671C67DF}"/>
                </a:ext>
              </a:extLst>
            </p:cNvPr>
            <p:cNvSpPr/>
            <p:nvPr/>
          </p:nvSpPr>
          <p:spPr>
            <a:xfrm>
              <a:off x="4563462" y="3331517"/>
              <a:ext cx="45719" cy="599852"/>
            </a:xfrm>
            <a:custGeom>
              <a:avLst/>
              <a:gdLst>
                <a:gd name="connsiteX0" fmla="*/ 0 w 0"/>
                <a:gd name="connsiteY0" fmla="*/ 567070 h 567070"/>
                <a:gd name="connsiteX1" fmla="*/ 0 w 0"/>
                <a:gd name="connsiteY1" fmla="*/ 0 h 567070"/>
                <a:gd name="connsiteX0" fmla="*/ 0 w 0"/>
                <a:gd name="connsiteY0" fmla="*/ 12875 h 12875"/>
                <a:gd name="connsiteX1" fmla="*/ 0 w 0"/>
                <a:gd name="connsiteY1" fmla="*/ 0 h 12875"/>
              </a:gdLst>
              <a:ahLst/>
              <a:cxnLst>
                <a:cxn ang="0">
                  <a:pos x="connsiteX0" y="connsiteY0"/>
                </a:cxn>
                <a:cxn ang="0">
                  <a:pos x="connsiteX1" y="connsiteY1"/>
                </a:cxn>
              </a:cxnLst>
              <a:rect l="l" t="t" r="r" b="b"/>
              <a:pathLst>
                <a:path h="12875">
                  <a:moveTo>
                    <a:pt x="0" y="12875"/>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grpSp>
    </p:spTree>
    <p:extLst>
      <p:ext uri="{BB962C8B-B14F-4D97-AF65-F5344CB8AC3E}">
        <p14:creationId xmlns:p14="http://schemas.microsoft.com/office/powerpoint/2010/main" val="157323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up)">
                                      <p:cBhvr>
                                        <p:cTn id="21" dur="500"/>
                                        <p:tgtEl>
                                          <p:spTgt spid="41"/>
                                        </p:tgtEl>
                                      </p:cBhvr>
                                    </p:animEffect>
                                  </p:childTnLst>
                                </p:cTn>
                              </p:par>
                              <p:par>
                                <p:cTn id="22" presetID="22" presetClass="entr" presetSubtype="1"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up)">
                                      <p:cBhvr>
                                        <p:cTn id="24" dur="500"/>
                                        <p:tgtEl>
                                          <p:spTgt spid="47"/>
                                        </p:tgtEl>
                                      </p:cBhvr>
                                    </p:animEffect>
                                  </p:childTnLst>
                                </p:cTn>
                              </p:par>
                              <p:par>
                                <p:cTn id="25" presetID="22" presetClass="entr" presetSubtype="1"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up)">
                                      <p:cBhvr>
                                        <p:cTn id="52" dur="500"/>
                                        <p:tgtEl>
                                          <p:spTgt spid="29"/>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up)">
                                      <p:cBhvr>
                                        <p:cTn id="61" dur="500"/>
                                        <p:tgtEl>
                                          <p:spTgt spid="31"/>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up)">
                                      <p:cBhvr>
                                        <p:cTn id="64" dur="500"/>
                                        <p:tgtEl>
                                          <p:spTgt spid="3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up)">
                                      <p:cBhvr>
                                        <p:cTn id="67" dur="500"/>
                                        <p:tgtEl>
                                          <p:spTgt spid="55"/>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up)">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left)">
                                      <p:cBhvr>
                                        <p:cTn id="78" dur="500"/>
                                        <p:tgtEl>
                                          <p:spTgt spid="6"/>
                                        </p:tgtEl>
                                      </p:cBhvr>
                                    </p:animEffect>
                                  </p:childTnLst>
                                </p:cTn>
                              </p:par>
                            </p:childTnLst>
                          </p:cTn>
                        </p:par>
                        <p:par>
                          <p:cTn id="79" fill="hold">
                            <p:stCondLst>
                              <p:cond delay="500"/>
                            </p:stCondLst>
                            <p:childTnLst>
                              <p:par>
                                <p:cTn id="80" presetID="5" presetClass="entr" presetSubtype="10"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checkerboard(across)">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txEl>
                                              <p:pRg st="0" end="0"/>
                                            </p:txEl>
                                          </p:spTgt>
                                        </p:tgtEl>
                                        <p:attrNameLst>
                                          <p:attrName>style.visibility</p:attrName>
                                        </p:attrNameLst>
                                      </p:cBhvr>
                                      <p:to>
                                        <p:strVal val="visible"/>
                                      </p:to>
                                    </p:set>
                                    <p:anim calcmode="lin" valueType="num">
                                      <p:cBhvr additive="base">
                                        <p:cTn id="8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7">
                                            <p:txEl>
                                              <p:pRg st="1" end="1"/>
                                            </p:txEl>
                                          </p:spTgt>
                                        </p:tgtEl>
                                        <p:attrNameLst>
                                          <p:attrName>style.visibility</p:attrName>
                                        </p:attrNameLst>
                                      </p:cBhvr>
                                      <p:to>
                                        <p:strVal val="visible"/>
                                      </p:to>
                                    </p:set>
                                    <p:anim calcmode="lin" valueType="num">
                                      <p:cBhvr additive="base">
                                        <p:cTn id="9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7">
                                            <p:txEl>
                                              <p:pRg st="2" end="2"/>
                                            </p:txEl>
                                          </p:spTgt>
                                        </p:tgtEl>
                                        <p:attrNameLst>
                                          <p:attrName>style.visibility</p:attrName>
                                        </p:attrNameLst>
                                      </p:cBhvr>
                                      <p:to>
                                        <p:strVal val="visible"/>
                                      </p:to>
                                    </p:set>
                                    <p:anim calcmode="lin" valueType="num">
                                      <p:cBhvr additive="base">
                                        <p:cTn id="9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7">
                                            <p:txEl>
                                              <p:pRg st="3" end="3"/>
                                            </p:txEl>
                                          </p:spTgt>
                                        </p:tgtEl>
                                        <p:attrNameLst>
                                          <p:attrName>style.visibility</p:attrName>
                                        </p:attrNameLst>
                                      </p:cBhvr>
                                      <p:to>
                                        <p:strVal val="visible"/>
                                      </p:to>
                                    </p:set>
                                    <p:anim calcmode="lin" valueType="num">
                                      <p:cBhvr additive="base">
                                        <p:cTn id="10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7">
                                            <p:txEl>
                                              <p:pRg st="4" end="4"/>
                                            </p:txEl>
                                          </p:spTgt>
                                        </p:tgtEl>
                                        <p:attrNameLst>
                                          <p:attrName>style.visibility</p:attrName>
                                        </p:attrNameLst>
                                      </p:cBhvr>
                                      <p:to>
                                        <p:strVal val="visible"/>
                                      </p:to>
                                    </p:set>
                                    <p:anim calcmode="lin" valueType="num">
                                      <p:cBhvr additive="base">
                                        <p:cTn id="11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7">
                                            <p:txEl>
                                              <p:pRg st="5" end="5"/>
                                            </p:txEl>
                                          </p:spTgt>
                                        </p:tgtEl>
                                        <p:attrNameLst>
                                          <p:attrName>style.visibility</p:attrName>
                                        </p:attrNameLst>
                                      </p:cBhvr>
                                      <p:to>
                                        <p:strVal val="visible"/>
                                      </p:to>
                                    </p:set>
                                    <p:anim calcmode="lin" valueType="num">
                                      <p:cBhvr additive="base">
                                        <p:cTn id="11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7">
                                            <p:txEl>
                                              <p:pRg st="6" end="6"/>
                                            </p:txEl>
                                          </p:spTgt>
                                        </p:tgtEl>
                                        <p:attrNameLst>
                                          <p:attrName>style.visibility</p:attrName>
                                        </p:attrNameLst>
                                      </p:cBhvr>
                                      <p:to>
                                        <p:strVal val="visible"/>
                                      </p:to>
                                    </p:set>
                                    <p:anim calcmode="lin" valueType="num">
                                      <p:cBhvr additive="base">
                                        <p:cTn id="12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uiExpand="1" build="p"/>
      <p:bldP spid="24" grpId="0" animBg="1"/>
      <p:bldP spid="25" grpId="0" animBg="1"/>
      <p:bldP spid="26" grpId="0" animBg="1"/>
      <p:bldP spid="27" grpId="0" animBg="1"/>
      <p:bldP spid="29" grpId="0" animBg="1"/>
      <p:bldP spid="30" grpId="0" animBg="1"/>
      <p:bldP spid="31" grpId="0" animBg="1"/>
      <p:bldP spid="51" grpId="0"/>
      <p:bldP spid="52" grpId="0"/>
      <p:bldP spid="53" grpId="0"/>
      <p:bldP spid="54" grpId="0" animBg="1"/>
      <p:bldP spid="55" grpId="0" animBg="1"/>
      <p:bldP spid="5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4488-5C4F-4943-80FA-8946216FEDED}"/>
              </a:ext>
            </a:extLst>
          </p:cNvPr>
          <p:cNvSpPr>
            <a:spLocks noGrp="1"/>
          </p:cNvSpPr>
          <p:nvPr>
            <p:ph type="title"/>
          </p:nvPr>
        </p:nvSpPr>
        <p:spPr/>
        <p:txBody>
          <a:bodyPr/>
          <a:lstStyle/>
          <a:p>
            <a:r>
              <a:rPr lang="en-GB" dirty="0"/>
              <a:t>Emerging trends</a:t>
            </a:r>
          </a:p>
        </p:txBody>
      </p:sp>
      <p:sp>
        <p:nvSpPr>
          <p:cNvPr id="4" name="Content Placeholder 3">
            <a:extLst>
              <a:ext uri="{FF2B5EF4-FFF2-40B4-BE49-F238E27FC236}">
                <a16:creationId xmlns:a16="http://schemas.microsoft.com/office/drawing/2014/main" id="{B3756C18-24EF-8E4D-A800-DAD683DAD940}"/>
              </a:ext>
            </a:extLst>
          </p:cNvPr>
          <p:cNvSpPr>
            <a:spLocks noGrp="1"/>
          </p:cNvSpPr>
          <p:nvPr>
            <p:ph idx="1"/>
          </p:nvPr>
        </p:nvSpPr>
        <p:spPr>
          <a:xfrm>
            <a:off x="838200" y="1452880"/>
            <a:ext cx="6845490" cy="4724083"/>
          </a:xfrm>
        </p:spPr>
        <p:txBody>
          <a:bodyPr/>
          <a:lstStyle/>
          <a:p>
            <a:r>
              <a:rPr lang="en-GB" dirty="0"/>
              <a:t>From </a:t>
            </a:r>
            <a:r>
              <a:rPr lang="en-GB" u="sng" dirty="0"/>
              <a:t>centralized</a:t>
            </a:r>
            <a:r>
              <a:rPr lang="en-GB" dirty="0"/>
              <a:t> to more </a:t>
            </a:r>
            <a:r>
              <a:rPr lang="en-GB" u="sng" dirty="0"/>
              <a:t>distributed</a:t>
            </a:r>
            <a:r>
              <a:rPr lang="en-GB" dirty="0"/>
              <a:t> architectures</a:t>
            </a:r>
          </a:p>
          <a:p>
            <a:pPr lvl="1"/>
            <a:r>
              <a:rPr lang="en-GB" dirty="0"/>
              <a:t>Micro-firewalls, distributed firewalls;</a:t>
            </a:r>
          </a:p>
          <a:p>
            <a:pPr lvl="1"/>
            <a:r>
              <a:rPr lang="en-GB" dirty="0"/>
              <a:t>Log collectors, integrated security solutions, SIEM.</a:t>
            </a:r>
          </a:p>
          <a:p>
            <a:r>
              <a:rPr lang="en-GB" dirty="0"/>
              <a:t>Leverage </a:t>
            </a:r>
            <a:r>
              <a:rPr lang="en-GB" u="sng" dirty="0"/>
              <a:t>network programmability</a:t>
            </a:r>
          </a:p>
          <a:p>
            <a:pPr lvl="1"/>
            <a:r>
              <a:rPr lang="en-GB" dirty="0"/>
              <a:t>From SNMP, NetFlow, sFlow, IPFIX to OpenFlow and NetConf;</a:t>
            </a:r>
          </a:p>
          <a:p>
            <a:pPr lvl="1"/>
            <a:r>
              <a:rPr lang="en-GB" dirty="0"/>
              <a:t>From stateless to stateful inspection and monitoring.</a:t>
            </a:r>
          </a:p>
          <a:p>
            <a:endParaRPr lang="en-GB" dirty="0"/>
          </a:p>
        </p:txBody>
      </p:sp>
      <p:sp>
        <p:nvSpPr>
          <p:cNvPr id="5" name="Oval 4">
            <a:extLst>
              <a:ext uri="{FF2B5EF4-FFF2-40B4-BE49-F238E27FC236}">
                <a16:creationId xmlns:a16="http://schemas.microsoft.com/office/drawing/2014/main" id="{8BC1DB29-2800-1C4D-91AA-F23450CC96DF}"/>
              </a:ext>
            </a:extLst>
          </p:cNvPr>
          <p:cNvSpPr/>
          <p:nvPr/>
        </p:nvSpPr>
        <p:spPr>
          <a:xfrm>
            <a:off x="8722095" y="2538275"/>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C0C7AABC-3153-2043-9A1E-F10402CACBBE}"/>
              </a:ext>
            </a:extLst>
          </p:cNvPr>
          <p:cNvSpPr/>
          <p:nvPr/>
        </p:nvSpPr>
        <p:spPr>
          <a:xfrm>
            <a:off x="9355597" y="1589192"/>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149E9523-ACEE-3C48-88BE-0AB512B8DFAA}"/>
              </a:ext>
            </a:extLst>
          </p:cNvPr>
          <p:cNvSpPr/>
          <p:nvPr/>
        </p:nvSpPr>
        <p:spPr>
          <a:xfrm>
            <a:off x="9989100" y="2934515"/>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00B6215-9C9D-9041-996C-CB4E048D14A6}"/>
              </a:ext>
            </a:extLst>
          </p:cNvPr>
          <p:cNvSpPr/>
          <p:nvPr/>
        </p:nvSpPr>
        <p:spPr>
          <a:xfrm>
            <a:off x="10265145" y="1451170"/>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D34353EE-3362-4B43-B8F5-3B94E09FD5C9}"/>
              </a:ext>
            </a:extLst>
          </p:cNvPr>
          <p:cNvSpPr/>
          <p:nvPr/>
        </p:nvSpPr>
        <p:spPr>
          <a:xfrm>
            <a:off x="11194785" y="2262230"/>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8E389267-7D8D-CC41-93D1-7C5956B85510}"/>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A4981C84-C13B-FF4C-8AF6-A5F92CE60707}"/>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5A2143CD-A503-414C-BFE0-EF75C8517C01}"/>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C79F80E0-463E-FB43-82AE-EB9AD5C25459}"/>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6A8E0691-E7FC-0847-9A02-976DF3E9CA8F}"/>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369ADF13-5CAC-3546-BF79-06CF059CC586}"/>
              </a:ext>
            </a:extLst>
          </p:cNvPr>
          <p:cNvSpPr/>
          <p:nvPr/>
        </p:nvSpPr>
        <p:spPr>
          <a:xfrm>
            <a:off x="9931142" y="2220619"/>
            <a:ext cx="276045" cy="276045"/>
          </a:xfrm>
          <a:prstGeom prst="ellipse">
            <a:avLst/>
          </a:prstGeom>
          <a:solidFill>
            <a:srgbClr val="FF26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 name="Straight Connector 15">
            <a:extLst>
              <a:ext uri="{FF2B5EF4-FFF2-40B4-BE49-F238E27FC236}">
                <a16:creationId xmlns:a16="http://schemas.microsoft.com/office/drawing/2014/main" id="{614CF6B4-6A24-794D-A005-2C5BFCA9F15C}"/>
              </a:ext>
            </a:extLst>
          </p:cNvPr>
          <p:cNvCxnSpPr>
            <a:stCxn id="5" idx="6"/>
            <a:endCxn id="15" idx="2"/>
          </p:cNvCxnSpPr>
          <p:nvPr/>
        </p:nvCxnSpPr>
        <p:spPr>
          <a:xfrm flipV="1">
            <a:off x="8998140" y="2358642"/>
            <a:ext cx="933002" cy="317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5DA56D-7802-BE42-A6E3-4F632D3AA739}"/>
              </a:ext>
            </a:extLst>
          </p:cNvPr>
          <p:cNvCxnSpPr>
            <a:stCxn id="6" idx="5"/>
            <a:endCxn id="15" idx="1"/>
          </p:cNvCxnSpPr>
          <p:nvPr/>
        </p:nvCxnSpPr>
        <p:spPr>
          <a:xfrm>
            <a:off x="9591216" y="1824811"/>
            <a:ext cx="380352" cy="436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FA58BFB-0010-7049-BE28-DB517594C142}"/>
              </a:ext>
            </a:extLst>
          </p:cNvPr>
          <p:cNvCxnSpPr>
            <a:stCxn id="15" idx="7"/>
            <a:endCxn id="8" idx="4"/>
          </p:cNvCxnSpPr>
          <p:nvPr/>
        </p:nvCxnSpPr>
        <p:spPr>
          <a:xfrm flipV="1">
            <a:off x="10166761" y="1727215"/>
            <a:ext cx="236407" cy="533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C4E639-B8D8-8A46-A2BE-686D4D993754}"/>
              </a:ext>
            </a:extLst>
          </p:cNvPr>
          <p:cNvCxnSpPr>
            <a:stCxn id="15" idx="6"/>
            <a:endCxn id="9" idx="2"/>
          </p:cNvCxnSpPr>
          <p:nvPr/>
        </p:nvCxnSpPr>
        <p:spPr>
          <a:xfrm>
            <a:off x="10207187" y="2358642"/>
            <a:ext cx="987598" cy="41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F9A6B1-9671-4245-A681-4FDD11BFFB4C}"/>
              </a:ext>
            </a:extLst>
          </p:cNvPr>
          <p:cNvCxnSpPr>
            <a:stCxn id="15" idx="4"/>
            <a:endCxn id="7" idx="0"/>
          </p:cNvCxnSpPr>
          <p:nvPr/>
        </p:nvCxnSpPr>
        <p:spPr>
          <a:xfrm>
            <a:off x="10069165" y="2496664"/>
            <a:ext cx="57958" cy="437851"/>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 descr="isultati immagini per sdn icon">
            <a:extLst>
              <a:ext uri="{FF2B5EF4-FFF2-40B4-BE49-F238E27FC236}">
                <a16:creationId xmlns:a16="http://schemas.microsoft.com/office/drawing/2014/main" id="{B28FF8F4-19C2-2D46-90A1-1FE90F869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690" y="34988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6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2000"/>
                                  </p:stCondLst>
                                  <p:childTnLst>
                                    <p:animMotion origin="layout" path="M -1.45833E-6 -1.48148E-6 L -0.09935 0.04514 " pathEditMode="relative" rAng="0" ptsTypes="AA">
                                      <p:cBhvr>
                                        <p:cTn id="6" dur="2000" fill="hold"/>
                                        <p:tgtEl>
                                          <p:spTgt spid="13"/>
                                        </p:tgtEl>
                                        <p:attrNameLst>
                                          <p:attrName>ppt_x</p:attrName>
                                          <p:attrName>ppt_y</p:attrName>
                                        </p:attrNameLst>
                                      </p:cBhvr>
                                      <p:rCtr x="-4974" y="2245"/>
                                    </p:animMotion>
                                  </p:childTnLst>
                                </p:cTn>
                              </p:par>
                              <p:par>
                                <p:cTn id="7" presetID="0" presetClass="path" presetSubtype="0" repeatCount="indefinite" accel="50000" decel="50000" fill="hold" grpId="0" nodeType="withEffect">
                                  <p:stCondLst>
                                    <p:cond delay="2000"/>
                                  </p:stCondLst>
                                  <p:childTnLst>
                                    <p:animMotion origin="layout" path="M -1.45833E-6 -1.48148E-6 L 0.103 0.00371 " pathEditMode="relative" rAng="0" ptsTypes="AA">
                                      <p:cBhvr>
                                        <p:cTn id="8" dur="2000" fill="hold"/>
                                        <p:tgtEl>
                                          <p:spTgt spid="12"/>
                                        </p:tgtEl>
                                        <p:attrNameLst>
                                          <p:attrName>ppt_x</p:attrName>
                                          <p:attrName>ppt_y</p:attrName>
                                        </p:attrNameLst>
                                      </p:cBhvr>
                                      <p:rCtr x="5143" y="185"/>
                                    </p:animMotion>
                                  </p:childTnLst>
                                </p:cTn>
                              </p:par>
                              <p:par>
                                <p:cTn id="9" presetID="0" presetClass="path" presetSubtype="0" repeatCount="indefinite" accel="50000" decel="50000" fill="hold" grpId="0" nodeType="withEffect">
                                  <p:stCondLst>
                                    <p:cond delay="2000"/>
                                  </p:stCondLst>
                                  <p:childTnLst>
                                    <p:animMotion origin="layout" path="M -1.45833E-6 -1.48148E-6 L 0.02722 -0.11342 " pathEditMode="relative" rAng="0" ptsTypes="AA">
                                      <p:cBhvr>
                                        <p:cTn id="10" dur="2000" fill="hold"/>
                                        <p:tgtEl>
                                          <p:spTgt spid="11"/>
                                        </p:tgtEl>
                                        <p:attrNameLst>
                                          <p:attrName>ppt_x</p:attrName>
                                          <p:attrName>ppt_y</p:attrName>
                                        </p:attrNameLst>
                                      </p:cBhvr>
                                      <p:rCtr x="1354" y="-5671"/>
                                    </p:animMotion>
                                  </p:childTnLst>
                                </p:cTn>
                              </p:par>
                              <p:par>
                                <p:cTn id="11" presetID="42" presetClass="path" presetSubtype="0" repeatCount="indefinite" accel="50000" decel="50000" fill="hold" grpId="0" nodeType="withEffect">
                                  <p:stCondLst>
                                    <p:cond delay="2000"/>
                                  </p:stCondLst>
                                  <p:childTnLst>
                                    <p:animMotion origin="layout" path="M -1.45833E-6 -1.48148E-6 L 0.00456 0.10278 " pathEditMode="relative" rAng="0" ptsTypes="AA">
                                      <p:cBhvr>
                                        <p:cTn id="12" dur="2000" fill="hold"/>
                                        <p:tgtEl>
                                          <p:spTgt spid="10"/>
                                        </p:tgtEl>
                                        <p:attrNameLst>
                                          <p:attrName>ppt_x</p:attrName>
                                          <p:attrName>ppt_y</p:attrName>
                                        </p:attrNameLst>
                                      </p:cBhvr>
                                      <p:rCtr x="221" y="5139"/>
                                    </p:animMotion>
                                  </p:childTnLst>
                                </p:cTn>
                              </p:par>
                              <p:par>
                                <p:cTn id="13" presetID="0" presetClass="path" presetSubtype="0" repeatCount="indefinite" accel="50000" decel="50000" fill="hold" grpId="0" nodeType="withEffect">
                                  <p:stCondLst>
                                    <p:cond delay="2000"/>
                                  </p:stCondLst>
                                  <p:childTnLst>
                                    <p:animMotion origin="layout" path="M 0.00026 -0.00092 L -0.04674 -0.09213 " pathEditMode="relative" rAng="0" ptsTypes="AA">
                                      <p:cBhvr>
                                        <p:cTn id="14" dur="2000" fill="hold"/>
                                        <p:tgtEl>
                                          <p:spTgt spid="14"/>
                                        </p:tgtEl>
                                        <p:attrNameLst>
                                          <p:attrName>ppt_x</p:attrName>
                                          <p:attrName>ppt_y</p:attrName>
                                        </p:attrNameLst>
                                      </p:cBhvr>
                                      <p:rCtr x="-2357"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CB42-F8D8-BA42-A4B2-6880E0E7BE32}"/>
              </a:ext>
            </a:extLst>
          </p:cNvPr>
          <p:cNvSpPr>
            <a:spLocks noGrp="1"/>
          </p:cNvSpPr>
          <p:nvPr>
            <p:ph type="title"/>
          </p:nvPr>
        </p:nvSpPr>
        <p:spPr/>
        <p:txBody>
          <a:bodyPr/>
          <a:lstStyle/>
          <a:p>
            <a:r>
              <a:rPr lang="en-GB" dirty="0"/>
              <a:t>Emerging trends</a:t>
            </a:r>
          </a:p>
        </p:txBody>
      </p:sp>
      <p:sp>
        <p:nvSpPr>
          <p:cNvPr id="3" name="Content Placeholder 2">
            <a:extLst>
              <a:ext uri="{FF2B5EF4-FFF2-40B4-BE49-F238E27FC236}">
                <a16:creationId xmlns:a16="http://schemas.microsoft.com/office/drawing/2014/main" id="{2F03D307-E0E8-004C-A2A9-44AB4DFB841F}"/>
              </a:ext>
            </a:extLst>
          </p:cNvPr>
          <p:cNvSpPr>
            <a:spLocks noGrp="1"/>
          </p:cNvSpPr>
          <p:nvPr>
            <p:ph idx="1"/>
          </p:nvPr>
        </p:nvSpPr>
        <p:spPr>
          <a:xfrm>
            <a:off x="838200" y="1452880"/>
            <a:ext cx="8196618" cy="4724083"/>
          </a:xfrm>
        </p:spPr>
        <p:txBody>
          <a:bodyPr/>
          <a:lstStyle/>
          <a:p>
            <a:r>
              <a:rPr lang="en-GB" dirty="0"/>
              <a:t>Boost efficiency and performance</a:t>
            </a:r>
          </a:p>
          <a:p>
            <a:pPr lvl="1">
              <a:buFont typeface="Courier New" panose="02070309020205020404" pitchFamily="49" charset="0"/>
              <a:buChar char="o"/>
            </a:pPr>
            <a:r>
              <a:rPr lang="en-GB" dirty="0"/>
              <a:t>from simple memory-less string matching to stateful rules;</a:t>
            </a:r>
          </a:p>
          <a:p>
            <a:pPr lvl="1">
              <a:buFont typeface="Courier New" panose="02070309020205020404" pitchFamily="49" charset="0"/>
              <a:buChar char="o"/>
            </a:pPr>
            <a:r>
              <a:rPr lang="en-GB" dirty="0"/>
              <a:t>applications are the main targets for attacks;</a:t>
            </a:r>
          </a:p>
          <a:p>
            <a:pPr lvl="1">
              <a:buFont typeface="Courier New" panose="02070309020205020404" pitchFamily="49" charset="0"/>
              <a:buChar char="o"/>
            </a:pPr>
            <a:r>
              <a:rPr lang="en-GB" dirty="0"/>
              <a:t>growing number and complexity of protocols;</a:t>
            </a:r>
          </a:p>
          <a:p>
            <a:pPr lvl="1">
              <a:buFont typeface="Courier New" panose="02070309020205020404" pitchFamily="49" charset="0"/>
              <a:buChar char="o"/>
            </a:pPr>
            <a:r>
              <a:rPr lang="en-GB" dirty="0"/>
              <a:t>multi-vector attacks.</a:t>
            </a:r>
          </a:p>
          <a:p>
            <a:r>
              <a:rPr lang="en-GB" dirty="0"/>
              <a:t>Trustworthiness and data protection</a:t>
            </a:r>
          </a:p>
          <a:p>
            <a:pPr lvl="1">
              <a:buFont typeface="Courier New" panose="02070309020205020404" pitchFamily="49" charset="0"/>
              <a:buChar char="o"/>
            </a:pPr>
            <a:r>
              <a:rPr lang="en-GB" dirty="0"/>
              <a:t>certification of origin and integrity</a:t>
            </a:r>
          </a:p>
          <a:p>
            <a:pPr lvl="1">
              <a:buFont typeface="Courier New" panose="02070309020205020404" pitchFamily="49" charset="0"/>
              <a:buChar char="o"/>
            </a:pPr>
            <a:r>
              <a:rPr lang="en-GB" dirty="0"/>
              <a:t>data location and propagation</a:t>
            </a:r>
          </a:p>
          <a:p>
            <a:endParaRPr lang="en-GB" dirty="0"/>
          </a:p>
        </p:txBody>
      </p:sp>
      <p:pic>
        <p:nvPicPr>
          <p:cNvPr id="5" name="Picture 2" descr="isultati immagini per performance icon">
            <a:extLst>
              <a:ext uri="{FF2B5EF4-FFF2-40B4-BE49-F238E27FC236}">
                <a16:creationId xmlns:a16="http://schemas.microsoft.com/office/drawing/2014/main" id="{8CE2834A-49AD-B848-B360-F4596DE33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087" y="2324100"/>
            <a:ext cx="22098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45E8732-396F-EA41-94B6-FD3220935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782" y="4374638"/>
            <a:ext cx="1356360" cy="2060964"/>
          </a:xfrm>
          <a:prstGeom prst="rect">
            <a:avLst/>
          </a:prstGeom>
        </p:spPr>
      </p:pic>
    </p:spTree>
    <p:extLst>
      <p:ext uri="{BB962C8B-B14F-4D97-AF65-F5344CB8AC3E}">
        <p14:creationId xmlns:p14="http://schemas.microsoft.com/office/powerpoint/2010/main" val="1755490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6BC0-F066-5B45-828C-FE650AEC5FFF}"/>
              </a:ext>
            </a:extLst>
          </p:cNvPr>
          <p:cNvSpPr>
            <a:spLocks noGrp="1"/>
          </p:cNvSpPr>
          <p:nvPr>
            <p:ph type="title"/>
          </p:nvPr>
        </p:nvSpPr>
        <p:spPr/>
        <p:txBody>
          <a:bodyPr/>
          <a:lstStyle/>
          <a:p>
            <a:r>
              <a:rPr lang="en-GB" dirty="0"/>
              <a:t>Emerging trends</a:t>
            </a:r>
          </a:p>
        </p:txBody>
      </p:sp>
      <p:sp>
        <p:nvSpPr>
          <p:cNvPr id="3" name="Content Placeholder 2">
            <a:extLst>
              <a:ext uri="{FF2B5EF4-FFF2-40B4-BE49-F238E27FC236}">
                <a16:creationId xmlns:a16="http://schemas.microsoft.com/office/drawing/2014/main" id="{93CF4825-16B4-FF4B-A9DA-1C075BA2B5AB}"/>
              </a:ext>
            </a:extLst>
          </p:cNvPr>
          <p:cNvSpPr>
            <a:spLocks noGrp="1"/>
          </p:cNvSpPr>
          <p:nvPr>
            <p:ph idx="1"/>
          </p:nvPr>
        </p:nvSpPr>
        <p:spPr>
          <a:xfrm>
            <a:off x="838200" y="1452880"/>
            <a:ext cx="8393566" cy="4724083"/>
          </a:xfrm>
        </p:spPr>
        <p:txBody>
          <a:bodyPr>
            <a:normAutofit fontScale="92500" lnSpcReduction="10000"/>
          </a:bodyPr>
          <a:lstStyle/>
          <a:p>
            <a:pPr>
              <a:lnSpc>
                <a:spcPct val="110000"/>
              </a:lnSpc>
            </a:pPr>
            <a:r>
              <a:rPr lang="en-GB" dirty="0"/>
              <a:t>Software orchestration</a:t>
            </a:r>
          </a:p>
          <a:p>
            <a:pPr lvl="1">
              <a:lnSpc>
                <a:spcPct val="110000"/>
              </a:lnSpc>
              <a:buFont typeface="Courier New" panose="02070309020205020404" pitchFamily="49" charset="0"/>
              <a:buChar char="o"/>
            </a:pPr>
            <a:r>
              <a:rPr lang="en-GB" dirty="0"/>
              <a:t>smart devices and applications with programmable reporting capabilities;</a:t>
            </a:r>
          </a:p>
          <a:p>
            <a:pPr lvl="1">
              <a:lnSpc>
                <a:spcPct val="110000"/>
              </a:lnSpc>
              <a:buFont typeface="Courier New" panose="02070309020205020404" pitchFamily="49" charset="0"/>
              <a:buChar char="o"/>
            </a:pPr>
            <a:r>
              <a:rPr lang="en-GB" dirty="0"/>
              <a:t>policy-driven automation;</a:t>
            </a:r>
          </a:p>
          <a:p>
            <a:pPr lvl="1">
              <a:lnSpc>
                <a:spcPct val="110000"/>
              </a:lnSpc>
              <a:buFont typeface="Courier New" panose="02070309020205020404" pitchFamily="49" charset="0"/>
              <a:buChar char="o"/>
            </a:pPr>
            <a:r>
              <a:rPr lang="en-GB" dirty="0"/>
              <a:t>formal verification methods.</a:t>
            </a:r>
          </a:p>
          <a:p>
            <a:pPr>
              <a:lnSpc>
                <a:spcPct val="110000"/>
              </a:lnSpc>
            </a:pPr>
            <a:r>
              <a:rPr lang="en-GB" dirty="0"/>
              <a:t>Data correlation</a:t>
            </a:r>
          </a:p>
          <a:p>
            <a:pPr lvl="1">
              <a:lnSpc>
                <a:spcPct val="110000"/>
              </a:lnSpc>
              <a:buFont typeface="Courier New" panose="02070309020205020404" pitchFamily="49" charset="0"/>
              <a:buChar char="o"/>
            </a:pPr>
            <a:r>
              <a:rPr lang="en-GB" dirty="0"/>
              <a:t>machine learning and AI;</a:t>
            </a:r>
          </a:p>
          <a:p>
            <a:pPr lvl="1">
              <a:lnSpc>
                <a:spcPct val="110000"/>
              </a:lnSpc>
              <a:buFont typeface="Courier New" panose="02070309020205020404" pitchFamily="49" charset="0"/>
              <a:buChar char="o"/>
            </a:pPr>
            <a:r>
              <a:rPr lang="en-GB" dirty="0"/>
              <a:t>information sharing.</a:t>
            </a:r>
          </a:p>
          <a:p>
            <a:pPr>
              <a:lnSpc>
                <a:spcPct val="110000"/>
              </a:lnSpc>
            </a:pPr>
            <a:r>
              <a:rPr lang="en-GB" dirty="0"/>
              <a:t>Situational awareness</a:t>
            </a:r>
          </a:p>
          <a:p>
            <a:pPr lvl="1">
              <a:lnSpc>
                <a:spcPct val="110000"/>
              </a:lnSpc>
              <a:buFont typeface="Courier New" panose="02070309020205020404" pitchFamily="49" charset="0"/>
              <a:buChar char="o"/>
            </a:pPr>
            <a:r>
              <a:rPr lang="en-GB" dirty="0"/>
              <a:t>visualization, representation, sharing.</a:t>
            </a:r>
          </a:p>
        </p:txBody>
      </p:sp>
      <p:pic>
        <p:nvPicPr>
          <p:cNvPr id="5" name="Picture 6" descr="isultati immagini per orchestration icon">
            <a:extLst>
              <a:ext uri="{FF2B5EF4-FFF2-40B4-BE49-F238E27FC236}">
                <a16:creationId xmlns:a16="http://schemas.microsoft.com/office/drawing/2014/main" id="{C928B8A8-AB91-AA47-85CE-4C7B8ABEC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1702" y="1341567"/>
            <a:ext cx="1176569" cy="11805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8E82706-C313-DD43-8007-F6D7DF4D0A96}"/>
              </a:ext>
            </a:extLst>
          </p:cNvPr>
          <p:cNvPicPr>
            <a:picLocks noChangeAspect="1"/>
          </p:cNvPicPr>
          <p:nvPr/>
        </p:nvPicPr>
        <p:blipFill>
          <a:blip r:embed="rId4"/>
          <a:stretch>
            <a:fillRect/>
          </a:stretch>
        </p:blipFill>
        <p:spPr>
          <a:xfrm>
            <a:off x="8278987" y="2891891"/>
            <a:ext cx="3302000" cy="1140171"/>
          </a:xfrm>
          <a:prstGeom prst="rect">
            <a:avLst/>
          </a:prstGeom>
        </p:spPr>
      </p:pic>
      <p:pic>
        <p:nvPicPr>
          <p:cNvPr id="7" name="Picture 8" descr="isultati immagini per machine learning">
            <a:extLst>
              <a:ext uri="{FF2B5EF4-FFF2-40B4-BE49-F238E27FC236}">
                <a16:creationId xmlns:a16="http://schemas.microsoft.com/office/drawing/2014/main" id="{3EAA9405-BC07-B149-80A3-09E43054B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531777"/>
            <a:ext cx="196215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49E615-DDC0-554B-91F5-6E4B3DD25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70" y="5136186"/>
            <a:ext cx="1310503" cy="1152090"/>
          </a:xfrm>
          <a:prstGeom prst="rect">
            <a:avLst/>
          </a:prstGeom>
        </p:spPr>
      </p:pic>
    </p:spTree>
    <p:extLst>
      <p:ext uri="{BB962C8B-B14F-4D97-AF65-F5344CB8AC3E}">
        <p14:creationId xmlns:p14="http://schemas.microsoft.com/office/powerpoint/2010/main" val="620949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FDF8-CA31-3543-92B1-7F81A682A8CA}"/>
              </a:ext>
            </a:extLst>
          </p:cNvPr>
          <p:cNvSpPr>
            <a:spLocks noGrp="1"/>
          </p:cNvSpPr>
          <p:nvPr>
            <p:ph type="title"/>
          </p:nvPr>
        </p:nvSpPr>
        <p:spPr/>
        <p:txBody>
          <a:bodyPr/>
          <a:lstStyle/>
          <a:p>
            <a:r>
              <a:rPr lang="en-GB" dirty="0"/>
              <a:t>The cloudification wave</a:t>
            </a:r>
          </a:p>
        </p:txBody>
      </p:sp>
      <p:pic>
        <p:nvPicPr>
          <p:cNvPr id="7" name="Content Placeholder 11">
            <a:extLst>
              <a:ext uri="{FF2B5EF4-FFF2-40B4-BE49-F238E27FC236}">
                <a16:creationId xmlns:a16="http://schemas.microsoft.com/office/drawing/2014/main" id="{676E4B04-E3A9-144A-9CF0-E22FECA3A972}"/>
              </a:ext>
            </a:extLst>
          </p:cNvPr>
          <p:cNvPicPr>
            <a:picLocks noGrp="1" noChangeAspect="1"/>
          </p:cNvPicPr>
          <p:nvPr>
            <p:ph sz="half" idx="1"/>
          </p:nvPr>
        </p:nvPicPr>
        <p:blipFill>
          <a:blip r:embed="rId2"/>
          <a:stretch>
            <a:fillRect/>
          </a:stretch>
        </p:blipFill>
        <p:spPr>
          <a:xfrm>
            <a:off x="838200" y="1806222"/>
            <a:ext cx="5699078" cy="3627454"/>
          </a:xfrm>
          <a:prstGeom prst="rect">
            <a:avLst/>
          </a:prstGeom>
        </p:spPr>
      </p:pic>
      <p:sp>
        <p:nvSpPr>
          <p:cNvPr id="6" name="Content Placeholder 5">
            <a:extLst>
              <a:ext uri="{FF2B5EF4-FFF2-40B4-BE49-F238E27FC236}">
                <a16:creationId xmlns:a16="http://schemas.microsoft.com/office/drawing/2014/main" id="{814DC432-0D69-1E48-8387-653717666CC0}"/>
              </a:ext>
            </a:extLst>
          </p:cNvPr>
          <p:cNvSpPr>
            <a:spLocks noGrp="1"/>
          </p:cNvSpPr>
          <p:nvPr>
            <p:ph sz="half" idx="2"/>
          </p:nvPr>
        </p:nvSpPr>
        <p:spPr>
          <a:xfrm>
            <a:off x="6304305" y="1612144"/>
            <a:ext cx="4379794" cy="4636256"/>
          </a:xfrm>
        </p:spPr>
        <p:txBody>
          <a:bodyPr/>
          <a:lstStyle/>
          <a:p>
            <a:pPr marL="0" indent="0">
              <a:buNone/>
            </a:pPr>
            <a:r>
              <a:rPr lang="en-GB" dirty="0"/>
              <a:t>The “cloudification” wave</a:t>
            </a:r>
          </a:p>
          <a:p>
            <a:pPr lvl="1"/>
            <a:r>
              <a:rPr lang="en-GB" dirty="0"/>
              <a:t>massive virtualization</a:t>
            </a:r>
          </a:p>
          <a:p>
            <a:pPr lvl="1"/>
            <a:r>
              <a:rPr lang="en-GB" dirty="0"/>
              <a:t>multi-tenancy</a:t>
            </a:r>
          </a:p>
          <a:p>
            <a:pPr lvl="1"/>
            <a:r>
              <a:rPr lang="en-GB" dirty="0"/>
              <a:t>externalization</a:t>
            </a:r>
          </a:p>
          <a:p>
            <a:pPr lvl="1"/>
            <a:r>
              <a:rPr lang="en-GB" dirty="0"/>
              <a:t>DevOps</a:t>
            </a:r>
          </a:p>
          <a:p>
            <a:pPr lvl="1"/>
            <a:r>
              <a:rPr lang="en-GB" dirty="0"/>
              <a:t>software orchestration</a:t>
            </a:r>
          </a:p>
          <a:p>
            <a:pPr lvl="1"/>
            <a:r>
              <a:rPr lang="en-GB" dirty="0"/>
              <a:t>elastic services</a:t>
            </a:r>
          </a:p>
          <a:p>
            <a:pPr lvl="1"/>
            <a:r>
              <a:rPr lang="en-GB" dirty="0"/>
              <a:t>cloud-native applications</a:t>
            </a:r>
          </a:p>
          <a:p>
            <a:endParaRPr lang="en-GB" dirty="0"/>
          </a:p>
          <a:p>
            <a:endParaRPr lang="en-GB" dirty="0"/>
          </a:p>
        </p:txBody>
      </p:sp>
    </p:spTree>
    <p:extLst>
      <p:ext uri="{BB962C8B-B14F-4D97-AF65-F5344CB8AC3E}">
        <p14:creationId xmlns:p14="http://schemas.microsoft.com/office/powerpoint/2010/main" val="398774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F3D4-639F-AB44-92B7-D6094D1DD2D4}"/>
              </a:ext>
            </a:extLst>
          </p:cNvPr>
          <p:cNvSpPr>
            <a:spLocks noGrp="1"/>
          </p:cNvSpPr>
          <p:nvPr>
            <p:ph type="title"/>
          </p:nvPr>
        </p:nvSpPr>
        <p:spPr/>
        <p:txBody>
          <a:bodyPr>
            <a:noAutofit/>
          </a:bodyPr>
          <a:lstStyle/>
          <a:p>
            <a:r>
              <a:rPr lang="en-GB" sz="3200" dirty="0"/>
              <a:t>Security aspects for cloud-based services</a:t>
            </a:r>
          </a:p>
        </p:txBody>
      </p:sp>
      <p:sp>
        <p:nvSpPr>
          <p:cNvPr id="3" name="Content Placeholder 2">
            <a:extLst>
              <a:ext uri="{FF2B5EF4-FFF2-40B4-BE49-F238E27FC236}">
                <a16:creationId xmlns:a16="http://schemas.microsoft.com/office/drawing/2014/main" id="{3CC0A5C4-5AA0-9743-8D0D-140A28141BD7}"/>
              </a:ext>
            </a:extLst>
          </p:cNvPr>
          <p:cNvSpPr>
            <a:spLocks noGrp="1"/>
          </p:cNvSpPr>
          <p:nvPr>
            <p:ph idx="1"/>
          </p:nvPr>
        </p:nvSpPr>
        <p:spPr/>
        <p:txBody>
          <a:bodyPr>
            <a:normAutofit fontScale="92500"/>
          </a:bodyPr>
          <a:lstStyle/>
          <a:p>
            <a:pPr>
              <a:lnSpc>
                <a:spcPct val="110000"/>
              </a:lnSpc>
            </a:pPr>
            <a:r>
              <a:rPr lang="en-GB" dirty="0"/>
              <a:t>Service integrity</a:t>
            </a:r>
          </a:p>
          <a:p>
            <a:pPr lvl="1">
              <a:lnSpc>
                <a:spcPct val="110000"/>
              </a:lnSpc>
              <a:buFont typeface="Courier New" panose="02070309020205020404" pitchFamily="49" charset="0"/>
              <a:buChar char="o"/>
            </a:pPr>
            <a:r>
              <a:rPr lang="en-GB" dirty="0"/>
              <a:t>timely detect any attack or threat that may compromise the </a:t>
            </a:r>
            <a:r>
              <a:rPr lang="en-GB" u="sng" dirty="0"/>
              <a:t>integrity</a:t>
            </a:r>
            <a:r>
              <a:rPr lang="en-GB" dirty="0"/>
              <a:t>, </a:t>
            </a:r>
            <a:r>
              <a:rPr lang="en-GB" u="sng" dirty="0"/>
              <a:t>confidentiality</a:t>
            </a:r>
            <a:r>
              <a:rPr lang="en-GB" dirty="0"/>
              <a:t>, or </a:t>
            </a:r>
            <a:r>
              <a:rPr lang="en-GB" u="sng" dirty="0"/>
              <a:t>availability</a:t>
            </a:r>
            <a:r>
              <a:rPr lang="en-GB" dirty="0"/>
              <a:t> of data and processes.</a:t>
            </a:r>
          </a:p>
          <a:p>
            <a:pPr>
              <a:lnSpc>
                <a:spcPct val="110000"/>
              </a:lnSpc>
            </a:pPr>
            <a:r>
              <a:rPr lang="en-GB" dirty="0"/>
              <a:t>Service trustworthiness</a:t>
            </a:r>
          </a:p>
          <a:p>
            <a:pPr lvl="1">
              <a:lnSpc>
                <a:spcPct val="110000"/>
              </a:lnSpc>
              <a:buFont typeface="Courier New" panose="02070309020205020404" pitchFamily="49" charset="0"/>
              <a:buChar char="o"/>
            </a:pPr>
            <a:r>
              <a:rPr lang="en-GB" dirty="0"/>
              <a:t>trust </a:t>
            </a:r>
            <a:r>
              <a:rPr lang="en-GB" u="sng" dirty="0"/>
              <a:t>software developers</a:t>
            </a:r>
            <a:r>
              <a:rPr lang="en-GB" dirty="0"/>
              <a:t>, </a:t>
            </a:r>
            <a:r>
              <a:rPr lang="en-GB" u="sng" dirty="0"/>
              <a:t>things</a:t>
            </a:r>
            <a:r>
              <a:rPr lang="en-GB" dirty="0"/>
              <a:t>, </a:t>
            </a:r>
            <a:r>
              <a:rPr lang="en-GB" u="sng" dirty="0"/>
              <a:t>vendors</a:t>
            </a:r>
            <a:r>
              <a:rPr lang="en-GB" dirty="0"/>
              <a:t>, </a:t>
            </a:r>
            <a:r>
              <a:rPr lang="en-GB" u="sng" dirty="0"/>
              <a:t>service providers</a:t>
            </a:r>
            <a:r>
              <a:rPr lang="en-GB" dirty="0"/>
              <a:t>, </a:t>
            </a:r>
            <a:r>
              <a:rPr lang="en-GB" u="sng" dirty="0"/>
              <a:t>infrastructures</a:t>
            </a:r>
            <a:r>
              <a:rPr lang="en-GB" dirty="0"/>
              <a:t>, </a:t>
            </a:r>
            <a:r>
              <a:rPr lang="en-GB" u="sng" dirty="0"/>
              <a:t>data sources</a:t>
            </a:r>
            <a:r>
              <a:rPr lang="en-GB" dirty="0"/>
              <a:t>, </a:t>
            </a:r>
            <a:r>
              <a:rPr lang="mr-IN" dirty="0"/>
              <a:t>…</a:t>
            </a:r>
            <a:r>
              <a:rPr lang="en-GB" dirty="0"/>
              <a:t> </a:t>
            </a:r>
          </a:p>
          <a:p>
            <a:pPr>
              <a:lnSpc>
                <a:spcPct val="110000"/>
              </a:lnSpc>
            </a:pPr>
            <a:r>
              <a:rPr lang="en-GB" dirty="0"/>
              <a:t>Data sovereignty</a:t>
            </a:r>
          </a:p>
          <a:p>
            <a:pPr lvl="1">
              <a:lnSpc>
                <a:spcPct val="110000"/>
              </a:lnSpc>
              <a:buFont typeface="Courier New" panose="02070309020205020404" pitchFamily="49" charset="0"/>
              <a:buChar char="o"/>
            </a:pPr>
            <a:r>
              <a:rPr lang="en-GB" dirty="0"/>
              <a:t>know </a:t>
            </a:r>
            <a:r>
              <a:rPr lang="en-GB" u="sng" dirty="0"/>
              <a:t>who, how, and where </a:t>
            </a:r>
            <a:r>
              <a:rPr lang="en-GB" dirty="0"/>
              <a:t>will process private data and sensitive information.</a:t>
            </a:r>
          </a:p>
          <a:p>
            <a:endParaRPr lang="en-GB" dirty="0"/>
          </a:p>
        </p:txBody>
      </p:sp>
    </p:spTree>
    <p:extLst>
      <p:ext uri="{BB962C8B-B14F-4D97-AF65-F5344CB8AC3E}">
        <p14:creationId xmlns:p14="http://schemas.microsoft.com/office/powerpoint/2010/main" val="378056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DBB2BC-51F8-AD4E-89C3-F48CFB194C09}"/>
              </a:ext>
            </a:extLst>
          </p:cNvPr>
          <p:cNvSpPr>
            <a:spLocks noGrp="1"/>
          </p:cNvSpPr>
          <p:nvPr>
            <p:ph type="title"/>
          </p:nvPr>
        </p:nvSpPr>
        <p:spPr/>
        <p:txBody>
          <a:bodyPr/>
          <a:lstStyle/>
          <a:p>
            <a:r>
              <a:rPr lang="en-GB" dirty="0"/>
              <a:t>Challenges</a:t>
            </a:r>
          </a:p>
        </p:txBody>
      </p:sp>
      <p:sp>
        <p:nvSpPr>
          <p:cNvPr id="6" name="Content Placeholder 5">
            <a:extLst>
              <a:ext uri="{FF2B5EF4-FFF2-40B4-BE49-F238E27FC236}">
                <a16:creationId xmlns:a16="http://schemas.microsoft.com/office/drawing/2014/main" id="{6A9BE117-AF2E-C243-B9ED-3551A2973056}"/>
              </a:ext>
            </a:extLst>
          </p:cNvPr>
          <p:cNvSpPr>
            <a:spLocks noGrp="1"/>
          </p:cNvSpPr>
          <p:nvPr>
            <p:ph sz="half" idx="1"/>
          </p:nvPr>
        </p:nvSpPr>
        <p:spPr>
          <a:xfrm>
            <a:off x="838200" y="1376931"/>
            <a:ext cx="5811012" cy="4873744"/>
          </a:xfrm>
        </p:spPr>
        <p:txBody>
          <a:bodyPr>
            <a:normAutofit fontScale="92500" lnSpcReduction="20000"/>
          </a:bodyPr>
          <a:lstStyle/>
          <a:p>
            <a:pPr>
              <a:lnSpc>
                <a:spcPct val="110000"/>
              </a:lnSpc>
            </a:pPr>
            <a:r>
              <a:rPr lang="en-GB" dirty="0"/>
              <a:t>Infrastructure vs Virtual Resources</a:t>
            </a:r>
          </a:p>
          <a:p>
            <a:pPr lvl="1">
              <a:lnSpc>
                <a:spcPct val="110000"/>
              </a:lnSpc>
              <a:buFont typeface="Courier New" panose="02070309020205020404" pitchFamily="49" charset="0"/>
              <a:buChar char="o"/>
            </a:pPr>
            <a:r>
              <a:rPr lang="en-GB" dirty="0"/>
              <a:t>many providers and different cloud models</a:t>
            </a:r>
          </a:p>
          <a:p>
            <a:pPr lvl="1">
              <a:lnSpc>
                <a:spcPct val="110000"/>
              </a:lnSpc>
              <a:buFont typeface="Courier New" panose="02070309020205020404" pitchFamily="49" charset="0"/>
              <a:buChar char="o"/>
            </a:pPr>
            <a:r>
              <a:rPr lang="en-GB" dirty="0"/>
              <a:t>different responsibilities</a:t>
            </a:r>
          </a:p>
          <a:p>
            <a:pPr>
              <a:lnSpc>
                <a:spcPct val="110000"/>
              </a:lnSpc>
            </a:pPr>
            <a:r>
              <a:rPr lang="en-GB" dirty="0"/>
              <a:t>heterogeneous interfaces</a:t>
            </a:r>
          </a:p>
          <a:p>
            <a:pPr>
              <a:lnSpc>
                <a:spcPct val="110000"/>
              </a:lnSpc>
            </a:pPr>
            <a:r>
              <a:rPr lang="en-GB" dirty="0"/>
              <a:t>ever-evolving attack patterns</a:t>
            </a:r>
          </a:p>
          <a:p>
            <a:pPr>
              <a:lnSpc>
                <a:spcPct val="110000"/>
              </a:lnSpc>
            </a:pPr>
            <a:r>
              <a:rPr lang="en-GB" dirty="0"/>
              <a:t>broad threat landscape</a:t>
            </a:r>
          </a:p>
          <a:p>
            <a:pPr>
              <a:lnSpc>
                <a:spcPct val="110000"/>
              </a:lnSpc>
            </a:pPr>
            <a:r>
              <a:rPr lang="en-GB" dirty="0"/>
              <a:t>dynamic topologies</a:t>
            </a:r>
          </a:p>
          <a:p>
            <a:pPr>
              <a:lnSpc>
                <a:spcPct val="110000"/>
              </a:lnSpc>
            </a:pPr>
            <a:r>
              <a:rPr lang="en-GB" dirty="0"/>
              <a:t>visibility </a:t>
            </a:r>
          </a:p>
          <a:p>
            <a:pPr lvl="1">
              <a:lnSpc>
                <a:spcPct val="110000"/>
              </a:lnSpc>
              <a:buFont typeface="Courier New" panose="02070309020205020404" pitchFamily="49" charset="0"/>
              <a:buChar char="o"/>
            </a:pPr>
            <a:r>
              <a:rPr lang="en-GB" dirty="0"/>
              <a:t>software, configuration, communications</a:t>
            </a:r>
          </a:p>
          <a:p>
            <a:pPr lvl="1"/>
            <a:endParaRPr lang="en-GB" dirty="0"/>
          </a:p>
        </p:txBody>
      </p:sp>
      <p:pic>
        <p:nvPicPr>
          <p:cNvPr id="8" name="Picture 6" descr="TeamSystem Azienda Cloud – Infotec">
            <a:extLst>
              <a:ext uri="{FF2B5EF4-FFF2-40B4-BE49-F238E27FC236}">
                <a16:creationId xmlns:a16="http://schemas.microsoft.com/office/drawing/2014/main" id="{24B13FA2-DC5C-4147-AADB-D206A780845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52691" y="2420673"/>
            <a:ext cx="4014078" cy="20852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loud Computing Services | Google Cloud">
            <a:extLst>
              <a:ext uri="{FF2B5EF4-FFF2-40B4-BE49-F238E27FC236}">
                <a16:creationId xmlns:a16="http://schemas.microsoft.com/office/drawing/2014/main" id="{1E1388AE-1AF5-E24F-B719-8ED518B1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4932" y="4499829"/>
            <a:ext cx="1999657" cy="10498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ws Logo Icon of Flat style - Available in SVG, PNG, EPS, AI ...">
            <a:extLst>
              <a:ext uri="{FF2B5EF4-FFF2-40B4-BE49-F238E27FC236}">
                <a16:creationId xmlns:a16="http://schemas.microsoft.com/office/drawing/2014/main" id="{AE379D33-226D-4441-AEB1-F2017565F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158" y="5051168"/>
            <a:ext cx="941170" cy="9411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icurezza per Microsoft Azure | McAfee">
            <a:extLst>
              <a:ext uri="{FF2B5EF4-FFF2-40B4-BE49-F238E27FC236}">
                <a16:creationId xmlns:a16="http://schemas.microsoft.com/office/drawing/2014/main" id="{146E2CF4-4625-9841-B751-7F9658F57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328" y="4677363"/>
            <a:ext cx="1286211" cy="3738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BM Cloud Italia (Milano, Italia) | Meetup">
            <a:extLst>
              <a:ext uri="{FF2B5EF4-FFF2-40B4-BE49-F238E27FC236}">
                <a16:creationId xmlns:a16="http://schemas.microsoft.com/office/drawing/2014/main" id="{BD9C6B38-5DF7-4E40-9FD6-73865FD2FE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6906" y="5151157"/>
            <a:ext cx="1407855" cy="7969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Access Server For Oracle Cloud | OpenVPN">
            <a:extLst>
              <a:ext uri="{FF2B5EF4-FFF2-40B4-BE49-F238E27FC236}">
                <a16:creationId xmlns:a16="http://schemas.microsoft.com/office/drawing/2014/main" id="{430E2FD5-2DFC-BE4F-8D32-7BB0757B37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077" y="5580131"/>
            <a:ext cx="1132707" cy="63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179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0A3D-5AB4-8C49-9B23-20E12DA905A3}"/>
              </a:ext>
            </a:extLst>
          </p:cNvPr>
          <p:cNvSpPr>
            <a:spLocks noGrp="1"/>
          </p:cNvSpPr>
          <p:nvPr>
            <p:ph type="title"/>
          </p:nvPr>
        </p:nvSpPr>
        <p:spPr/>
        <p:txBody>
          <a:bodyPr>
            <a:normAutofit fontScale="90000"/>
          </a:bodyPr>
          <a:lstStyle/>
          <a:p>
            <a:r>
              <a:rPr lang="en-GB" dirty="0"/>
              <a:t>Technical issues: faster software releases</a:t>
            </a:r>
          </a:p>
        </p:txBody>
      </p:sp>
      <p:sp>
        <p:nvSpPr>
          <p:cNvPr id="5" name="Content Placeholder 4">
            <a:extLst>
              <a:ext uri="{FF2B5EF4-FFF2-40B4-BE49-F238E27FC236}">
                <a16:creationId xmlns:a16="http://schemas.microsoft.com/office/drawing/2014/main" id="{22C068CA-8522-9C4C-90A0-0BDCF4439376}"/>
              </a:ext>
            </a:extLst>
          </p:cNvPr>
          <p:cNvSpPr>
            <a:spLocks noGrp="1"/>
          </p:cNvSpPr>
          <p:nvPr>
            <p:ph sz="half" idx="1"/>
          </p:nvPr>
        </p:nvSpPr>
        <p:spPr/>
        <p:txBody>
          <a:bodyPr>
            <a:normAutofit fontScale="92500" lnSpcReduction="10000"/>
          </a:bodyPr>
          <a:lstStyle/>
          <a:p>
            <a:pPr marL="0" indent="0">
              <a:lnSpc>
                <a:spcPct val="110000"/>
              </a:lnSpc>
              <a:buNone/>
            </a:pPr>
            <a:r>
              <a:rPr lang="en-GB" dirty="0"/>
              <a:t>Faster  release cycles of applications</a:t>
            </a:r>
          </a:p>
          <a:p>
            <a:pPr lvl="1">
              <a:lnSpc>
                <a:spcPct val="110000"/>
              </a:lnSpc>
            </a:pPr>
            <a:r>
              <a:rPr lang="en-GB" dirty="0"/>
              <a:t>new computing paradigms improve the speed at which new software is delivered;</a:t>
            </a:r>
          </a:p>
          <a:p>
            <a:pPr lvl="1">
              <a:lnSpc>
                <a:spcPct val="110000"/>
              </a:lnSpc>
            </a:pPr>
            <a:r>
              <a:rPr lang="en-GB" dirty="0"/>
              <a:t>this complicates security analysis, which has not improved at the same pace.</a:t>
            </a:r>
          </a:p>
        </p:txBody>
      </p:sp>
      <p:pic>
        <p:nvPicPr>
          <p:cNvPr id="7" name="Content Placeholder 6" descr="A picture containing chart&#10;&#10;Description automatically generated">
            <a:extLst>
              <a:ext uri="{FF2B5EF4-FFF2-40B4-BE49-F238E27FC236}">
                <a16:creationId xmlns:a16="http://schemas.microsoft.com/office/drawing/2014/main" id="{4AD2B980-C314-A84E-B177-7ECFF43A70FC}"/>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8872" b="4886"/>
          <a:stretch/>
        </p:blipFill>
        <p:spPr>
          <a:xfrm>
            <a:off x="5873050" y="2160586"/>
            <a:ext cx="3219434" cy="3880773"/>
          </a:xfrm>
          <a:prstGeom prst="rect">
            <a:avLst/>
          </a:prstGeom>
        </p:spPr>
      </p:pic>
      <p:sp>
        <p:nvSpPr>
          <p:cNvPr id="8" name="TextBox 7">
            <a:extLst>
              <a:ext uri="{FF2B5EF4-FFF2-40B4-BE49-F238E27FC236}">
                <a16:creationId xmlns:a16="http://schemas.microsoft.com/office/drawing/2014/main" id="{A475EA5F-9B7B-374F-AFA3-FB2D8ACCB1AF}"/>
              </a:ext>
            </a:extLst>
          </p:cNvPr>
          <p:cNvSpPr txBox="1"/>
          <p:nvPr/>
        </p:nvSpPr>
        <p:spPr>
          <a:xfrm>
            <a:off x="5499571" y="6063734"/>
            <a:ext cx="3319178" cy="369332"/>
          </a:xfrm>
          <a:prstGeom prst="rect">
            <a:avLst/>
          </a:prstGeom>
          <a:noFill/>
        </p:spPr>
        <p:txBody>
          <a:bodyPr wrap="none" rtlCol="0">
            <a:spAutoFit/>
          </a:bodyPr>
          <a:lstStyle/>
          <a:p>
            <a:r>
              <a:rPr lang="en-GB" i="1" dirty="0">
                <a:solidFill>
                  <a:srgbClr val="002E5F"/>
                </a:solidFill>
              </a:rPr>
              <a:t>Frequency of application changes</a:t>
            </a:r>
          </a:p>
        </p:txBody>
      </p:sp>
    </p:spTree>
    <p:extLst>
      <p:ext uri="{BB962C8B-B14F-4D97-AF65-F5344CB8AC3E}">
        <p14:creationId xmlns:p14="http://schemas.microsoft.com/office/powerpoint/2010/main" val="881521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85E-2F0B-9541-BFFF-25C2EB5071CD}"/>
              </a:ext>
            </a:extLst>
          </p:cNvPr>
          <p:cNvSpPr>
            <a:spLocks noGrp="1"/>
          </p:cNvSpPr>
          <p:nvPr>
            <p:ph type="title"/>
          </p:nvPr>
        </p:nvSpPr>
        <p:spPr>
          <a:xfrm>
            <a:off x="1286933" y="609600"/>
            <a:ext cx="10197494" cy="1099457"/>
          </a:xfrm>
        </p:spPr>
        <p:txBody>
          <a:bodyPr>
            <a:normAutofit/>
          </a:bodyPr>
          <a:lstStyle/>
          <a:p>
            <a:r>
              <a:rPr lang="en-GB" dirty="0"/>
              <a:t>Outline</a:t>
            </a:r>
          </a:p>
        </p:txBody>
      </p:sp>
      <p:graphicFrame>
        <p:nvGraphicFramePr>
          <p:cNvPr id="54" name="Content Placeholder 2">
            <a:extLst>
              <a:ext uri="{FF2B5EF4-FFF2-40B4-BE49-F238E27FC236}">
                <a16:creationId xmlns:a16="http://schemas.microsoft.com/office/drawing/2014/main" id="{1051CEC2-C477-738D-FAD3-D154DDAB4DF0}"/>
              </a:ext>
            </a:extLst>
          </p:cNvPr>
          <p:cNvGraphicFramePr>
            <a:graphicFrameLocks noGrp="1"/>
          </p:cNvGraphicFramePr>
          <p:nvPr>
            <p:ph idx="1"/>
            <p:extLst>
              <p:ext uri="{D42A27DB-BD31-4B8C-83A1-F6EECF244321}">
                <p14:modId xmlns:p14="http://schemas.microsoft.com/office/powerpoint/2010/main" val="1001111157"/>
              </p:ext>
            </p:extLst>
          </p:nvPr>
        </p:nvGraphicFramePr>
        <p:xfrm>
          <a:off x="475564" y="1287887"/>
          <a:ext cx="10896481" cy="5254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0639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795F-6815-AA41-88EC-A73EDF146144}"/>
              </a:ext>
            </a:extLst>
          </p:cNvPr>
          <p:cNvSpPr>
            <a:spLocks noGrp="1"/>
          </p:cNvSpPr>
          <p:nvPr>
            <p:ph type="title"/>
          </p:nvPr>
        </p:nvSpPr>
        <p:spPr>
          <a:xfrm>
            <a:off x="228746" y="702860"/>
            <a:ext cx="9509856" cy="731967"/>
          </a:xfrm>
        </p:spPr>
        <p:txBody>
          <a:bodyPr>
            <a:normAutofit fontScale="90000"/>
          </a:bodyPr>
          <a:lstStyle/>
          <a:p>
            <a:r>
              <a:rPr lang="en-GB" dirty="0"/>
              <a:t>Technical trends: evolution of workloads</a:t>
            </a:r>
          </a:p>
        </p:txBody>
      </p:sp>
      <p:pic>
        <p:nvPicPr>
          <p:cNvPr id="15362" name="Picture 2" descr="Container inspection: walking the security tight rope for cloud DevOps |  Outpost 24 blog">
            <a:extLst>
              <a:ext uri="{FF2B5EF4-FFF2-40B4-BE49-F238E27FC236}">
                <a16:creationId xmlns:a16="http://schemas.microsoft.com/office/drawing/2014/main" id="{C624A3FC-DCB3-7D43-B12F-02BAD8AFB8E5}"/>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0342" b="10674"/>
          <a:stretch/>
        </p:blipFill>
        <p:spPr bwMode="auto">
          <a:xfrm>
            <a:off x="228746" y="1852250"/>
            <a:ext cx="9219389" cy="43028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AE7E7C-84B1-6145-B6EB-F0D79F96BB16}"/>
              </a:ext>
            </a:extLst>
          </p:cNvPr>
          <p:cNvSpPr>
            <a:spLocks noGrp="1"/>
          </p:cNvSpPr>
          <p:nvPr>
            <p:ph sz="half" idx="1"/>
          </p:nvPr>
        </p:nvSpPr>
        <p:spPr>
          <a:xfrm>
            <a:off x="838200" y="4447680"/>
            <a:ext cx="4579961" cy="1707460"/>
          </a:xfrm>
        </p:spPr>
        <p:txBody>
          <a:bodyPr>
            <a:normAutofit fontScale="92500"/>
          </a:bodyPr>
          <a:lstStyle/>
          <a:p>
            <a:pPr marL="0" indent="0">
              <a:buNone/>
            </a:pPr>
            <a:r>
              <a:rPr lang="en-GB" dirty="0"/>
              <a:t>Increased shift to cloud-native applications</a:t>
            </a:r>
          </a:p>
          <a:p>
            <a:pPr lvl="1"/>
            <a:r>
              <a:rPr lang="en-GB" dirty="0"/>
              <a:t>Kubernetes being the prevailing cloud technology</a:t>
            </a:r>
          </a:p>
        </p:txBody>
      </p:sp>
    </p:spTree>
    <p:extLst>
      <p:ext uri="{BB962C8B-B14F-4D97-AF65-F5344CB8AC3E}">
        <p14:creationId xmlns:p14="http://schemas.microsoft.com/office/powerpoint/2010/main" val="232501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Chart, bar chart&#10;&#10;Description automatically generated">
            <a:extLst>
              <a:ext uri="{FF2B5EF4-FFF2-40B4-BE49-F238E27FC236}">
                <a16:creationId xmlns:a16="http://schemas.microsoft.com/office/drawing/2014/main" id="{FAFEF0AB-D85C-A64C-896C-C5E4920F954B}"/>
              </a:ext>
            </a:extLst>
          </p:cNvPr>
          <p:cNvPicPr>
            <a:picLocks noChangeAspect="1"/>
          </p:cNvPicPr>
          <p:nvPr/>
        </p:nvPicPr>
        <p:blipFill>
          <a:blip r:embed="rId2"/>
          <a:stretch>
            <a:fillRect/>
          </a:stretch>
        </p:blipFill>
        <p:spPr>
          <a:xfrm>
            <a:off x="628017" y="2976842"/>
            <a:ext cx="4579962" cy="3429645"/>
          </a:xfrm>
          <a:prstGeom prst="rect">
            <a:avLst/>
          </a:prstGeom>
        </p:spPr>
      </p:pic>
      <p:sp>
        <p:nvSpPr>
          <p:cNvPr id="2" name="Title 1">
            <a:extLst>
              <a:ext uri="{FF2B5EF4-FFF2-40B4-BE49-F238E27FC236}">
                <a16:creationId xmlns:a16="http://schemas.microsoft.com/office/drawing/2014/main" id="{8CB5795F-6815-AA41-88EC-A73EDF146144}"/>
              </a:ext>
            </a:extLst>
          </p:cNvPr>
          <p:cNvSpPr>
            <a:spLocks noGrp="1"/>
          </p:cNvSpPr>
          <p:nvPr>
            <p:ph type="title"/>
          </p:nvPr>
        </p:nvSpPr>
        <p:spPr>
          <a:xfrm>
            <a:off x="677333" y="609600"/>
            <a:ext cx="10786565" cy="731967"/>
          </a:xfrm>
        </p:spPr>
        <p:txBody>
          <a:bodyPr>
            <a:normAutofit fontScale="90000"/>
          </a:bodyPr>
          <a:lstStyle/>
          <a:p>
            <a:r>
              <a:rPr lang="en-GB" dirty="0"/>
              <a:t>Technical trends: containers and Kubernetes</a:t>
            </a:r>
          </a:p>
        </p:txBody>
      </p:sp>
      <p:sp>
        <p:nvSpPr>
          <p:cNvPr id="3" name="Content Placeholder 2">
            <a:extLst>
              <a:ext uri="{FF2B5EF4-FFF2-40B4-BE49-F238E27FC236}">
                <a16:creationId xmlns:a16="http://schemas.microsoft.com/office/drawing/2014/main" id="{F3AE7E7C-84B1-6145-B6EB-F0D79F96BB16}"/>
              </a:ext>
            </a:extLst>
          </p:cNvPr>
          <p:cNvSpPr>
            <a:spLocks noGrp="1"/>
          </p:cNvSpPr>
          <p:nvPr>
            <p:ph sz="half" idx="1"/>
          </p:nvPr>
        </p:nvSpPr>
        <p:spPr>
          <a:xfrm>
            <a:off x="838200" y="1540707"/>
            <a:ext cx="5086610" cy="1707460"/>
          </a:xfrm>
        </p:spPr>
        <p:txBody>
          <a:bodyPr>
            <a:normAutofit fontScale="92500" lnSpcReduction="10000"/>
          </a:bodyPr>
          <a:lstStyle/>
          <a:p>
            <a:pPr marL="0" indent="0">
              <a:lnSpc>
                <a:spcPct val="110000"/>
              </a:lnSpc>
              <a:buNone/>
            </a:pPr>
            <a:r>
              <a:rPr lang="en-GB" dirty="0"/>
              <a:t>Increased shift to cloud-native applications</a:t>
            </a:r>
          </a:p>
          <a:p>
            <a:pPr lvl="1">
              <a:lnSpc>
                <a:spcPct val="110000"/>
              </a:lnSpc>
            </a:pPr>
            <a:r>
              <a:rPr lang="en-GB" dirty="0"/>
              <a:t>Kubernetes being the prevailing cloud technology</a:t>
            </a:r>
          </a:p>
        </p:txBody>
      </p:sp>
      <p:pic>
        <p:nvPicPr>
          <p:cNvPr id="12" name="image3.png" descr="A screenshot of a cell phone&#10;&#10;Description automatically generated">
            <a:extLst>
              <a:ext uri="{FF2B5EF4-FFF2-40B4-BE49-F238E27FC236}">
                <a16:creationId xmlns:a16="http://schemas.microsoft.com/office/drawing/2014/main" id="{3098CC8A-A9CA-5A4D-B03C-AE214999839A}"/>
              </a:ext>
            </a:extLst>
          </p:cNvPr>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5950775" y="1633215"/>
            <a:ext cx="5326603" cy="4114246"/>
          </a:xfrm>
          <a:prstGeom prst="rect">
            <a:avLst/>
          </a:prstGeom>
          <a:ln/>
        </p:spPr>
      </p:pic>
      <p:sp>
        <p:nvSpPr>
          <p:cNvPr id="13" name="TextBox 12">
            <a:extLst>
              <a:ext uri="{FF2B5EF4-FFF2-40B4-BE49-F238E27FC236}">
                <a16:creationId xmlns:a16="http://schemas.microsoft.com/office/drawing/2014/main" id="{BFD74337-0138-FD47-86FC-78EBE62F7A2A}"/>
              </a:ext>
            </a:extLst>
          </p:cNvPr>
          <p:cNvSpPr txBox="1"/>
          <p:nvPr/>
        </p:nvSpPr>
        <p:spPr>
          <a:xfrm>
            <a:off x="1556306" y="3811854"/>
            <a:ext cx="4368504"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Percentage of containerized applications</a:t>
            </a:r>
          </a:p>
        </p:txBody>
      </p:sp>
      <p:sp>
        <p:nvSpPr>
          <p:cNvPr id="14" name="TextBox 13">
            <a:extLst>
              <a:ext uri="{FF2B5EF4-FFF2-40B4-BE49-F238E27FC236}">
                <a16:creationId xmlns:a16="http://schemas.microsoft.com/office/drawing/2014/main" id="{451B5E64-2612-2341-961A-D185678C10DF}"/>
              </a:ext>
            </a:extLst>
          </p:cNvPr>
          <p:cNvSpPr txBox="1"/>
          <p:nvPr/>
        </p:nvSpPr>
        <p:spPr>
          <a:xfrm>
            <a:off x="5950775" y="5820985"/>
            <a:ext cx="3496470"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Usage of container orchestrators</a:t>
            </a:r>
          </a:p>
        </p:txBody>
      </p:sp>
    </p:spTree>
    <p:extLst>
      <p:ext uri="{BB962C8B-B14F-4D97-AF65-F5344CB8AC3E}">
        <p14:creationId xmlns:p14="http://schemas.microsoft.com/office/powerpoint/2010/main" val="2178057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80C7-C8CB-6849-8D7C-C481A1DB956D}"/>
              </a:ext>
            </a:extLst>
          </p:cNvPr>
          <p:cNvSpPr>
            <a:spLocks noGrp="1"/>
          </p:cNvSpPr>
          <p:nvPr>
            <p:ph type="title"/>
          </p:nvPr>
        </p:nvSpPr>
        <p:spPr/>
        <p:txBody>
          <a:bodyPr>
            <a:normAutofit fontScale="90000"/>
          </a:bodyPr>
          <a:lstStyle/>
          <a:p>
            <a:r>
              <a:rPr lang="en-GB" dirty="0"/>
              <a:t>Technical trends: multi-cloud deployments</a:t>
            </a:r>
          </a:p>
        </p:txBody>
      </p:sp>
      <p:sp>
        <p:nvSpPr>
          <p:cNvPr id="3" name="Content Placeholder 2">
            <a:extLst>
              <a:ext uri="{FF2B5EF4-FFF2-40B4-BE49-F238E27FC236}">
                <a16:creationId xmlns:a16="http://schemas.microsoft.com/office/drawing/2014/main" id="{D3F95589-649D-5149-958F-084AF54227DF}"/>
              </a:ext>
            </a:extLst>
          </p:cNvPr>
          <p:cNvSpPr>
            <a:spLocks noGrp="1"/>
          </p:cNvSpPr>
          <p:nvPr>
            <p:ph sz="half" idx="1"/>
          </p:nvPr>
        </p:nvSpPr>
        <p:spPr>
          <a:xfrm>
            <a:off x="677334" y="2160589"/>
            <a:ext cx="8596668" cy="3880772"/>
          </a:xfrm>
        </p:spPr>
        <p:txBody>
          <a:bodyPr>
            <a:normAutofit/>
          </a:bodyPr>
          <a:lstStyle/>
          <a:p>
            <a:pPr marL="444500" indent="-444500">
              <a:lnSpc>
                <a:spcPct val="120000"/>
              </a:lnSpc>
              <a:buFont typeface=".Apple Color Emoji UI"/>
              <a:buChar char="✅"/>
            </a:pPr>
            <a:r>
              <a:rPr lang="en-GB" dirty="0"/>
              <a:t>No vendor lock-in</a:t>
            </a:r>
          </a:p>
          <a:p>
            <a:pPr marL="444500" indent="-444500">
              <a:lnSpc>
                <a:spcPct val="120000"/>
              </a:lnSpc>
              <a:buFont typeface=".Apple Color Emoji UI"/>
              <a:buChar char="✅"/>
            </a:pPr>
            <a:r>
              <a:rPr lang="en-GB" dirty="0"/>
              <a:t>Increased availability and resilience</a:t>
            </a:r>
          </a:p>
          <a:p>
            <a:pPr marL="444500" indent="-444500">
              <a:lnSpc>
                <a:spcPct val="120000"/>
              </a:lnSpc>
              <a:buFont typeface=".Apple Color Emoji UI"/>
              <a:buChar char="✅"/>
            </a:pPr>
            <a:r>
              <a:rPr lang="en-GB" dirty="0"/>
              <a:t>Geographical coverage</a:t>
            </a:r>
          </a:p>
          <a:p>
            <a:pPr lvl="1">
              <a:lnSpc>
                <a:spcPct val="120000"/>
              </a:lnSpc>
            </a:pPr>
            <a:r>
              <a:rPr lang="en-GB" dirty="0"/>
              <a:t>performance, regulations</a:t>
            </a:r>
          </a:p>
          <a:p>
            <a:pPr marL="444500" indent="-431800">
              <a:lnSpc>
                <a:spcPct val="120000"/>
              </a:lnSpc>
              <a:buFont typeface=".Apple Color Emoji UI"/>
              <a:buChar char="⛔️"/>
            </a:pPr>
            <a:r>
              <a:rPr lang="en-GB" dirty="0"/>
              <a:t>Heterogeneous interfaces and capabilities</a:t>
            </a:r>
          </a:p>
          <a:p>
            <a:pPr lvl="1">
              <a:lnSpc>
                <a:spcPct val="120000"/>
              </a:lnSpc>
            </a:pPr>
            <a:r>
              <a:rPr lang="en-GB" dirty="0"/>
              <a:t>deployment, management, security</a:t>
            </a:r>
          </a:p>
        </p:txBody>
      </p:sp>
    </p:spTree>
    <p:extLst>
      <p:ext uri="{BB962C8B-B14F-4D97-AF65-F5344CB8AC3E}">
        <p14:creationId xmlns:p14="http://schemas.microsoft.com/office/powerpoint/2010/main" val="2101025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3E7D-5348-ED4D-BDB4-DE3862579656}"/>
              </a:ext>
            </a:extLst>
          </p:cNvPr>
          <p:cNvSpPr>
            <a:spLocks noGrp="1"/>
          </p:cNvSpPr>
          <p:nvPr>
            <p:ph type="title"/>
          </p:nvPr>
        </p:nvSpPr>
        <p:spPr/>
        <p:txBody>
          <a:bodyPr/>
          <a:lstStyle/>
          <a:p>
            <a:r>
              <a:rPr lang="en-GB" dirty="0"/>
              <a:t>The cloud threat model</a:t>
            </a:r>
          </a:p>
        </p:txBody>
      </p:sp>
      <p:pic>
        <p:nvPicPr>
          <p:cNvPr id="7" name="Content Placeholder 6" descr="Diagram&#10;&#10;Description automatically generated">
            <a:extLst>
              <a:ext uri="{FF2B5EF4-FFF2-40B4-BE49-F238E27FC236}">
                <a16:creationId xmlns:a16="http://schemas.microsoft.com/office/drawing/2014/main" id="{7C3976D7-1C48-6B48-A2AC-1E6485F7F578}"/>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399" y="2160588"/>
            <a:ext cx="6401240" cy="3881437"/>
          </a:xfrm>
          <a:prstGeom prst="rect">
            <a:avLst/>
          </a:prstGeom>
        </p:spPr>
      </p:pic>
    </p:spTree>
    <p:extLst>
      <p:ext uri="{BB962C8B-B14F-4D97-AF65-F5344CB8AC3E}">
        <p14:creationId xmlns:p14="http://schemas.microsoft.com/office/powerpoint/2010/main" val="46795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E4C9-E6C8-8644-8F80-48D4CD4D4082}"/>
              </a:ext>
            </a:extLst>
          </p:cNvPr>
          <p:cNvSpPr>
            <a:spLocks noGrp="1"/>
          </p:cNvSpPr>
          <p:nvPr>
            <p:ph type="title"/>
          </p:nvPr>
        </p:nvSpPr>
        <p:spPr/>
        <p:txBody>
          <a:bodyPr/>
          <a:lstStyle/>
          <a:p>
            <a:r>
              <a:rPr lang="en-GB" dirty="0"/>
              <a:t>The cloud threat landscape</a:t>
            </a:r>
          </a:p>
        </p:txBody>
      </p:sp>
      <p:pic>
        <p:nvPicPr>
          <p:cNvPr id="5" name="Content Placeholder 4" descr="Chart, bar chart&#10;&#10;Description automatically generated">
            <a:extLst>
              <a:ext uri="{FF2B5EF4-FFF2-40B4-BE49-F238E27FC236}">
                <a16:creationId xmlns:a16="http://schemas.microsoft.com/office/drawing/2014/main" id="{BCDAAEBD-63D5-8640-A1F3-545C8D63E9EA}"/>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t="5579" b="7561"/>
          <a:stretch/>
        </p:blipFill>
        <p:spPr>
          <a:xfrm>
            <a:off x="838200" y="2099256"/>
            <a:ext cx="8022465" cy="3961909"/>
          </a:xfrm>
          <a:prstGeom prst="rect">
            <a:avLst/>
          </a:prstGeom>
        </p:spPr>
      </p:pic>
    </p:spTree>
    <p:extLst>
      <p:ext uri="{BB962C8B-B14F-4D97-AF65-F5344CB8AC3E}">
        <p14:creationId xmlns:p14="http://schemas.microsoft.com/office/powerpoint/2010/main" val="3255115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D6AE-844A-DF43-ACCF-5F2848793334}"/>
              </a:ext>
            </a:extLst>
          </p:cNvPr>
          <p:cNvSpPr>
            <a:spLocks noGrp="1"/>
          </p:cNvSpPr>
          <p:nvPr>
            <p:ph type="title"/>
          </p:nvPr>
        </p:nvSpPr>
        <p:spPr/>
        <p:txBody>
          <a:bodyPr/>
          <a:lstStyle/>
          <a:p>
            <a:r>
              <a:rPr lang="en-GB" dirty="0"/>
              <a:t>Top cloud threats</a:t>
            </a:r>
          </a:p>
        </p:txBody>
      </p:sp>
      <p:sp>
        <p:nvSpPr>
          <p:cNvPr id="5" name="Content Placeholder 4">
            <a:extLst>
              <a:ext uri="{FF2B5EF4-FFF2-40B4-BE49-F238E27FC236}">
                <a16:creationId xmlns:a16="http://schemas.microsoft.com/office/drawing/2014/main" id="{9298A07D-37B0-2C4D-B978-75912436E637}"/>
              </a:ext>
            </a:extLst>
          </p:cNvPr>
          <p:cNvSpPr>
            <a:spLocks noGrp="1"/>
          </p:cNvSpPr>
          <p:nvPr>
            <p:ph sz="half" idx="1"/>
          </p:nvPr>
        </p:nvSpPr>
        <p:spPr>
          <a:xfrm>
            <a:off x="838200" y="1540707"/>
            <a:ext cx="4511722" cy="4636256"/>
          </a:xfrm>
        </p:spPr>
        <p:txBody>
          <a:bodyPr>
            <a:normAutofit fontScale="77500" lnSpcReduction="20000"/>
          </a:bodyPr>
          <a:lstStyle/>
          <a:p>
            <a:pPr>
              <a:lnSpc>
                <a:spcPct val="120000"/>
              </a:lnSpc>
            </a:pPr>
            <a:r>
              <a:rPr lang="en-GB" dirty="0"/>
              <a:t>Many security tools and features available for cloud applications</a:t>
            </a:r>
          </a:p>
          <a:p>
            <a:pPr lvl="1">
              <a:lnSpc>
                <a:spcPct val="120000"/>
              </a:lnSpc>
              <a:buFont typeface="Courier New" panose="02070309020205020404" pitchFamily="49" charset="0"/>
              <a:buChar char="o"/>
            </a:pPr>
            <a:r>
              <a:rPr lang="en-GB" dirty="0"/>
              <a:t>incorrect usage is a common issue.</a:t>
            </a:r>
          </a:p>
          <a:p>
            <a:pPr>
              <a:lnSpc>
                <a:spcPct val="120000"/>
              </a:lnSpc>
            </a:pPr>
            <a:r>
              <a:rPr lang="en-GB" dirty="0"/>
              <a:t>Typical causes:</a:t>
            </a:r>
          </a:p>
          <a:p>
            <a:pPr lvl="1">
              <a:lnSpc>
                <a:spcPct val="120000"/>
              </a:lnSpc>
              <a:buFont typeface="Courier New" panose="02070309020205020404" pitchFamily="49" charset="0"/>
              <a:buChar char="o"/>
            </a:pPr>
            <a:r>
              <a:rPr lang="en-GB" dirty="0"/>
              <a:t>low understanding;</a:t>
            </a:r>
          </a:p>
          <a:p>
            <a:pPr lvl="1">
              <a:lnSpc>
                <a:spcPct val="120000"/>
              </a:lnSpc>
              <a:buFont typeface="Courier New" panose="02070309020205020404" pitchFamily="49" charset="0"/>
              <a:buChar char="o"/>
            </a:pPr>
            <a:r>
              <a:rPr lang="en-GB" dirty="0"/>
              <a:t>limited visibility;</a:t>
            </a:r>
          </a:p>
          <a:p>
            <a:pPr lvl="1">
              <a:lnSpc>
                <a:spcPct val="120000"/>
              </a:lnSpc>
              <a:buFont typeface="Courier New" panose="02070309020205020404" pitchFamily="49" charset="0"/>
              <a:buChar char="o"/>
            </a:pPr>
            <a:r>
              <a:rPr lang="en-GB" dirty="0"/>
              <a:t>fast software release cycles</a:t>
            </a:r>
          </a:p>
          <a:p>
            <a:pPr lvl="1">
              <a:lnSpc>
                <a:spcPct val="120000"/>
              </a:lnSpc>
              <a:buFont typeface="Courier New" panose="02070309020205020404" pitchFamily="49" charset="0"/>
              <a:buChar char="o"/>
            </a:pPr>
            <a:r>
              <a:rPr lang="en-GB" dirty="0"/>
              <a:t>multi-cloud deployments and heterogeneous security capabilities.</a:t>
            </a:r>
          </a:p>
        </p:txBody>
      </p:sp>
      <p:pic>
        <p:nvPicPr>
          <p:cNvPr id="8" name="Content Placeholder 7" descr="Chart, bar chart&#10;&#10;Description automatically generated">
            <a:extLst>
              <a:ext uri="{FF2B5EF4-FFF2-40B4-BE49-F238E27FC236}">
                <a16:creationId xmlns:a16="http://schemas.microsoft.com/office/drawing/2014/main" id="{100E871C-2899-7C45-8A2C-34E63F5F0AC4}"/>
              </a:ext>
            </a:extLst>
          </p:cNvPr>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a:xfrm>
            <a:off x="5492750" y="1893194"/>
            <a:ext cx="3781252" cy="3916262"/>
          </a:xfrm>
          <a:prstGeom prst="rect">
            <a:avLst/>
          </a:prstGeom>
        </p:spPr>
      </p:pic>
    </p:spTree>
    <p:extLst>
      <p:ext uri="{BB962C8B-B14F-4D97-AF65-F5344CB8AC3E}">
        <p14:creationId xmlns:p14="http://schemas.microsoft.com/office/powerpoint/2010/main" val="2851479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6581-B859-624F-9C34-360756F74651}"/>
              </a:ext>
            </a:extLst>
          </p:cNvPr>
          <p:cNvSpPr>
            <a:spLocks noGrp="1"/>
          </p:cNvSpPr>
          <p:nvPr>
            <p:ph type="title"/>
          </p:nvPr>
        </p:nvSpPr>
        <p:spPr/>
        <p:txBody>
          <a:bodyPr/>
          <a:lstStyle/>
          <a:p>
            <a:r>
              <a:rPr lang="en-GB" dirty="0"/>
              <a:t>Top security features</a:t>
            </a:r>
          </a:p>
        </p:txBody>
      </p:sp>
      <p:pic>
        <p:nvPicPr>
          <p:cNvPr id="9" name="Content Placeholder 5" descr="A screenshot of a cell phone&#10;&#10;Description automatically generated">
            <a:extLst>
              <a:ext uri="{FF2B5EF4-FFF2-40B4-BE49-F238E27FC236}">
                <a16:creationId xmlns:a16="http://schemas.microsoft.com/office/drawing/2014/main" id="{95EF9AE6-A2A0-7941-88AA-751E3E824E4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1451020"/>
            <a:ext cx="8596668" cy="4705081"/>
          </a:xfrm>
          <a:prstGeom prst="rect">
            <a:avLst/>
          </a:prstGeom>
        </p:spPr>
      </p:pic>
    </p:spTree>
    <p:extLst>
      <p:ext uri="{BB962C8B-B14F-4D97-AF65-F5344CB8AC3E}">
        <p14:creationId xmlns:p14="http://schemas.microsoft.com/office/powerpoint/2010/main" val="250124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7215-90EB-4047-8CDC-B051A2443FBA}"/>
              </a:ext>
            </a:extLst>
          </p:cNvPr>
          <p:cNvSpPr>
            <a:spLocks noGrp="1"/>
          </p:cNvSpPr>
          <p:nvPr>
            <p:ph type="title"/>
          </p:nvPr>
        </p:nvSpPr>
        <p:spPr/>
        <p:txBody>
          <a:bodyPr/>
          <a:lstStyle/>
          <a:p>
            <a:r>
              <a:rPr lang="en-GB" dirty="0"/>
              <a:t>Cloud protection</a:t>
            </a:r>
          </a:p>
        </p:txBody>
      </p:sp>
      <p:sp>
        <p:nvSpPr>
          <p:cNvPr id="5" name="Content Placeholder 4">
            <a:extLst>
              <a:ext uri="{FF2B5EF4-FFF2-40B4-BE49-F238E27FC236}">
                <a16:creationId xmlns:a16="http://schemas.microsoft.com/office/drawing/2014/main" id="{A6D3FED0-114B-6948-9036-29DBD33A976D}"/>
              </a:ext>
            </a:extLst>
          </p:cNvPr>
          <p:cNvSpPr>
            <a:spLocks noGrp="1"/>
          </p:cNvSpPr>
          <p:nvPr>
            <p:ph sz="half" idx="1"/>
          </p:nvPr>
        </p:nvSpPr>
        <p:spPr/>
        <p:txBody>
          <a:bodyPr>
            <a:normAutofit/>
          </a:bodyPr>
          <a:lstStyle/>
          <a:p>
            <a:r>
              <a:rPr lang="en-GB" sz="2000" dirty="0"/>
              <a:t>Multiple layers, multiple scopes.</a:t>
            </a:r>
          </a:p>
          <a:p>
            <a:r>
              <a:rPr lang="en-GB" sz="2000" dirty="0"/>
              <a:t>Multiple layers, multiple tools.</a:t>
            </a:r>
          </a:p>
          <a:p>
            <a:r>
              <a:rPr lang="en-GB" sz="2000" dirty="0"/>
              <a:t>Multiple layers, multiple responsibilities.</a:t>
            </a:r>
          </a:p>
          <a:p>
            <a:r>
              <a:rPr lang="en-GB" sz="2000" dirty="0"/>
              <a:t>Multiple layers, many cross-relationships.</a:t>
            </a:r>
          </a:p>
        </p:txBody>
      </p:sp>
      <p:pic>
        <p:nvPicPr>
          <p:cNvPr id="18434" name="Picture 2" descr="Hierarchy-of-cloud-security-needs-pyramid">
            <a:extLst>
              <a:ext uri="{FF2B5EF4-FFF2-40B4-BE49-F238E27FC236}">
                <a16:creationId xmlns:a16="http://schemas.microsoft.com/office/drawing/2014/main" id="{B0BB48A9-D78D-E54A-93D7-3A9F453A81F3}"/>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10357"/>
          <a:stretch/>
        </p:blipFill>
        <p:spPr bwMode="auto">
          <a:xfrm>
            <a:off x="3590591" y="1341567"/>
            <a:ext cx="6129125" cy="470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34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E3C1-CDBA-AB41-BD5B-A27194BCDE3F}"/>
              </a:ext>
            </a:extLst>
          </p:cNvPr>
          <p:cNvSpPr>
            <a:spLocks noGrp="1"/>
          </p:cNvSpPr>
          <p:nvPr>
            <p:ph type="title"/>
          </p:nvPr>
        </p:nvSpPr>
        <p:spPr/>
        <p:txBody>
          <a:bodyPr>
            <a:noAutofit/>
          </a:bodyPr>
          <a:lstStyle/>
          <a:p>
            <a:r>
              <a:rPr lang="en-GB" sz="3200" dirty="0"/>
              <a:t>Understanding the sharing of responsibility</a:t>
            </a:r>
          </a:p>
        </p:txBody>
      </p:sp>
      <p:pic>
        <p:nvPicPr>
          <p:cNvPr id="5" name="Content Placeholder 4">
            <a:extLst>
              <a:ext uri="{FF2B5EF4-FFF2-40B4-BE49-F238E27FC236}">
                <a16:creationId xmlns:a16="http://schemas.microsoft.com/office/drawing/2014/main" id="{25D6E772-4F77-BC4D-8E76-E1075A288FE8}"/>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0644" y="2279561"/>
            <a:ext cx="8596668" cy="3944363"/>
          </a:xfrm>
          <a:prstGeom prst="rect">
            <a:avLst/>
          </a:prstGeom>
        </p:spPr>
      </p:pic>
    </p:spTree>
    <p:extLst>
      <p:ext uri="{BB962C8B-B14F-4D97-AF65-F5344CB8AC3E}">
        <p14:creationId xmlns:p14="http://schemas.microsoft.com/office/powerpoint/2010/main" val="4076336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02528A3D-BA3C-A548-A2BE-2C93DB52D30D}"/>
              </a:ext>
            </a:extLst>
          </p:cNvPr>
          <p:cNvSpPr>
            <a:spLocks noGrp="1"/>
          </p:cNvSpPr>
          <p:nvPr>
            <p:ph type="title"/>
          </p:nvPr>
        </p:nvSpPr>
        <p:spPr/>
        <p:txBody>
          <a:bodyPr/>
          <a:lstStyle/>
          <a:p>
            <a:r>
              <a:rPr lang="en-GB" dirty="0"/>
              <a:t>Cloud protection approaches</a:t>
            </a:r>
          </a:p>
        </p:txBody>
      </p:sp>
      <p:sp>
        <p:nvSpPr>
          <p:cNvPr id="6" name="Rectangle 5">
            <a:extLst>
              <a:ext uri="{FF2B5EF4-FFF2-40B4-BE49-F238E27FC236}">
                <a16:creationId xmlns:a16="http://schemas.microsoft.com/office/drawing/2014/main" id="{182E611E-1513-FB49-AD25-F016B2E85D18}"/>
              </a:ext>
            </a:extLst>
          </p:cNvPr>
          <p:cNvSpPr/>
          <p:nvPr/>
        </p:nvSpPr>
        <p:spPr>
          <a:xfrm>
            <a:off x="9945063" y="75377"/>
            <a:ext cx="2113486" cy="16978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internet">
            <a:extLst>
              <a:ext uri="{FF2B5EF4-FFF2-40B4-BE49-F238E27FC236}">
                <a16:creationId xmlns:a16="http://schemas.microsoft.com/office/drawing/2014/main" id="{AAD5D66B-DA2C-5F49-8D29-D5952178454C}"/>
              </a:ext>
            </a:extLst>
          </p:cNvPr>
          <p:cNvSpPr/>
          <p:nvPr/>
        </p:nvSpPr>
        <p:spPr>
          <a:xfrm>
            <a:off x="5466300" y="1084005"/>
            <a:ext cx="2230105" cy="108714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r>
              <a:rPr lang="en-US" sz="1400" dirty="0"/>
              <a:t>Internet</a:t>
            </a:r>
          </a:p>
        </p:txBody>
      </p:sp>
      <p:pic>
        <p:nvPicPr>
          <p:cNvPr id="8" name="cloud (bottom)">
            <a:extLst>
              <a:ext uri="{FF2B5EF4-FFF2-40B4-BE49-F238E27FC236}">
                <a16:creationId xmlns:a16="http://schemas.microsoft.com/office/drawing/2014/main" id="{98526553-A97D-BF4C-96DA-3E98530EFA2C}"/>
              </a:ext>
            </a:extLst>
          </p:cNvPr>
          <p:cNvPicPr>
            <a:picLocks noChangeAspect="1"/>
          </p:cNvPicPr>
          <p:nvPr/>
        </p:nvPicPr>
        <p:blipFill>
          <a:blip r:embed="rId3"/>
          <a:stretch>
            <a:fillRect/>
          </a:stretch>
        </p:blipFill>
        <p:spPr>
          <a:xfrm>
            <a:off x="7126403" y="4284077"/>
            <a:ext cx="2327684" cy="1203072"/>
          </a:xfrm>
          <a:prstGeom prst="rect">
            <a:avLst/>
          </a:prstGeom>
        </p:spPr>
      </p:pic>
      <p:pic>
        <p:nvPicPr>
          <p:cNvPr id="9" name="cloud (right)">
            <a:extLst>
              <a:ext uri="{FF2B5EF4-FFF2-40B4-BE49-F238E27FC236}">
                <a16:creationId xmlns:a16="http://schemas.microsoft.com/office/drawing/2014/main" id="{854D8D76-7BF8-3F4A-B52D-3EA5FCFD381C}"/>
              </a:ext>
            </a:extLst>
          </p:cNvPr>
          <p:cNvPicPr>
            <a:picLocks noChangeAspect="1"/>
          </p:cNvPicPr>
          <p:nvPr/>
        </p:nvPicPr>
        <p:blipFill>
          <a:blip r:embed="rId3"/>
          <a:stretch>
            <a:fillRect/>
          </a:stretch>
        </p:blipFill>
        <p:spPr>
          <a:xfrm>
            <a:off x="9653989" y="3087249"/>
            <a:ext cx="2327684" cy="1203072"/>
          </a:xfrm>
          <a:prstGeom prst="rect">
            <a:avLst/>
          </a:prstGeom>
        </p:spPr>
      </p:pic>
      <p:pic>
        <p:nvPicPr>
          <p:cNvPr id="10" name="enterprise">
            <a:extLst>
              <a:ext uri="{FF2B5EF4-FFF2-40B4-BE49-F238E27FC236}">
                <a16:creationId xmlns:a16="http://schemas.microsoft.com/office/drawing/2014/main" id="{826BD838-25AB-814D-A484-0AEC8146C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479" y="1326343"/>
            <a:ext cx="1263818" cy="1432328"/>
          </a:xfrm>
          <a:prstGeom prst="rect">
            <a:avLst/>
          </a:prstGeom>
        </p:spPr>
      </p:pic>
      <p:sp>
        <p:nvSpPr>
          <p:cNvPr id="11" name="Freeform 10">
            <a:extLst>
              <a:ext uri="{FF2B5EF4-FFF2-40B4-BE49-F238E27FC236}">
                <a16:creationId xmlns:a16="http://schemas.microsoft.com/office/drawing/2014/main" id="{19A8C92C-C8E5-CE48-A685-E44E55964D36}"/>
              </a:ext>
            </a:extLst>
          </p:cNvPr>
          <p:cNvSpPr/>
          <p:nvPr/>
        </p:nvSpPr>
        <p:spPr>
          <a:xfrm>
            <a:off x="165552" y="1641155"/>
            <a:ext cx="7032827" cy="4313905"/>
          </a:xfrm>
          <a:custGeom>
            <a:avLst/>
            <a:gdLst>
              <a:gd name="connsiteX0" fmla="*/ 13624 w 7033743"/>
              <a:gd name="connsiteY0" fmla="*/ 3152439 h 4314466"/>
              <a:gd name="connsiteX1" fmla="*/ 215330 w 7033743"/>
              <a:gd name="connsiteY1" fmla="*/ 1821180 h 4314466"/>
              <a:gd name="connsiteX2" fmla="*/ 1546588 w 7033743"/>
              <a:gd name="connsiteY2" fmla="*/ 974016 h 4314466"/>
              <a:gd name="connsiteX3" fmla="*/ 2084471 w 7033743"/>
              <a:gd name="connsiteY3" fmla="*/ 99957 h 4314466"/>
              <a:gd name="connsiteX4" fmla="*/ 4114977 w 7033743"/>
              <a:gd name="connsiteY4" fmla="*/ 99957 h 4314466"/>
              <a:gd name="connsiteX5" fmla="*/ 5284871 w 7033743"/>
              <a:gd name="connsiteY5" fmla="*/ 32722 h 4314466"/>
              <a:gd name="connsiteX6" fmla="*/ 5943777 w 7033743"/>
              <a:gd name="connsiteY6" fmla="*/ 691627 h 4314466"/>
              <a:gd name="connsiteX7" fmla="*/ 6831282 w 7033743"/>
              <a:gd name="connsiteY7" fmla="*/ 1175722 h 4314466"/>
              <a:gd name="connsiteX8" fmla="*/ 6871624 w 7033743"/>
              <a:gd name="connsiteY8" fmla="*/ 2910392 h 4314466"/>
              <a:gd name="connsiteX9" fmla="*/ 5002482 w 7033743"/>
              <a:gd name="connsiteY9" fmla="*/ 3932369 h 4314466"/>
              <a:gd name="connsiteX10" fmla="*/ 4262894 w 7033743"/>
              <a:gd name="connsiteY10" fmla="*/ 4308886 h 4314466"/>
              <a:gd name="connsiteX11" fmla="*/ 3079553 w 7033743"/>
              <a:gd name="connsiteY11" fmla="*/ 3690322 h 4314466"/>
              <a:gd name="connsiteX12" fmla="*/ 1627271 w 7033743"/>
              <a:gd name="connsiteY12" fmla="*/ 3905475 h 4314466"/>
              <a:gd name="connsiteX13" fmla="*/ 336353 w 7033743"/>
              <a:gd name="connsiteY13" fmla="*/ 3865133 h 4314466"/>
              <a:gd name="connsiteX14" fmla="*/ 13624 w 7033743"/>
              <a:gd name="connsiteY14" fmla="*/ 3152439 h 431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33743" h="4314466">
                <a:moveTo>
                  <a:pt x="13624" y="3152439"/>
                </a:moveTo>
                <a:cubicBezTo>
                  <a:pt x="-6546" y="2811780"/>
                  <a:pt x="-40164" y="2184250"/>
                  <a:pt x="215330" y="1821180"/>
                </a:cubicBezTo>
                <a:cubicBezTo>
                  <a:pt x="470824" y="1458110"/>
                  <a:pt x="1235065" y="1260886"/>
                  <a:pt x="1546588" y="974016"/>
                </a:cubicBezTo>
                <a:cubicBezTo>
                  <a:pt x="1858111" y="687146"/>
                  <a:pt x="1656406" y="245633"/>
                  <a:pt x="2084471" y="99957"/>
                </a:cubicBezTo>
                <a:cubicBezTo>
                  <a:pt x="2512536" y="-45719"/>
                  <a:pt x="3581577" y="111163"/>
                  <a:pt x="4114977" y="99957"/>
                </a:cubicBezTo>
                <a:cubicBezTo>
                  <a:pt x="4648377" y="88751"/>
                  <a:pt x="4980071" y="-65890"/>
                  <a:pt x="5284871" y="32722"/>
                </a:cubicBezTo>
                <a:cubicBezTo>
                  <a:pt x="5589671" y="131334"/>
                  <a:pt x="5686042" y="501127"/>
                  <a:pt x="5943777" y="691627"/>
                </a:cubicBezTo>
                <a:cubicBezTo>
                  <a:pt x="6201512" y="882127"/>
                  <a:pt x="6676641" y="805928"/>
                  <a:pt x="6831282" y="1175722"/>
                </a:cubicBezTo>
                <a:cubicBezTo>
                  <a:pt x="6985923" y="1545516"/>
                  <a:pt x="7176424" y="2450951"/>
                  <a:pt x="6871624" y="2910392"/>
                </a:cubicBezTo>
                <a:cubicBezTo>
                  <a:pt x="6566824" y="3369833"/>
                  <a:pt x="5437270" y="3699287"/>
                  <a:pt x="5002482" y="3932369"/>
                </a:cubicBezTo>
                <a:cubicBezTo>
                  <a:pt x="4567694" y="4165451"/>
                  <a:pt x="4583382" y="4349227"/>
                  <a:pt x="4262894" y="4308886"/>
                </a:cubicBezTo>
                <a:cubicBezTo>
                  <a:pt x="3942406" y="4268545"/>
                  <a:pt x="3518824" y="3757557"/>
                  <a:pt x="3079553" y="3690322"/>
                </a:cubicBezTo>
                <a:cubicBezTo>
                  <a:pt x="2640283" y="3623087"/>
                  <a:pt x="2084471" y="3876340"/>
                  <a:pt x="1627271" y="3905475"/>
                </a:cubicBezTo>
                <a:cubicBezTo>
                  <a:pt x="1170071" y="3934610"/>
                  <a:pt x="598571" y="3990639"/>
                  <a:pt x="336353" y="3865133"/>
                </a:cubicBezTo>
                <a:cubicBezTo>
                  <a:pt x="74135" y="3739627"/>
                  <a:pt x="33794" y="3493098"/>
                  <a:pt x="13624" y="3152439"/>
                </a:cubicBezTo>
                <a:close/>
              </a:path>
            </a:pathLst>
          </a:custGeom>
          <a:solidFill>
            <a:srgbClr val="FFE8BE">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12" name="ext cloud (bottom)">
            <a:extLst>
              <a:ext uri="{FF2B5EF4-FFF2-40B4-BE49-F238E27FC236}">
                <a16:creationId xmlns:a16="http://schemas.microsoft.com/office/drawing/2014/main" id="{9917430C-B12F-354B-8CC9-7757FBD7C51C}"/>
              </a:ext>
            </a:extLst>
          </p:cNvPr>
          <p:cNvPicPr>
            <a:picLocks noChangeAspect="1"/>
          </p:cNvPicPr>
          <p:nvPr/>
        </p:nvPicPr>
        <p:blipFill>
          <a:blip r:embed="rId5"/>
          <a:stretch>
            <a:fillRect/>
          </a:stretch>
        </p:blipFill>
        <p:spPr>
          <a:xfrm>
            <a:off x="8151141" y="4497214"/>
            <a:ext cx="1106763" cy="1106763"/>
          </a:xfrm>
          <a:prstGeom prst="rect">
            <a:avLst/>
          </a:prstGeom>
        </p:spPr>
      </p:pic>
      <p:sp>
        <p:nvSpPr>
          <p:cNvPr id="13" name="Freeform 12">
            <a:extLst>
              <a:ext uri="{FF2B5EF4-FFF2-40B4-BE49-F238E27FC236}">
                <a16:creationId xmlns:a16="http://schemas.microsoft.com/office/drawing/2014/main" id="{55DA45DC-D936-DA45-B373-67FCE9566803}"/>
              </a:ext>
            </a:extLst>
          </p:cNvPr>
          <p:cNvSpPr/>
          <p:nvPr/>
        </p:nvSpPr>
        <p:spPr>
          <a:xfrm>
            <a:off x="1296952" y="3605547"/>
            <a:ext cx="1634307" cy="1548141"/>
          </a:xfrm>
          <a:custGeom>
            <a:avLst/>
            <a:gdLst>
              <a:gd name="connsiteX0" fmla="*/ 100012 w 1571625"/>
              <a:gd name="connsiteY0" fmla="*/ 1514475 h 1514475"/>
              <a:gd name="connsiteX1" fmla="*/ 1571625 w 1571625"/>
              <a:gd name="connsiteY1" fmla="*/ 857250 h 1514475"/>
              <a:gd name="connsiteX2" fmla="*/ 0 w 1571625"/>
              <a:gd name="connsiteY2" fmla="*/ 0 h 1514475"/>
              <a:gd name="connsiteX0" fmla="*/ 162907 w 1634520"/>
              <a:gd name="connsiteY0" fmla="*/ 1548342 h 1548342"/>
              <a:gd name="connsiteX1" fmla="*/ 1634520 w 1634520"/>
              <a:gd name="connsiteY1" fmla="*/ 891117 h 1548342"/>
              <a:gd name="connsiteX2" fmla="*/ 0 w 1634520"/>
              <a:gd name="connsiteY2" fmla="*/ 0 h 1548342"/>
            </a:gdLst>
            <a:ahLst/>
            <a:cxnLst>
              <a:cxn ang="0">
                <a:pos x="connsiteX0" y="connsiteY0"/>
              </a:cxn>
              <a:cxn ang="0">
                <a:pos x="connsiteX1" y="connsiteY1"/>
              </a:cxn>
              <a:cxn ang="0">
                <a:pos x="connsiteX2" y="connsiteY2"/>
              </a:cxn>
            </a:cxnLst>
            <a:rect l="l" t="t" r="r" b="b"/>
            <a:pathLst>
              <a:path w="1634520" h="1548342">
                <a:moveTo>
                  <a:pt x="162907" y="1548342"/>
                </a:moveTo>
                <a:lnTo>
                  <a:pt x="1634520" y="891117"/>
                </a:ln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4" name="Freeform 13">
            <a:extLst>
              <a:ext uri="{FF2B5EF4-FFF2-40B4-BE49-F238E27FC236}">
                <a16:creationId xmlns:a16="http://schemas.microsoft.com/office/drawing/2014/main" id="{F7CEA45E-E7BA-1A41-83BD-00DF37BB23E1}"/>
              </a:ext>
            </a:extLst>
          </p:cNvPr>
          <p:cNvSpPr/>
          <p:nvPr/>
        </p:nvSpPr>
        <p:spPr>
          <a:xfrm>
            <a:off x="2045550" y="2028534"/>
            <a:ext cx="4088339" cy="1996587"/>
          </a:xfrm>
          <a:custGeom>
            <a:avLst/>
            <a:gdLst>
              <a:gd name="connsiteX0" fmla="*/ 0 w 3743325"/>
              <a:gd name="connsiteY0" fmla="*/ 1828800 h 1828800"/>
              <a:gd name="connsiteX1" fmla="*/ 3743325 w 3743325"/>
              <a:gd name="connsiteY1" fmla="*/ 0 h 1828800"/>
              <a:gd name="connsiteX0" fmla="*/ 0 w 3303058"/>
              <a:gd name="connsiteY0" fmla="*/ 1611085 h 1611085"/>
              <a:gd name="connsiteX1" fmla="*/ 3303058 w 3303058"/>
              <a:gd name="connsiteY1" fmla="*/ 0 h 1611085"/>
              <a:gd name="connsiteX0" fmla="*/ 0 w 4088870"/>
              <a:gd name="connsiteY0" fmla="*/ 1996847 h 1996847"/>
              <a:gd name="connsiteX1" fmla="*/ 4088870 w 4088870"/>
              <a:gd name="connsiteY1" fmla="*/ 0 h 1996847"/>
            </a:gdLst>
            <a:ahLst/>
            <a:cxnLst>
              <a:cxn ang="0">
                <a:pos x="connsiteX0" y="connsiteY0"/>
              </a:cxn>
              <a:cxn ang="0">
                <a:pos x="connsiteX1" y="connsiteY1"/>
              </a:cxn>
            </a:cxnLst>
            <a:rect l="l" t="t" r="r" b="b"/>
            <a:pathLst>
              <a:path w="4088870" h="1996847">
                <a:moveTo>
                  <a:pt x="0" y="1996847"/>
                </a:moveTo>
                <a:lnTo>
                  <a:pt x="408887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5" name="Freeform 14">
            <a:extLst>
              <a:ext uri="{FF2B5EF4-FFF2-40B4-BE49-F238E27FC236}">
                <a16:creationId xmlns:a16="http://schemas.microsoft.com/office/drawing/2014/main" id="{32785994-9DE5-5846-8747-24CEEF122B27}"/>
              </a:ext>
            </a:extLst>
          </p:cNvPr>
          <p:cNvSpPr/>
          <p:nvPr/>
        </p:nvSpPr>
        <p:spPr>
          <a:xfrm>
            <a:off x="4831251" y="2682271"/>
            <a:ext cx="1057213" cy="1250260"/>
          </a:xfrm>
          <a:custGeom>
            <a:avLst/>
            <a:gdLst>
              <a:gd name="connsiteX0" fmla="*/ 371475 w 1171575"/>
              <a:gd name="connsiteY0" fmla="*/ 0 h 1700213"/>
              <a:gd name="connsiteX1" fmla="*/ 557212 w 1171575"/>
              <a:gd name="connsiteY1" fmla="*/ 842963 h 1700213"/>
              <a:gd name="connsiteX2" fmla="*/ 0 w 1171575"/>
              <a:gd name="connsiteY2" fmla="*/ 1128713 h 1700213"/>
              <a:gd name="connsiteX3" fmla="*/ 1171575 w 1171575"/>
              <a:gd name="connsiteY3" fmla="*/ 1700213 h 1700213"/>
              <a:gd name="connsiteX0" fmla="*/ 371475 w 871613"/>
              <a:gd name="connsiteY0" fmla="*/ 0 h 1564747"/>
              <a:gd name="connsiteX1" fmla="*/ 557212 w 871613"/>
              <a:gd name="connsiteY1" fmla="*/ 842963 h 1564747"/>
              <a:gd name="connsiteX2" fmla="*/ 0 w 871613"/>
              <a:gd name="connsiteY2" fmla="*/ 1128713 h 1564747"/>
              <a:gd name="connsiteX3" fmla="*/ 871613 w 871613"/>
              <a:gd name="connsiteY3" fmla="*/ 1564747 h 1564747"/>
              <a:gd name="connsiteX0" fmla="*/ 371475 w 871613"/>
              <a:gd name="connsiteY0" fmla="*/ 0 h 1564747"/>
              <a:gd name="connsiteX1" fmla="*/ 459721 w 871613"/>
              <a:gd name="connsiteY1" fmla="*/ 448796 h 1564747"/>
              <a:gd name="connsiteX2" fmla="*/ 557212 w 871613"/>
              <a:gd name="connsiteY2" fmla="*/ 842963 h 1564747"/>
              <a:gd name="connsiteX3" fmla="*/ 0 w 871613"/>
              <a:gd name="connsiteY3" fmla="*/ 1128713 h 1564747"/>
              <a:gd name="connsiteX4" fmla="*/ 871613 w 871613"/>
              <a:gd name="connsiteY4" fmla="*/ 1564747 h 1564747"/>
              <a:gd name="connsiteX0" fmla="*/ 371475 w 871613"/>
              <a:gd name="connsiteY0" fmla="*/ 0 h 1564747"/>
              <a:gd name="connsiteX1" fmla="*/ 459721 w 871613"/>
              <a:gd name="connsiteY1" fmla="*/ 448796 h 1564747"/>
              <a:gd name="connsiteX2" fmla="*/ 557212 w 871613"/>
              <a:gd name="connsiteY2" fmla="*/ 842963 h 1564747"/>
              <a:gd name="connsiteX3" fmla="*/ 0 w 871613"/>
              <a:gd name="connsiteY3" fmla="*/ 1128713 h 1564747"/>
              <a:gd name="connsiteX4" fmla="*/ 871613 w 871613"/>
              <a:gd name="connsiteY4" fmla="*/ 1564747 h 1564747"/>
              <a:gd name="connsiteX0" fmla="*/ 371475 w 871613"/>
              <a:gd name="connsiteY0" fmla="*/ 0 h 1564747"/>
              <a:gd name="connsiteX1" fmla="*/ 701768 w 871613"/>
              <a:gd name="connsiteY1" fmla="*/ 354666 h 1564747"/>
              <a:gd name="connsiteX2" fmla="*/ 557212 w 871613"/>
              <a:gd name="connsiteY2" fmla="*/ 842963 h 1564747"/>
              <a:gd name="connsiteX3" fmla="*/ 0 w 871613"/>
              <a:gd name="connsiteY3" fmla="*/ 1128713 h 1564747"/>
              <a:gd name="connsiteX4" fmla="*/ 871613 w 871613"/>
              <a:gd name="connsiteY4" fmla="*/ 1564747 h 1564747"/>
              <a:gd name="connsiteX0" fmla="*/ 0 w 1078362"/>
              <a:gd name="connsiteY0" fmla="*/ 0 h 1309253"/>
              <a:gd name="connsiteX1" fmla="*/ 908517 w 1078362"/>
              <a:gd name="connsiteY1" fmla="*/ 99172 h 1309253"/>
              <a:gd name="connsiteX2" fmla="*/ 763961 w 1078362"/>
              <a:gd name="connsiteY2" fmla="*/ 587469 h 1309253"/>
              <a:gd name="connsiteX3" fmla="*/ 206749 w 1078362"/>
              <a:gd name="connsiteY3" fmla="*/ 873219 h 1309253"/>
              <a:gd name="connsiteX4" fmla="*/ 1078362 w 1078362"/>
              <a:gd name="connsiteY4" fmla="*/ 1309253 h 1309253"/>
              <a:gd name="connsiteX0" fmla="*/ 701768 w 871613"/>
              <a:gd name="connsiteY0" fmla="*/ 0 h 1210081"/>
              <a:gd name="connsiteX1" fmla="*/ 557212 w 871613"/>
              <a:gd name="connsiteY1" fmla="*/ 488297 h 1210081"/>
              <a:gd name="connsiteX2" fmla="*/ 0 w 871613"/>
              <a:gd name="connsiteY2" fmla="*/ 774047 h 1210081"/>
              <a:gd name="connsiteX3" fmla="*/ 871613 w 871613"/>
              <a:gd name="connsiteY3" fmla="*/ 1210081 h 1210081"/>
              <a:gd name="connsiteX0" fmla="*/ 0 w 1057351"/>
              <a:gd name="connsiteY0" fmla="*/ 0 h 1250422"/>
              <a:gd name="connsiteX1" fmla="*/ 742950 w 1057351"/>
              <a:gd name="connsiteY1" fmla="*/ 528638 h 1250422"/>
              <a:gd name="connsiteX2" fmla="*/ 185738 w 1057351"/>
              <a:gd name="connsiteY2" fmla="*/ 814388 h 1250422"/>
              <a:gd name="connsiteX3" fmla="*/ 1057351 w 1057351"/>
              <a:gd name="connsiteY3" fmla="*/ 1250422 h 1250422"/>
              <a:gd name="connsiteX0" fmla="*/ 0 w 1057351"/>
              <a:gd name="connsiteY0" fmla="*/ 0 h 1250422"/>
              <a:gd name="connsiteX1" fmla="*/ 742950 w 1057351"/>
              <a:gd name="connsiteY1" fmla="*/ 528638 h 1250422"/>
              <a:gd name="connsiteX2" fmla="*/ 185738 w 1057351"/>
              <a:gd name="connsiteY2" fmla="*/ 814388 h 1250422"/>
              <a:gd name="connsiteX3" fmla="*/ 1057351 w 1057351"/>
              <a:gd name="connsiteY3" fmla="*/ 1250422 h 1250422"/>
              <a:gd name="connsiteX0" fmla="*/ 0 w 1057351"/>
              <a:gd name="connsiteY0" fmla="*/ 0 h 1250422"/>
              <a:gd name="connsiteX1" fmla="*/ 729503 w 1057351"/>
              <a:gd name="connsiteY1" fmla="*/ 461403 h 1250422"/>
              <a:gd name="connsiteX2" fmla="*/ 185738 w 1057351"/>
              <a:gd name="connsiteY2" fmla="*/ 814388 h 1250422"/>
              <a:gd name="connsiteX3" fmla="*/ 1057351 w 1057351"/>
              <a:gd name="connsiteY3" fmla="*/ 1250422 h 1250422"/>
              <a:gd name="connsiteX0" fmla="*/ 0 w 1057351"/>
              <a:gd name="connsiteY0" fmla="*/ 0 h 1250422"/>
              <a:gd name="connsiteX1" fmla="*/ 800940 w 1057351"/>
              <a:gd name="connsiteY1" fmla="*/ 532841 h 1250422"/>
              <a:gd name="connsiteX2" fmla="*/ 185738 w 1057351"/>
              <a:gd name="connsiteY2" fmla="*/ 814388 h 1250422"/>
              <a:gd name="connsiteX3" fmla="*/ 1057351 w 1057351"/>
              <a:gd name="connsiteY3" fmla="*/ 1250422 h 1250422"/>
              <a:gd name="connsiteX0" fmla="*/ 0 w 1057351"/>
              <a:gd name="connsiteY0" fmla="*/ 0 h 1250422"/>
              <a:gd name="connsiteX1" fmla="*/ 872378 w 1057351"/>
              <a:gd name="connsiteY1" fmla="*/ 475691 h 1250422"/>
              <a:gd name="connsiteX2" fmla="*/ 185738 w 1057351"/>
              <a:gd name="connsiteY2" fmla="*/ 814388 h 1250422"/>
              <a:gd name="connsiteX3" fmla="*/ 1057351 w 1057351"/>
              <a:gd name="connsiteY3" fmla="*/ 1250422 h 1250422"/>
              <a:gd name="connsiteX0" fmla="*/ 0 w 1057351"/>
              <a:gd name="connsiteY0" fmla="*/ 0 h 1250422"/>
              <a:gd name="connsiteX1" fmla="*/ 900953 w 1057351"/>
              <a:gd name="connsiteY1" fmla="*/ 547129 h 1250422"/>
              <a:gd name="connsiteX2" fmla="*/ 185738 w 1057351"/>
              <a:gd name="connsiteY2" fmla="*/ 814388 h 1250422"/>
              <a:gd name="connsiteX3" fmla="*/ 1057351 w 1057351"/>
              <a:gd name="connsiteY3" fmla="*/ 1250422 h 1250422"/>
              <a:gd name="connsiteX0" fmla="*/ 0 w 1057351"/>
              <a:gd name="connsiteY0" fmla="*/ 0 h 1250422"/>
              <a:gd name="connsiteX1" fmla="*/ 915240 w 1057351"/>
              <a:gd name="connsiteY1" fmla="*/ 504266 h 1250422"/>
              <a:gd name="connsiteX2" fmla="*/ 185738 w 1057351"/>
              <a:gd name="connsiteY2" fmla="*/ 814388 h 1250422"/>
              <a:gd name="connsiteX3" fmla="*/ 1057351 w 1057351"/>
              <a:gd name="connsiteY3" fmla="*/ 1250422 h 1250422"/>
            </a:gdLst>
            <a:ahLst/>
            <a:cxnLst>
              <a:cxn ang="0">
                <a:pos x="connsiteX0" y="connsiteY0"/>
              </a:cxn>
              <a:cxn ang="0">
                <a:pos x="connsiteX1" y="connsiteY1"/>
              </a:cxn>
              <a:cxn ang="0">
                <a:pos x="connsiteX2" y="connsiteY2"/>
              </a:cxn>
              <a:cxn ang="0">
                <a:pos x="connsiteX3" y="connsiteY3"/>
              </a:cxn>
            </a:cxnLst>
            <a:rect l="l" t="t" r="r" b="b"/>
            <a:pathLst>
              <a:path w="1057351" h="1250422">
                <a:moveTo>
                  <a:pt x="0" y="0"/>
                </a:moveTo>
                <a:cubicBezTo>
                  <a:pt x="127327" y="97912"/>
                  <a:pt x="911177" y="498523"/>
                  <a:pt x="915240" y="504266"/>
                </a:cubicBezTo>
                <a:lnTo>
                  <a:pt x="185738" y="814388"/>
                </a:lnTo>
                <a:lnTo>
                  <a:pt x="1057351" y="1250422"/>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6" name="Freeform 15">
            <a:extLst>
              <a:ext uri="{FF2B5EF4-FFF2-40B4-BE49-F238E27FC236}">
                <a16:creationId xmlns:a16="http://schemas.microsoft.com/office/drawing/2014/main" id="{5CBC17E6-B9D9-2E48-93FE-D021329831BA}"/>
              </a:ext>
            </a:extLst>
          </p:cNvPr>
          <p:cNvSpPr/>
          <p:nvPr/>
        </p:nvSpPr>
        <p:spPr>
          <a:xfrm>
            <a:off x="2674117" y="2025133"/>
            <a:ext cx="2514273" cy="714282"/>
          </a:xfrm>
          <a:custGeom>
            <a:avLst/>
            <a:gdLst>
              <a:gd name="connsiteX0" fmla="*/ 2514600 w 2514600"/>
              <a:gd name="connsiteY0" fmla="*/ 285750 h 714375"/>
              <a:gd name="connsiteX1" fmla="*/ 1600200 w 2514600"/>
              <a:gd name="connsiteY1" fmla="*/ 0 h 714375"/>
              <a:gd name="connsiteX2" fmla="*/ 0 w 2514600"/>
              <a:gd name="connsiteY2" fmla="*/ 714375 h 714375"/>
              <a:gd name="connsiteX0" fmla="*/ 2514600 w 2514600"/>
              <a:gd name="connsiteY0" fmla="*/ 471488 h 714375"/>
              <a:gd name="connsiteX1" fmla="*/ 1600200 w 2514600"/>
              <a:gd name="connsiteY1" fmla="*/ 0 h 714375"/>
              <a:gd name="connsiteX2" fmla="*/ 0 w 2514600"/>
              <a:gd name="connsiteY2" fmla="*/ 714375 h 714375"/>
            </a:gdLst>
            <a:ahLst/>
            <a:cxnLst>
              <a:cxn ang="0">
                <a:pos x="connsiteX0" y="connsiteY0"/>
              </a:cxn>
              <a:cxn ang="0">
                <a:pos x="connsiteX1" y="connsiteY1"/>
              </a:cxn>
              <a:cxn ang="0">
                <a:pos x="connsiteX2" y="connsiteY2"/>
              </a:cxn>
            </a:cxnLst>
            <a:rect l="l" t="t" r="r" b="b"/>
            <a:pathLst>
              <a:path w="2514600" h="714375">
                <a:moveTo>
                  <a:pt x="2514600" y="471488"/>
                </a:moveTo>
                <a:lnTo>
                  <a:pt x="1600200" y="0"/>
                </a:lnTo>
                <a:lnTo>
                  <a:pt x="0" y="714375"/>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7" name="Freeform 16">
            <a:extLst>
              <a:ext uri="{FF2B5EF4-FFF2-40B4-BE49-F238E27FC236}">
                <a16:creationId xmlns:a16="http://schemas.microsoft.com/office/drawing/2014/main" id="{DDF28A69-59D7-FA45-B308-43062DED3443}"/>
              </a:ext>
            </a:extLst>
          </p:cNvPr>
          <p:cNvSpPr/>
          <p:nvPr/>
        </p:nvSpPr>
        <p:spPr>
          <a:xfrm>
            <a:off x="5574104" y="3725124"/>
            <a:ext cx="957138" cy="657139"/>
          </a:xfrm>
          <a:custGeom>
            <a:avLst/>
            <a:gdLst>
              <a:gd name="connsiteX0" fmla="*/ 528638 w 957263"/>
              <a:gd name="connsiteY0" fmla="*/ 657225 h 657225"/>
              <a:gd name="connsiteX1" fmla="*/ 0 w 957263"/>
              <a:gd name="connsiteY1" fmla="*/ 385762 h 657225"/>
              <a:gd name="connsiteX2" fmla="*/ 700088 w 957263"/>
              <a:gd name="connsiteY2" fmla="*/ 0 h 657225"/>
              <a:gd name="connsiteX3" fmla="*/ 957263 w 957263"/>
              <a:gd name="connsiteY3" fmla="*/ 171450 h 657225"/>
            </a:gdLst>
            <a:ahLst/>
            <a:cxnLst>
              <a:cxn ang="0">
                <a:pos x="connsiteX0" y="connsiteY0"/>
              </a:cxn>
              <a:cxn ang="0">
                <a:pos x="connsiteX1" y="connsiteY1"/>
              </a:cxn>
              <a:cxn ang="0">
                <a:pos x="connsiteX2" y="connsiteY2"/>
              </a:cxn>
              <a:cxn ang="0">
                <a:pos x="connsiteX3" y="connsiteY3"/>
              </a:cxn>
            </a:cxnLst>
            <a:rect l="l" t="t" r="r" b="b"/>
            <a:pathLst>
              <a:path w="957263" h="657225">
                <a:moveTo>
                  <a:pt x="528638" y="657225"/>
                </a:moveTo>
                <a:lnTo>
                  <a:pt x="0" y="385762"/>
                </a:lnTo>
                <a:lnTo>
                  <a:pt x="700088" y="0"/>
                </a:lnTo>
                <a:lnTo>
                  <a:pt x="957263" y="17145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8" name="Freeform 17">
            <a:extLst>
              <a:ext uri="{FF2B5EF4-FFF2-40B4-BE49-F238E27FC236}">
                <a16:creationId xmlns:a16="http://schemas.microsoft.com/office/drawing/2014/main" id="{91002435-03D7-7442-9113-C824ABD03544}"/>
              </a:ext>
            </a:extLst>
          </p:cNvPr>
          <p:cNvSpPr/>
          <p:nvPr/>
        </p:nvSpPr>
        <p:spPr>
          <a:xfrm>
            <a:off x="1002698" y="3439412"/>
            <a:ext cx="757140" cy="414283"/>
          </a:xfrm>
          <a:custGeom>
            <a:avLst/>
            <a:gdLst>
              <a:gd name="connsiteX0" fmla="*/ 0 w 757238"/>
              <a:gd name="connsiteY0" fmla="*/ 285750 h 414337"/>
              <a:gd name="connsiteX1" fmla="*/ 157163 w 757238"/>
              <a:gd name="connsiteY1" fmla="*/ 414337 h 414337"/>
              <a:gd name="connsiteX2" fmla="*/ 757238 w 757238"/>
              <a:gd name="connsiteY2" fmla="*/ 128587 h 414337"/>
              <a:gd name="connsiteX3" fmla="*/ 557213 w 757238"/>
              <a:gd name="connsiteY3" fmla="*/ 0 h 414337"/>
            </a:gdLst>
            <a:ahLst/>
            <a:cxnLst>
              <a:cxn ang="0">
                <a:pos x="connsiteX0" y="connsiteY0"/>
              </a:cxn>
              <a:cxn ang="0">
                <a:pos x="connsiteX1" y="connsiteY1"/>
              </a:cxn>
              <a:cxn ang="0">
                <a:pos x="connsiteX2" y="connsiteY2"/>
              </a:cxn>
              <a:cxn ang="0">
                <a:pos x="connsiteX3" y="connsiteY3"/>
              </a:cxn>
            </a:cxnLst>
            <a:rect l="l" t="t" r="r" b="b"/>
            <a:pathLst>
              <a:path w="757238" h="414337">
                <a:moveTo>
                  <a:pt x="0" y="285750"/>
                </a:moveTo>
                <a:lnTo>
                  <a:pt x="157163" y="414337"/>
                </a:lnTo>
                <a:lnTo>
                  <a:pt x="757238" y="128587"/>
                </a:lnTo>
                <a:lnTo>
                  <a:pt x="557213"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9" name="Freeform 18">
            <a:extLst>
              <a:ext uri="{FF2B5EF4-FFF2-40B4-BE49-F238E27FC236}">
                <a16:creationId xmlns:a16="http://schemas.microsoft.com/office/drawing/2014/main" id="{853057DF-8234-004F-A8B1-AC38DBDAB0C7}"/>
              </a:ext>
            </a:extLst>
          </p:cNvPr>
          <p:cNvSpPr/>
          <p:nvPr/>
        </p:nvSpPr>
        <p:spPr>
          <a:xfrm>
            <a:off x="1231269" y="5039402"/>
            <a:ext cx="228570" cy="114285"/>
          </a:xfrm>
          <a:custGeom>
            <a:avLst/>
            <a:gdLst>
              <a:gd name="connsiteX0" fmla="*/ 228600 w 228600"/>
              <a:gd name="connsiteY0" fmla="*/ 114300 h 114300"/>
              <a:gd name="connsiteX1" fmla="*/ 0 w 228600"/>
              <a:gd name="connsiteY1" fmla="*/ 0 h 114300"/>
            </a:gdLst>
            <a:ahLst/>
            <a:cxnLst>
              <a:cxn ang="0">
                <a:pos x="connsiteX0" y="connsiteY0"/>
              </a:cxn>
              <a:cxn ang="0">
                <a:pos x="connsiteX1" y="connsiteY1"/>
              </a:cxn>
            </a:cxnLst>
            <a:rect l="l" t="t" r="r" b="b"/>
            <a:pathLst>
              <a:path w="228600" h="114300">
                <a:moveTo>
                  <a:pt x="228600" y="114300"/>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0" name="Freeform 19">
            <a:extLst>
              <a:ext uri="{FF2B5EF4-FFF2-40B4-BE49-F238E27FC236}">
                <a16:creationId xmlns:a16="http://schemas.microsoft.com/office/drawing/2014/main" id="{710BBCF3-EDC6-A04A-9786-64274F334A86}"/>
              </a:ext>
            </a:extLst>
          </p:cNvPr>
          <p:cNvSpPr/>
          <p:nvPr/>
        </p:nvSpPr>
        <p:spPr>
          <a:xfrm>
            <a:off x="1522288" y="4903212"/>
            <a:ext cx="228570" cy="114285"/>
          </a:xfrm>
          <a:custGeom>
            <a:avLst/>
            <a:gdLst>
              <a:gd name="connsiteX0" fmla="*/ 228600 w 228600"/>
              <a:gd name="connsiteY0" fmla="*/ 114300 h 114300"/>
              <a:gd name="connsiteX1" fmla="*/ 0 w 228600"/>
              <a:gd name="connsiteY1" fmla="*/ 0 h 114300"/>
            </a:gdLst>
            <a:ahLst/>
            <a:cxnLst>
              <a:cxn ang="0">
                <a:pos x="connsiteX0" y="connsiteY0"/>
              </a:cxn>
              <a:cxn ang="0">
                <a:pos x="connsiteX1" y="connsiteY1"/>
              </a:cxn>
            </a:cxnLst>
            <a:rect l="l" t="t" r="r" b="b"/>
            <a:pathLst>
              <a:path w="228600" h="114300">
                <a:moveTo>
                  <a:pt x="228600" y="114300"/>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1" name="Freeform 20">
            <a:extLst>
              <a:ext uri="{FF2B5EF4-FFF2-40B4-BE49-F238E27FC236}">
                <a16:creationId xmlns:a16="http://schemas.microsoft.com/office/drawing/2014/main" id="{873F799D-2B77-FA49-A96F-B19DB8FB22B8}"/>
              </a:ext>
            </a:extLst>
          </p:cNvPr>
          <p:cNvSpPr/>
          <p:nvPr/>
        </p:nvSpPr>
        <p:spPr>
          <a:xfrm>
            <a:off x="1829983" y="4773133"/>
            <a:ext cx="228570" cy="114285"/>
          </a:xfrm>
          <a:custGeom>
            <a:avLst/>
            <a:gdLst>
              <a:gd name="connsiteX0" fmla="*/ 228600 w 228600"/>
              <a:gd name="connsiteY0" fmla="*/ 114300 h 114300"/>
              <a:gd name="connsiteX1" fmla="*/ 0 w 228600"/>
              <a:gd name="connsiteY1" fmla="*/ 0 h 114300"/>
            </a:gdLst>
            <a:ahLst/>
            <a:cxnLst>
              <a:cxn ang="0">
                <a:pos x="connsiteX0" y="connsiteY0"/>
              </a:cxn>
              <a:cxn ang="0">
                <a:pos x="connsiteX1" y="connsiteY1"/>
              </a:cxn>
            </a:cxnLst>
            <a:rect l="l" t="t" r="r" b="b"/>
            <a:pathLst>
              <a:path w="228600" h="114300">
                <a:moveTo>
                  <a:pt x="228600" y="114300"/>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2" name="Freeform 21">
            <a:extLst>
              <a:ext uri="{FF2B5EF4-FFF2-40B4-BE49-F238E27FC236}">
                <a16:creationId xmlns:a16="http://schemas.microsoft.com/office/drawing/2014/main" id="{03F7E3FA-EDFC-504C-AE73-C7CCB68F6528}"/>
              </a:ext>
            </a:extLst>
          </p:cNvPr>
          <p:cNvSpPr/>
          <p:nvPr/>
        </p:nvSpPr>
        <p:spPr>
          <a:xfrm>
            <a:off x="3323572" y="3216184"/>
            <a:ext cx="1257136" cy="1314280"/>
          </a:xfrm>
          <a:custGeom>
            <a:avLst/>
            <a:gdLst>
              <a:gd name="connsiteX0" fmla="*/ 371475 w 1257300"/>
              <a:gd name="connsiteY0" fmla="*/ 0 h 1314450"/>
              <a:gd name="connsiteX1" fmla="*/ 1257300 w 1257300"/>
              <a:gd name="connsiteY1" fmla="*/ 500062 h 1314450"/>
              <a:gd name="connsiteX2" fmla="*/ 0 w 1257300"/>
              <a:gd name="connsiteY2" fmla="*/ 1085850 h 1314450"/>
              <a:gd name="connsiteX3" fmla="*/ 414338 w 1257300"/>
              <a:gd name="connsiteY3" fmla="*/ 1314450 h 1314450"/>
            </a:gdLst>
            <a:ahLst/>
            <a:cxnLst>
              <a:cxn ang="0">
                <a:pos x="connsiteX0" y="connsiteY0"/>
              </a:cxn>
              <a:cxn ang="0">
                <a:pos x="connsiteX1" y="connsiteY1"/>
              </a:cxn>
              <a:cxn ang="0">
                <a:pos x="connsiteX2" y="connsiteY2"/>
              </a:cxn>
              <a:cxn ang="0">
                <a:pos x="connsiteX3" y="connsiteY3"/>
              </a:cxn>
            </a:cxnLst>
            <a:rect l="l" t="t" r="r" b="b"/>
            <a:pathLst>
              <a:path w="1257300" h="1314450">
                <a:moveTo>
                  <a:pt x="371475" y="0"/>
                </a:moveTo>
                <a:lnTo>
                  <a:pt x="1257300" y="500062"/>
                </a:lnTo>
                <a:lnTo>
                  <a:pt x="0" y="1085850"/>
                </a:lnTo>
                <a:lnTo>
                  <a:pt x="414338" y="131445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3" name="Freeform 22">
            <a:extLst>
              <a:ext uri="{FF2B5EF4-FFF2-40B4-BE49-F238E27FC236}">
                <a16:creationId xmlns:a16="http://schemas.microsoft.com/office/drawing/2014/main" id="{9F707886-CD89-EC4A-8B9B-C0B9CBA70064}"/>
              </a:ext>
            </a:extLst>
          </p:cNvPr>
          <p:cNvSpPr/>
          <p:nvPr/>
        </p:nvSpPr>
        <p:spPr>
          <a:xfrm>
            <a:off x="3216973" y="4367976"/>
            <a:ext cx="1485707" cy="871426"/>
          </a:xfrm>
          <a:custGeom>
            <a:avLst/>
            <a:gdLst>
              <a:gd name="connsiteX0" fmla="*/ 842962 w 1485900"/>
              <a:gd name="connsiteY0" fmla="*/ 871538 h 871538"/>
              <a:gd name="connsiteX1" fmla="*/ 0 w 1485900"/>
              <a:gd name="connsiteY1" fmla="*/ 385763 h 871538"/>
              <a:gd name="connsiteX2" fmla="*/ 842962 w 1485900"/>
              <a:gd name="connsiteY2" fmla="*/ 0 h 871538"/>
              <a:gd name="connsiteX3" fmla="*/ 1485900 w 1485900"/>
              <a:gd name="connsiteY3" fmla="*/ 385763 h 871538"/>
            </a:gdLst>
            <a:ahLst/>
            <a:cxnLst>
              <a:cxn ang="0">
                <a:pos x="connsiteX0" y="connsiteY0"/>
              </a:cxn>
              <a:cxn ang="0">
                <a:pos x="connsiteX1" y="connsiteY1"/>
              </a:cxn>
              <a:cxn ang="0">
                <a:pos x="connsiteX2" y="connsiteY2"/>
              </a:cxn>
              <a:cxn ang="0">
                <a:pos x="connsiteX3" y="connsiteY3"/>
              </a:cxn>
            </a:cxnLst>
            <a:rect l="l" t="t" r="r" b="b"/>
            <a:pathLst>
              <a:path w="1485900" h="871538">
                <a:moveTo>
                  <a:pt x="842962" y="871538"/>
                </a:moveTo>
                <a:lnTo>
                  <a:pt x="0" y="385763"/>
                </a:lnTo>
                <a:lnTo>
                  <a:pt x="842962" y="0"/>
                </a:lnTo>
                <a:lnTo>
                  <a:pt x="1485900" y="385763"/>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4" name="Freeform 23">
            <a:extLst>
              <a:ext uri="{FF2B5EF4-FFF2-40B4-BE49-F238E27FC236}">
                <a16:creationId xmlns:a16="http://schemas.microsoft.com/office/drawing/2014/main" id="{FBD04906-0E68-C34B-9821-FCB3EC1DCEEF}"/>
              </a:ext>
            </a:extLst>
          </p:cNvPr>
          <p:cNvSpPr/>
          <p:nvPr/>
        </p:nvSpPr>
        <p:spPr>
          <a:xfrm>
            <a:off x="2931262" y="2339415"/>
            <a:ext cx="242855" cy="185715"/>
          </a:xfrm>
          <a:custGeom>
            <a:avLst/>
            <a:gdLst>
              <a:gd name="connsiteX0" fmla="*/ 242887 w 242887"/>
              <a:gd name="connsiteY0" fmla="*/ 185738 h 185738"/>
              <a:gd name="connsiteX1" fmla="*/ 0 w 242887"/>
              <a:gd name="connsiteY1" fmla="*/ 0 h 185738"/>
            </a:gdLst>
            <a:ahLst/>
            <a:cxnLst>
              <a:cxn ang="0">
                <a:pos x="connsiteX0" y="connsiteY0"/>
              </a:cxn>
              <a:cxn ang="0">
                <a:pos x="connsiteX1" y="connsiteY1"/>
              </a:cxn>
            </a:cxnLst>
            <a:rect l="l" t="t" r="r" b="b"/>
            <a:pathLst>
              <a:path w="242887" h="185738">
                <a:moveTo>
                  <a:pt x="242887" y="185738"/>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5" name="Freeform 24">
            <a:extLst>
              <a:ext uri="{FF2B5EF4-FFF2-40B4-BE49-F238E27FC236}">
                <a16:creationId xmlns:a16="http://schemas.microsoft.com/office/drawing/2014/main" id="{F6840BD1-4592-664D-A411-3EDA1C6A91D1}"/>
              </a:ext>
            </a:extLst>
          </p:cNvPr>
          <p:cNvSpPr/>
          <p:nvPr/>
        </p:nvSpPr>
        <p:spPr>
          <a:xfrm>
            <a:off x="3291337" y="2190760"/>
            <a:ext cx="242855" cy="185715"/>
          </a:xfrm>
          <a:custGeom>
            <a:avLst/>
            <a:gdLst>
              <a:gd name="connsiteX0" fmla="*/ 242887 w 242887"/>
              <a:gd name="connsiteY0" fmla="*/ 185738 h 185738"/>
              <a:gd name="connsiteX1" fmla="*/ 0 w 242887"/>
              <a:gd name="connsiteY1" fmla="*/ 0 h 185738"/>
            </a:gdLst>
            <a:ahLst/>
            <a:cxnLst>
              <a:cxn ang="0">
                <a:pos x="connsiteX0" y="connsiteY0"/>
              </a:cxn>
              <a:cxn ang="0">
                <a:pos x="connsiteX1" y="connsiteY1"/>
              </a:cxn>
            </a:cxnLst>
            <a:rect l="l" t="t" r="r" b="b"/>
            <a:pathLst>
              <a:path w="242887" h="185738">
                <a:moveTo>
                  <a:pt x="242887" y="185738"/>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26" name="ext cloud (right)">
            <a:extLst>
              <a:ext uri="{FF2B5EF4-FFF2-40B4-BE49-F238E27FC236}">
                <a16:creationId xmlns:a16="http://schemas.microsoft.com/office/drawing/2014/main" id="{FD161BE8-C0A2-D742-BE1B-954A8B35EE2B}"/>
              </a:ext>
            </a:extLst>
          </p:cNvPr>
          <p:cNvPicPr>
            <a:picLocks noChangeAspect="1"/>
          </p:cNvPicPr>
          <p:nvPr/>
        </p:nvPicPr>
        <p:blipFill>
          <a:blip r:embed="rId5"/>
          <a:stretch>
            <a:fillRect/>
          </a:stretch>
        </p:blipFill>
        <p:spPr>
          <a:xfrm>
            <a:off x="10518964" y="3177079"/>
            <a:ext cx="1106763" cy="1106763"/>
          </a:xfrm>
          <a:prstGeom prst="rect">
            <a:avLst/>
          </a:prstGeom>
        </p:spPr>
      </p:pic>
      <p:sp>
        <p:nvSpPr>
          <p:cNvPr id="27" name="Freeform 26">
            <a:extLst>
              <a:ext uri="{FF2B5EF4-FFF2-40B4-BE49-F238E27FC236}">
                <a16:creationId xmlns:a16="http://schemas.microsoft.com/office/drawing/2014/main" id="{5439FB21-65E5-0E41-B396-9331922CA9DC}"/>
              </a:ext>
            </a:extLst>
          </p:cNvPr>
          <p:cNvSpPr/>
          <p:nvPr/>
        </p:nvSpPr>
        <p:spPr>
          <a:xfrm>
            <a:off x="5328858" y="2430237"/>
            <a:ext cx="668616" cy="570022"/>
          </a:xfrm>
          <a:custGeom>
            <a:avLst/>
            <a:gdLst>
              <a:gd name="connsiteX0" fmla="*/ 0 w 397240"/>
              <a:gd name="connsiteY0" fmla="*/ 0 h 427220"/>
              <a:gd name="connsiteX1" fmla="*/ 239843 w 397240"/>
              <a:gd name="connsiteY1" fmla="*/ 142407 h 427220"/>
              <a:gd name="connsiteX2" fmla="*/ 89941 w 397240"/>
              <a:gd name="connsiteY2" fmla="*/ 262328 h 427220"/>
              <a:gd name="connsiteX3" fmla="*/ 397240 w 397240"/>
              <a:gd name="connsiteY3" fmla="*/ 427220 h 427220"/>
              <a:gd name="connsiteX0" fmla="*/ 0 w 640128"/>
              <a:gd name="connsiteY0" fmla="*/ 0 h 641533"/>
              <a:gd name="connsiteX1" fmla="*/ 482731 w 640128"/>
              <a:gd name="connsiteY1" fmla="*/ 356720 h 641533"/>
              <a:gd name="connsiteX2" fmla="*/ 332829 w 640128"/>
              <a:gd name="connsiteY2" fmla="*/ 476641 h 641533"/>
              <a:gd name="connsiteX3" fmla="*/ 640128 w 640128"/>
              <a:gd name="connsiteY3" fmla="*/ 641533 h 641533"/>
              <a:gd name="connsiteX0" fmla="*/ 0 w 654416"/>
              <a:gd name="connsiteY0" fmla="*/ 0 h 527233"/>
              <a:gd name="connsiteX1" fmla="*/ 497019 w 654416"/>
              <a:gd name="connsiteY1" fmla="*/ 242420 h 527233"/>
              <a:gd name="connsiteX2" fmla="*/ 347117 w 654416"/>
              <a:gd name="connsiteY2" fmla="*/ 362341 h 527233"/>
              <a:gd name="connsiteX3" fmla="*/ 654416 w 654416"/>
              <a:gd name="connsiteY3" fmla="*/ 527233 h 527233"/>
              <a:gd name="connsiteX0" fmla="*/ 0 w 668703"/>
              <a:gd name="connsiteY0" fmla="*/ 0 h 570096"/>
              <a:gd name="connsiteX1" fmla="*/ 511306 w 668703"/>
              <a:gd name="connsiteY1" fmla="*/ 285283 h 570096"/>
              <a:gd name="connsiteX2" fmla="*/ 361404 w 668703"/>
              <a:gd name="connsiteY2" fmla="*/ 405204 h 570096"/>
              <a:gd name="connsiteX3" fmla="*/ 668703 w 668703"/>
              <a:gd name="connsiteY3" fmla="*/ 570096 h 570096"/>
              <a:gd name="connsiteX0" fmla="*/ 0 w 668703"/>
              <a:gd name="connsiteY0" fmla="*/ 0 h 570096"/>
              <a:gd name="connsiteX1" fmla="*/ 511306 w 668703"/>
              <a:gd name="connsiteY1" fmla="*/ 285283 h 570096"/>
              <a:gd name="connsiteX2" fmla="*/ 320177 w 668703"/>
              <a:gd name="connsiteY2" fmla="*/ 378967 h 570096"/>
              <a:gd name="connsiteX3" fmla="*/ 668703 w 668703"/>
              <a:gd name="connsiteY3" fmla="*/ 570096 h 570096"/>
              <a:gd name="connsiteX0" fmla="*/ 0 w 668703"/>
              <a:gd name="connsiteY0" fmla="*/ 0 h 570096"/>
              <a:gd name="connsiteX1" fmla="*/ 511306 w 668703"/>
              <a:gd name="connsiteY1" fmla="*/ 285283 h 570096"/>
              <a:gd name="connsiteX2" fmla="*/ 338917 w 668703"/>
              <a:gd name="connsiteY2" fmla="*/ 378967 h 570096"/>
              <a:gd name="connsiteX3" fmla="*/ 668703 w 668703"/>
              <a:gd name="connsiteY3" fmla="*/ 570096 h 570096"/>
            </a:gdLst>
            <a:ahLst/>
            <a:cxnLst>
              <a:cxn ang="0">
                <a:pos x="connsiteX0" y="connsiteY0"/>
              </a:cxn>
              <a:cxn ang="0">
                <a:pos x="connsiteX1" y="connsiteY1"/>
              </a:cxn>
              <a:cxn ang="0">
                <a:pos x="connsiteX2" y="connsiteY2"/>
              </a:cxn>
              <a:cxn ang="0">
                <a:pos x="connsiteX3" y="connsiteY3"/>
              </a:cxn>
            </a:cxnLst>
            <a:rect l="l" t="t" r="r" b="b"/>
            <a:pathLst>
              <a:path w="668703" h="570096">
                <a:moveTo>
                  <a:pt x="0" y="0"/>
                </a:moveTo>
                <a:lnTo>
                  <a:pt x="511306" y="285283"/>
                </a:lnTo>
                <a:lnTo>
                  <a:pt x="338917" y="378967"/>
                </a:lnTo>
                <a:cubicBezTo>
                  <a:pt x="441350" y="433931"/>
                  <a:pt x="566270" y="515132"/>
                  <a:pt x="668703" y="570096"/>
                </a:cubicBez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8" name="Freeform 27">
            <a:extLst>
              <a:ext uri="{FF2B5EF4-FFF2-40B4-BE49-F238E27FC236}">
                <a16:creationId xmlns:a16="http://schemas.microsoft.com/office/drawing/2014/main" id="{EAF9ADAB-3679-FF4E-8085-3535D55AFC0E}"/>
              </a:ext>
            </a:extLst>
          </p:cNvPr>
          <p:cNvSpPr/>
          <p:nvPr/>
        </p:nvSpPr>
        <p:spPr>
          <a:xfrm>
            <a:off x="5586246" y="2309218"/>
            <a:ext cx="911701" cy="211697"/>
          </a:xfrm>
          <a:custGeom>
            <a:avLst/>
            <a:gdLst>
              <a:gd name="connsiteX0" fmla="*/ 0 w 801973"/>
              <a:gd name="connsiteY0" fmla="*/ 67456 h 254833"/>
              <a:gd name="connsiteX1" fmla="*/ 344773 w 801973"/>
              <a:gd name="connsiteY1" fmla="*/ 254833 h 254833"/>
              <a:gd name="connsiteX2" fmla="*/ 682052 w 801973"/>
              <a:gd name="connsiteY2" fmla="*/ 0 h 254833"/>
              <a:gd name="connsiteX3" fmla="*/ 801973 w 801973"/>
              <a:gd name="connsiteY3" fmla="*/ 59961 h 254833"/>
              <a:gd name="connsiteX0" fmla="*/ 0 w 930560"/>
              <a:gd name="connsiteY0" fmla="*/ 0 h 301677"/>
              <a:gd name="connsiteX1" fmla="*/ 473360 w 930560"/>
              <a:gd name="connsiteY1" fmla="*/ 301677 h 301677"/>
              <a:gd name="connsiteX2" fmla="*/ 810639 w 930560"/>
              <a:gd name="connsiteY2" fmla="*/ 46844 h 301677"/>
              <a:gd name="connsiteX3" fmla="*/ 930560 w 930560"/>
              <a:gd name="connsiteY3" fmla="*/ 106805 h 301677"/>
              <a:gd name="connsiteX0" fmla="*/ 0 w 930560"/>
              <a:gd name="connsiteY0" fmla="*/ 0 h 245457"/>
              <a:gd name="connsiteX1" fmla="*/ 394651 w 930560"/>
              <a:gd name="connsiteY1" fmla="*/ 245457 h 245457"/>
              <a:gd name="connsiteX2" fmla="*/ 810639 w 930560"/>
              <a:gd name="connsiteY2" fmla="*/ 46844 h 245457"/>
              <a:gd name="connsiteX3" fmla="*/ 930560 w 930560"/>
              <a:gd name="connsiteY3" fmla="*/ 106805 h 245457"/>
              <a:gd name="connsiteX0" fmla="*/ 0 w 930560"/>
              <a:gd name="connsiteY0" fmla="*/ 0 h 256700"/>
              <a:gd name="connsiteX1" fmla="*/ 402147 w 930560"/>
              <a:gd name="connsiteY1" fmla="*/ 256700 h 256700"/>
              <a:gd name="connsiteX2" fmla="*/ 810639 w 930560"/>
              <a:gd name="connsiteY2" fmla="*/ 46844 h 256700"/>
              <a:gd name="connsiteX3" fmla="*/ 930560 w 930560"/>
              <a:gd name="connsiteY3" fmla="*/ 106805 h 256700"/>
              <a:gd name="connsiteX0" fmla="*/ 0 w 930560"/>
              <a:gd name="connsiteY0" fmla="*/ 0 h 256700"/>
              <a:gd name="connsiteX1" fmla="*/ 402147 w 930560"/>
              <a:gd name="connsiteY1" fmla="*/ 256700 h 256700"/>
              <a:gd name="connsiteX2" fmla="*/ 818135 w 930560"/>
              <a:gd name="connsiteY2" fmla="*/ 61836 h 256700"/>
              <a:gd name="connsiteX3" fmla="*/ 930560 w 930560"/>
              <a:gd name="connsiteY3" fmla="*/ 106805 h 256700"/>
              <a:gd name="connsiteX0" fmla="*/ 0 w 930560"/>
              <a:gd name="connsiteY0" fmla="*/ 0 h 256700"/>
              <a:gd name="connsiteX1" fmla="*/ 402147 w 930560"/>
              <a:gd name="connsiteY1" fmla="*/ 256700 h 256700"/>
              <a:gd name="connsiteX2" fmla="*/ 829379 w 930560"/>
              <a:gd name="connsiteY2" fmla="*/ 39347 h 256700"/>
              <a:gd name="connsiteX3" fmla="*/ 930560 w 930560"/>
              <a:gd name="connsiteY3" fmla="*/ 106805 h 256700"/>
              <a:gd name="connsiteX0" fmla="*/ 0 w 930560"/>
              <a:gd name="connsiteY0" fmla="*/ 0 h 256700"/>
              <a:gd name="connsiteX1" fmla="*/ 402147 w 930560"/>
              <a:gd name="connsiteY1" fmla="*/ 256700 h 256700"/>
              <a:gd name="connsiteX2" fmla="*/ 833126 w 930560"/>
              <a:gd name="connsiteY2" fmla="*/ 50591 h 256700"/>
              <a:gd name="connsiteX3" fmla="*/ 930560 w 930560"/>
              <a:gd name="connsiteY3" fmla="*/ 106805 h 256700"/>
              <a:gd name="connsiteX0" fmla="*/ 0 w 930560"/>
              <a:gd name="connsiteY0" fmla="*/ 0 h 256700"/>
              <a:gd name="connsiteX1" fmla="*/ 402147 w 930560"/>
              <a:gd name="connsiteY1" fmla="*/ 256700 h 256700"/>
              <a:gd name="connsiteX2" fmla="*/ 821882 w 930560"/>
              <a:gd name="connsiteY2" fmla="*/ 39347 h 256700"/>
              <a:gd name="connsiteX3" fmla="*/ 930560 w 930560"/>
              <a:gd name="connsiteY3" fmla="*/ 106805 h 256700"/>
              <a:gd name="connsiteX0" fmla="*/ 0 w 930560"/>
              <a:gd name="connsiteY0" fmla="*/ 0 h 256700"/>
              <a:gd name="connsiteX1" fmla="*/ 402147 w 930560"/>
              <a:gd name="connsiteY1" fmla="*/ 256700 h 256700"/>
              <a:gd name="connsiteX2" fmla="*/ 825630 w 930560"/>
              <a:gd name="connsiteY2" fmla="*/ 43096 h 256700"/>
              <a:gd name="connsiteX3" fmla="*/ 930560 w 930560"/>
              <a:gd name="connsiteY3" fmla="*/ 106805 h 256700"/>
              <a:gd name="connsiteX0" fmla="*/ 0 w 930560"/>
              <a:gd name="connsiteY0" fmla="*/ 0 h 256700"/>
              <a:gd name="connsiteX1" fmla="*/ 402147 w 930560"/>
              <a:gd name="connsiteY1" fmla="*/ 256700 h 256700"/>
              <a:gd name="connsiteX2" fmla="*/ 833126 w 930560"/>
              <a:gd name="connsiteY2" fmla="*/ 46843 h 256700"/>
              <a:gd name="connsiteX3" fmla="*/ 930560 w 930560"/>
              <a:gd name="connsiteY3" fmla="*/ 106805 h 256700"/>
              <a:gd name="connsiteX0" fmla="*/ 0 w 938056"/>
              <a:gd name="connsiteY0" fmla="*/ 0 h 234212"/>
              <a:gd name="connsiteX1" fmla="*/ 409643 w 938056"/>
              <a:gd name="connsiteY1" fmla="*/ 234212 h 234212"/>
              <a:gd name="connsiteX2" fmla="*/ 840622 w 938056"/>
              <a:gd name="connsiteY2" fmla="*/ 24355 h 234212"/>
              <a:gd name="connsiteX3" fmla="*/ 938056 w 938056"/>
              <a:gd name="connsiteY3" fmla="*/ 84317 h 234212"/>
              <a:gd name="connsiteX0" fmla="*/ 0 w 941804"/>
              <a:gd name="connsiteY0" fmla="*/ 0 h 222969"/>
              <a:gd name="connsiteX1" fmla="*/ 413391 w 941804"/>
              <a:gd name="connsiteY1" fmla="*/ 222969 h 222969"/>
              <a:gd name="connsiteX2" fmla="*/ 844370 w 941804"/>
              <a:gd name="connsiteY2" fmla="*/ 13112 h 222969"/>
              <a:gd name="connsiteX3" fmla="*/ 941804 w 941804"/>
              <a:gd name="connsiteY3" fmla="*/ 73074 h 222969"/>
              <a:gd name="connsiteX0" fmla="*/ 0 w 934308"/>
              <a:gd name="connsiteY0" fmla="*/ 0 h 230465"/>
              <a:gd name="connsiteX1" fmla="*/ 405895 w 934308"/>
              <a:gd name="connsiteY1" fmla="*/ 230465 h 230465"/>
              <a:gd name="connsiteX2" fmla="*/ 836874 w 934308"/>
              <a:gd name="connsiteY2" fmla="*/ 20608 h 230465"/>
              <a:gd name="connsiteX3" fmla="*/ 934308 w 934308"/>
              <a:gd name="connsiteY3" fmla="*/ 80570 h 230465"/>
              <a:gd name="connsiteX0" fmla="*/ 0 w 926812"/>
              <a:gd name="connsiteY0" fmla="*/ 0 h 215473"/>
              <a:gd name="connsiteX1" fmla="*/ 398399 w 926812"/>
              <a:gd name="connsiteY1" fmla="*/ 215473 h 215473"/>
              <a:gd name="connsiteX2" fmla="*/ 829378 w 926812"/>
              <a:gd name="connsiteY2" fmla="*/ 5616 h 215473"/>
              <a:gd name="connsiteX3" fmla="*/ 926812 w 926812"/>
              <a:gd name="connsiteY3" fmla="*/ 65578 h 215473"/>
              <a:gd name="connsiteX0" fmla="*/ 0 w 915568"/>
              <a:gd name="connsiteY0" fmla="*/ 0 h 222969"/>
              <a:gd name="connsiteX1" fmla="*/ 387155 w 915568"/>
              <a:gd name="connsiteY1" fmla="*/ 222969 h 222969"/>
              <a:gd name="connsiteX2" fmla="*/ 818134 w 915568"/>
              <a:gd name="connsiteY2" fmla="*/ 13112 h 222969"/>
              <a:gd name="connsiteX3" fmla="*/ 915568 w 915568"/>
              <a:gd name="connsiteY3" fmla="*/ 73074 h 222969"/>
              <a:gd name="connsiteX0" fmla="*/ 0 w 915568"/>
              <a:gd name="connsiteY0" fmla="*/ 1880 h 209857"/>
              <a:gd name="connsiteX1" fmla="*/ 387155 w 915568"/>
              <a:gd name="connsiteY1" fmla="*/ 209857 h 209857"/>
              <a:gd name="connsiteX2" fmla="*/ 818134 w 915568"/>
              <a:gd name="connsiteY2" fmla="*/ 0 h 209857"/>
              <a:gd name="connsiteX3" fmla="*/ 915568 w 915568"/>
              <a:gd name="connsiteY3" fmla="*/ 59962 h 209857"/>
              <a:gd name="connsiteX0" fmla="*/ 0 w 908071"/>
              <a:gd name="connsiteY0" fmla="*/ 0 h 215473"/>
              <a:gd name="connsiteX1" fmla="*/ 379658 w 908071"/>
              <a:gd name="connsiteY1" fmla="*/ 215473 h 215473"/>
              <a:gd name="connsiteX2" fmla="*/ 810637 w 908071"/>
              <a:gd name="connsiteY2" fmla="*/ 5616 h 215473"/>
              <a:gd name="connsiteX3" fmla="*/ 908071 w 908071"/>
              <a:gd name="connsiteY3" fmla="*/ 65578 h 215473"/>
              <a:gd name="connsiteX0" fmla="*/ 0 w 911819"/>
              <a:gd name="connsiteY0" fmla="*/ 0 h 211725"/>
              <a:gd name="connsiteX1" fmla="*/ 383406 w 911819"/>
              <a:gd name="connsiteY1" fmla="*/ 211725 h 211725"/>
              <a:gd name="connsiteX2" fmla="*/ 814385 w 911819"/>
              <a:gd name="connsiteY2" fmla="*/ 1868 h 211725"/>
              <a:gd name="connsiteX3" fmla="*/ 911819 w 911819"/>
              <a:gd name="connsiteY3" fmla="*/ 61830 h 211725"/>
            </a:gdLst>
            <a:ahLst/>
            <a:cxnLst>
              <a:cxn ang="0">
                <a:pos x="connsiteX0" y="connsiteY0"/>
              </a:cxn>
              <a:cxn ang="0">
                <a:pos x="connsiteX1" y="connsiteY1"/>
              </a:cxn>
              <a:cxn ang="0">
                <a:pos x="connsiteX2" y="connsiteY2"/>
              </a:cxn>
              <a:cxn ang="0">
                <a:pos x="connsiteX3" y="connsiteY3"/>
              </a:cxn>
            </a:cxnLst>
            <a:rect l="l" t="t" r="r" b="b"/>
            <a:pathLst>
              <a:path w="911819" h="211725">
                <a:moveTo>
                  <a:pt x="0" y="0"/>
                </a:moveTo>
                <a:lnTo>
                  <a:pt x="383406" y="211725"/>
                </a:lnTo>
                <a:lnTo>
                  <a:pt x="814385" y="1868"/>
                </a:lnTo>
                <a:lnTo>
                  <a:pt x="911819" y="6183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29" name="pc 3">
            <a:extLst>
              <a:ext uri="{FF2B5EF4-FFF2-40B4-BE49-F238E27FC236}">
                <a16:creationId xmlns:a16="http://schemas.microsoft.com/office/drawing/2014/main" id="{D0CCABCC-F4A6-2A4C-BF36-510B04CC4A0E}"/>
              </a:ext>
            </a:extLst>
          </p:cNvPr>
          <p:cNvPicPr>
            <a:picLocks noChangeAspect="1"/>
          </p:cNvPicPr>
          <p:nvPr/>
        </p:nvPicPr>
        <p:blipFill>
          <a:blip r:embed="rId6"/>
          <a:stretch>
            <a:fillRect/>
          </a:stretch>
        </p:blipFill>
        <p:spPr>
          <a:xfrm>
            <a:off x="1269975" y="2814041"/>
            <a:ext cx="692671" cy="546418"/>
          </a:xfrm>
          <a:prstGeom prst="rect">
            <a:avLst/>
          </a:prstGeom>
        </p:spPr>
      </p:pic>
      <p:pic>
        <p:nvPicPr>
          <p:cNvPr id="30" name="pc 2">
            <a:extLst>
              <a:ext uri="{FF2B5EF4-FFF2-40B4-BE49-F238E27FC236}">
                <a16:creationId xmlns:a16="http://schemas.microsoft.com/office/drawing/2014/main" id="{521DFE55-D1E4-B946-B0BC-ED77F0515D1E}"/>
              </a:ext>
            </a:extLst>
          </p:cNvPr>
          <p:cNvPicPr>
            <a:picLocks noChangeAspect="1"/>
          </p:cNvPicPr>
          <p:nvPr/>
        </p:nvPicPr>
        <p:blipFill>
          <a:blip r:embed="rId6"/>
          <a:stretch>
            <a:fillRect/>
          </a:stretch>
        </p:blipFill>
        <p:spPr>
          <a:xfrm>
            <a:off x="782077" y="3087249"/>
            <a:ext cx="692671" cy="546418"/>
          </a:xfrm>
          <a:prstGeom prst="rect">
            <a:avLst/>
          </a:prstGeom>
        </p:spPr>
      </p:pic>
      <p:pic>
        <p:nvPicPr>
          <p:cNvPr id="31" name="pc 1">
            <a:extLst>
              <a:ext uri="{FF2B5EF4-FFF2-40B4-BE49-F238E27FC236}">
                <a16:creationId xmlns:a16="http://schemas.microsoft.com/office/drawing/2014/main" id="{4B693019-5ED0-624B-B4E6-AFBD70E2678D}"/>
              </a:ext>
            </a:extLst>
          </p:cNvPr>
          <p:cNvPicPr>
            <a:picLocks noChangeAspect="1"/>
          </p:cNvPicPr>
          <p:nvPr/>
        </p:nvPicPr>
        <p:blipFill>
          <a:blip r:embed="rId6"/>
          <a:stretch>
            <a:fillRect/>
          </a:stretch>
        </p:blipFill>
        <p:spPr>
          <a:xfrm>
            <a:off x="304291" y="3360459"/>
            <a:ext cx="692671" cy="546418"/>
          </a:xfrm>
          <a:prstGeom prst="rect">
            <a:avLst/>
          </a:prstGeom>
        </p:spPr>
      </p:pic>
      <p:pic>
        <p:nvPicPr>
          <p:cNvPr id="32" name="cloud 3">
            <a:extLst>
              <a:ext uri="{FF2B5EF4-FFF2-40B4-BE49-F238E27FC236}">
                <a16:creationId xmlns:a16="http://schemas.microsoft.com/office/drawing/2014/main" id="{E1DACE2F-1F9C-BF4A-928C-F4D7B962D16A}"/>
              </a:ext>
            </a:extLst>
          </p:cNvPr>
          <p:cNvPicPr>
            <a:picLocks noChangeAspect="1"/>
          </p:cNvPicPr>
          <p:nvPr/>
        </p:nvPicPr>
        <p:blipFill>
          <a:blip r:embed="rId7"/>
          <a:stretch>
            <a:fillRect/>
          </a:stretch>
        </p:blipFill>
        <p:spPr>
          <a:xfrm>
            <a:off x="1577343" y="4058628"/>
            <a:ext cx="288521" cy="753935"/>
          </a:xfrm>
          <a:prstGeom prst="rect">
            <a:avLst/>
          </a:prstGeom>
        </p:spPr>
      </p:pic>
      <p:pic>
        <p:nvPicPr>
          <p:cNvPr id="33" name="camera enterprise">
            <a:extLst>
              <a:ext uri="{FF2B5EF4-FFF2-40B4-BE49-F238E27FC236}">
                <a16:creationId xmlns:a16="http://schemas.microsoft.com/office/drawing/2014/main" id="{271D7C30-196F-DD41-B690-830FE9876291}"/>
              </a:ext>
            </a:extLst>
          </p:cNvPr>
          <p:cNvPicPr>
            <a:picLocks noChangeAspect="1"/>
          </p:cNvPicPr>
          <p:nvPr/>
        </p:nvPicPr>
        <p:blipFill>
          <a:blip r:embed="rId8"/>
          <a:stretch>
            <a:fillRect/>
          </a:stretch>
        </p:blipFill>
        <p:spPr>
          <a:xfrm>
            <a:off x="4023103" y="5055894"/>
            <a:ext cx="575716" cy="536011"/>
          </a:xfrm>
          <a:prstGeom prst="rect">
            <a:avLst/>
          </a:prstGeom>
        </p:spPr>
      </p:pic>
      <p:pic>
        <p:nvPicPr>
          <p:cNvPr id="34" name="phone">
            <a:extLst>
              <a:ext uri="{FF2B5EF4-FFF2-40B4-BE49-F238E27FC236}">
                <a16:creationId xmlns:a16="http://schemas.microsoft.com/office/drawing/2014/main" id="{8211262B-4B26-E244-9907-34872D8D9152}"/>
              </a:ext>
            </a:extLst>
          </p:cNvPr>
          <p:cNvPicPr>
            <a:picLocks noChangeAspect="1"/>
          </p:cNvPicPr>
          <p:nvPr/>
        </p:nvPicPr>
        <p:blipFill>
          <a:blip r:embed="rId9"/>
          <a:stretch>
            <a:fillRect/>
          </a:stretch>
        </p:blipFill>
        <p:spPr>
          <a:xfrm>
            <a:off x="5838448" y="2698677"/>
            <a:ext cx="497902" cy="547692"/>
          </a:xfrm>
          <a:prstGeom prst="rect">
            <a:avLst/>
          </a:prstGeom>
        </p:spPr>
      </p:pic>
      <p:pic>
        <p:nvPicPr>
          <p:cNvPr id="35" name="cloud 2">
            <a:extLst>
              <a:ext uri="{FF2B5EF4-FFF2-40B4-BE49-F238E27FC236}">
                <a16:creationId xmlns:a16="http://schemas.microsoft.com/office/drawing/2014/main" id="{2241ABDD-8B04-534C-9099-89D50A1CB09A}"/>
              </a:ext>
            </a:extLst>
          </p:cNvPr>
          <p:cNvPicPr>
            <a:picLocks noChangeAspect="1"/>
          </p:cNvPicPr>
          <p:nvPr/>
        </p:nvPicPr>
        <p:blipFill>
          <a:blip r:embed="rId7"/>
          <a:stretch>
            <a:fillRect/>
          </a:stretch>
        </p:blipFill>
        <p:spPr>
          <a:xfrm>
            <a:off x="1279589" y="4186532"/>
            <a:ext cx="288521" cy="753935"/>
          </a:xfrm>
          <a:prstGeom prst="rect">
            <a:avLst/>
          </a:prstGeom>
        </p:spPr>
      </p:pic>
      <p:pic>
        <p:nvPicPr>
          <p:cNvPr id="36" name="cloud 1">
            <a:extLst>
              <a:ext uri="{FF2B5EF4-FFF2-40B4-BE49-F238E27FC236}">
                <a16:creationId xmlns:a16="http://schemas.microsoft.com/office/drawing/2014/main" id="{2982946C-7E0B-B347-A59E-BA1036812B56}"/>
              </a:ext>
            </a:extLst>
          </p:cNvPr>
          <p:cNvPicPr>
            <a:picLocks noChangeAspect="1"/>
          </p:cNvPicPr>
          <p:nvPr/>
        </p:nvPicPr>
        <p:blipFill>
          <a:blip r:embed="rId7"/>
          <a:stretch>
            <a:fillRect/>
          </a:stretch>
        </p:blipFill>
        <p:spPr>
          <a:xfrm>
            <a:off x="984535" y="4337441"/>
            <a:ext cx="288521" cy="753935"/>
          </a:xfrm>
          <a:prstGeom prst="rect">
            <a:avLst/>
          </a:prstGeom>
        </p:spPr>
      </p:pic>
      <p:pic>
        <p:nvPicPr>
          <p:cNvPr id="37" name="cloud 5">
            <a:extLst>
              <a:ext uri="{FF2B5EF4-FFF2-40B4-BE49-F238E27FC236}">
                <a16:creationId xmlns:a16="http://schemas.microsoft.com/office/drawing/2014/main" id="{948F4E77-F5A6-2A47-9959-AEB4889ED58C}"/>
              </a:ext>
            </a:extLst>
          </p:cNvPr>
          <p:cNvPicPr>
            <a:picLocks noChangeAspect="1"/>
          </p:cNvPicPr>
          <p:nvPr/>
        </p:nvPicPr>
        <p:blipFill>
          <a:blip r:embed="rId7"/>
          <a:stretch>
            <a:fillRect/>
          </a:stretch>
        </p:blipFill>
        <p:spPr>
          <a:xfrm>
            <a:off x="6440310" y="3256556"/>
            <a:ext cx="288521" cy="753935"/>
          </a:xfrm>
          <a:prstGeom prst="rect">
            <a:avLst/>
          </a:prstGeom>
        </p:spPr>
      </p:pic>
      <p:pic>
        <p:nvPicPr>
          <p:cNvPr id="38" name="cloud 4">
            <a:extLst>
              <a:ext uri="{FF2B5EF4-FFF2-40B4-BE49-F238E27FC236}">
                <a16:creationId xmlns:a16="http://schemas.microsoft.com/office/drawing/2014/main" id="{62B66861-0E2F-2643-9895-0328C98E3E6C}"/>
              </a:ext>
            </a:extLst>
          </p:cNvPr>
          <p:cNvPicPr>
            <a:picLocks noChangeAspect="1"/>
          </p:cNvPicPr>
          <p:nvPr/>
        </p:nvPicPr>
        <p:blipFill>
          <a:blip r:embed="rId7"/>
          <a:stretch>
            <a:fillRect/>
          </a:stretch>
        </p:blipFill>
        <p:spPr>
          <a:xfrm>
            <a:off x="6039794" y="3704750"/>
            <a:ext cx="288521" cy="753935"/>
          </a:xfrm>
          <a:prstGeom prst="rect">
            <a:avLst/>
          </a:prstGeom>
        </p:spPr>
      </p:pic>
      <p:pic>
        <p:nvPicPr>
          <p:cNvPr id="39" name="pc 5">
            <a:extLst>
              <a:ext uri="{FF2B5EF4-FFF2-40B4-BE49-F238E27FC236}">
                <a16:creationId xmlns:a16="http://schemas.microsoft.com/office/drawing/2014/main" id="{FC62A90C-1FF7-2646-B04A-502D71FCF3C9}"/>
              </a:ext>
            </a:extLst>
          </p:cNvPr>
          <p:cNvPicPr>
            <a:picLocks noChangeAspect="1"/>
          </p:cNvPicPr>
          <p:nvPr/>
        </p:nvPicPr>
        <p:blipFill>
          <a:blip r:embed="rId6"/>
          <a:stretch>
            <a:fillRect/>
          </a:stretch>
        </p:blipFill>
        <p:spPr>
          <a:xfrm>
            <a:off x="4636707" y="4497215"/>
            <a:ext cx="692671" cy="546418"/>
          </a:xfrm>
          <a:prstGeom prst="rect">
            <a:avLst/>
          </a:prstGeom>
        </p:spPr>
      </p:pic>
      <p:pic>
        <p:nvPicPr>
          <p:cNvPr id="40" name="pc 4">
            <a:extLst>
              <a:ext uri="{FF2B5EF4-FFF2-40B4-BE49-F238E27FC236}">
                <a16:creationId xmlns:a16="http://schemas.microsoft.com/office/drawing/2014/main" id="{57041700-D6E3-A746-B8C6-D7B0849721D4}"/>
              </a:ext>
            </a:extLst>
          </p:cNvPr>
          <p:cNvPicPr>
            <a:picLocks noChangeAspect="1"/>
          </p:cNvPicPr>
          <p:nvPr/>
        </p:nvPicPr>
        <p:blipFill>
          <a:blip r:embed="rId6"/>
          <a:stretch>
            <a:fillRect/>
          </a:stretch>
        </p:blipFill>
        <p:spPr>
          <a:xfrm>
            <a:off x="2931261" y="1680850"/>
            <a:ext cx="692671" cy="546418"/>
          </a:xfrm>
          <a:prstGeom prst="rect">
            <a:avLst/>
          </a:prstGeom>
        </p:spPr>
      </p:pic>
      <p:pic>
        <p:nvPicPr>
          <p:cNvPr id="41" name="laptop">
            <a:extLst>
              <a:ext uri="{FF2B5EF4-FFF2-40B4-BE49-F238E27FC236}">
                <a16:creationId xmlns:a16="http://schemas.microsoft.com/office/drawing/2014/main" id="{C23EE410-749F-8E4D-9942-39F829953AF3}"/>
              </a:ext>
            </a:extLst>
          </p:cNvPr>
          <p:cNvPicPr>
            <a:picLocks noChangeAspect="1"/>
          </p:cNvPicPr>
          <p:nvPr/>
        </p:nvPicPr>
        <p:blipFill>
          <a:blip r:embed="rId10"/>
          <a:stretch>
            <a:fillRect/>
          </a:stretch>
        </p:blipFill>
        <p:spPr>
          <a:xfrm>
            <a:off x="2433235" y="1988222"/>
            <a:ext cx="546418" cy="546418"/>
          </a:xfrm>
          <a:prstGeom prst="rect">
            <a:avLst/>
          </a:prstGeom>
        </p:spPr>
      </p:pic>
      <p:pic>
        <p:nvPicPr>
          <p:cNvPr id="42" name="ids pc">
            <a:extLst>
              <a:ext uri="{FF2B5EF4-FFF2-40B4-BE49-F238E27FC236}">
                <a16:creationId xmlns:a16="http://schemas.microsoft.com/office/drawing/2014/main" id="{73182674-DFB8-4C4A-9F4B-3757C27D48C3}"/>
              </a:ext>
            </a:extLst>
          </p:cNvPr>
          <p:cNvPicPr>
            <a:picLocks noChangeAspect="1"/>
          </p:cNvPicPr>
          <p:nvPr/>
        </p:nvPicPr>
        <p:blipFill>
          <a:blip r:embed="rId11"/>
          <a:stretch>
            <a:fillRect/>
          </a:stretch>
        </p:blipFill>
        <p:spPr>
          <a:xfrm>
            <a:off x="3258224" y="1862292"/>
            <a:ext cx="337067" cy="411057"/>
          </a:xfrm>
          <a:prstGeom prst="rect">
            <a:avLst/>
          </a:prstGeom>
        </p:spPr>
      </p:pic>
      <p:pic>
        <p:nvPicPr>
          <p:cNvPr id="43" name="ids enterprise pc">
            <a:extLst>
              <a:ext uri="{FF2B5EF4-FFF2-40B4-BE49-F238E27FC236}">
                <a16:creationId xmlns:a16="http://schemas.microsoft.com/office/drawing/2014/main" id="{5BDDA6FE-436A-764E-A683-797A0FB95F6B}"/>
              </a:ext>
            </a:extLst>
          </p:cNvPr>
          <p:cNvPicPr>
            <a:picLocks noChangeAspect="1"/>
          </p:cNvPicPr>
          <p:nvPr/>
        </p:nvPicPr>
        <p:blipFill>
          <a:blip r:embed="rId12"/>
          <a:stretch>
            <a:fillRect/>
          </a:stretch>
        </p:blipFill>
        <p:spPr>
          <a:xfrm>
            <a:off x="1285915" y="3521738"/>
            <a:ext cx="730060" cy="549979"/>
          </a:xfrm>
          <a:prstGeom prst="rect">
            <a:avLst/>
          </a:prstGeom>
        </p:spPr>
      </p:pic>
      <p:pic>
        <p:nvPicPr>
          <p:cNvPr id="44" name="ids enterprise cloud">
            <a:extLst>
              <a:ext uri="{FF2B5EF4-FFF2-40B4-BE49-F238E27FC236}">
                <a16:creationId xmlns:a16="http://schemas.microsoft.com/office/drawing/2014/main" id="{B86F44CD-7587-DB43-A2ED-E0A90DD29F13}"/>
              </a:ext>
            </a:extLst>
          </p:cNvPr>
          <p:cNvPicPr>
            <a:picLocks noChangeAspect="1"/>
          </p:cNvPicPr>
          <p:nvPr/>
        </p:nvPicPr>
        <p:blipFill>
          <a:blip r:embed="rId12"/>
          <a:stretch>
            <a:fillRect/>
          </a:stretch>
        </p:blipFill>
        <p:spPr>
          <a:xfrm>
            <a:off x="5153110" y="3013944"/>
            <a:ext cx="730060" cy="549979"/>
          </a:xfrm>
          <a:prstGeom prst="rect">
            <a:avLst/>
          </a:prstGeom>
        </p:spPr>
      </p:pic>
      <p:pic>
        <p:nvPicPr>
          <p:cNvPr id="45" name="ids (bottom pc)">
            <a:extLst>
              <a:ext uri="{FF2B5EF4-FFF2-40B4-BE49-F238E27FC236}">
                <a16:creationId xmlns:a16="http://schemas.microsoft.com/office/drawing/2014/main" id="{EE31454C-D699-B840-A740-8212A94353B8}"/>
              </a:ext>
            </a:extLst>
          </p:cNvPr>
          <p:cNvPicPr>
            <a:picLocks noChangeAspect="1"/>
          </p:cNvPicPr>
          <p:nvPr/>
        </p:nvPicPr>
        <p:blipFill>
          <a:blip r:embed="rId11"/>
          <a:stretch>
            <a:fillRect/>
          </a:stretch>
        </p:blipFill>
        <p:spPr>
          <a:xfrm>
            <a:off x="4535410" y="4724748"/>
            <a:ext cx="337067" cy="411057"/>
          </a:xfrm>
          <a:prstGeom prst="rect">
            <a:avLst/>
          </a:prstGeom>
        </p:spPr>
      </p:pic>
      <p:pic>
        <p:nvPicPr>
          <p:cNvPr id="46" name="ids enterprise cloud (bottom)">
            <a:extLst>
              <a:ext uri="{FF2B5EF4-FFF2-40B4-BE49-F238E27FC236}">
                <a16:creationId xmlns:a16="http://schemas.microsoft.com/office/drawing/2014/main" id="{5E82E9F6-46BB-8442-9F5A-3880522D8192}"/>
              </a:ext>
            </a:extLst>
          </p:cNvPr>
          <p:cNvPicPr>
            <a:picLocks noChangeAspect="1"/>
          </p:cNvPicPr>
          <p:nvPr/>
        </p:nvPicPr>
        <p:blipFill>
          <a:blip r:embed="rId12"/>
          <a:stretch>
            <a:fillRect/>
          </a:stretch>
        </p:blipFill>
        <p:spPr>
          <a:xfrm>
            <a:off x="2418536" y="4337440"/>
            <a:ext cx="730060" cy="549979"/>
          </a:xfrm>
          <a:prstGeom prst="rect">
            <a:avLst/>
          </a:prstGeom>
        </p:spPr>
      </p:pic>
      <p:pic>
        <p:nvPicPr>
          <p:cNvPr id="47" name="router">
            <a:extLst>
              <a:ext uri="{FF2B5EF4-FFF2-40B4-BE49-F238E27FC236}">
                <a16:creationId xmlns:a16="http://schemas.microsoft.com/office/drawing/2014/main" id="{EB9DF516-D4F0-3948-87D9-91A2D56C83CC}"/>
              </a:ext>
            </a:extLst>
          </p:cNvPr>
          <p:cNvPicPr>
            <a:picLocks noChangeAspect="1"/>
          </p:cNvPicPr>
          <p:nvPr/>
        </p:nvPicPr>
        <p:blipFill>
          <a:blip r:embed="rId13"/>
          <a:stretch>
            <a:fillRect/>
          </a:stretch>
        </p:blipFill>
        <p:spPr>
          <a:xfrm>
            <a:off x="6436500" y="2309128"/>
            <a:ext cx="534571" cy="322031"/>
          </a:xfrm>
          <a:prstGeom prst="rect">
            <a:avLst/>
          </a:prstGeom>
        </p:spPr>
      </p:pic>
      <p:pic>
        <p:nvPicPr>
          <p:cNvPr id="48" name="encryption enterprise">
            <a:extLst>
              <a:ext uri="{FF2B5EF4-FFF2-40B4-BE49-F238E27FC236}">
                <a16:creationId xmlns:a16="http://schemas.microsoft.com/office/drawing/2014/main" id="{0DDDAB8C-B3A3-0446-AE68-93D81BC885BE}"/>
              </a:ext>
            </a:extLst>
          </p:cNvPr>
          <p:cNvPicPr>
            <a:picLocks noChangeAspect="1"/>
          </p:cNvPicPr>
          <p:nvPr/>
        </p:nvPicPr>
        <p:blipFill>
          <a:blip r:embed="rId14"/>
          <a:stretch>
            <a:fillRect/>
          </a:stretch>
        </p:blipFill>
        <p:spPr>
          <a:xfrm>
            <a:off x="6761417" y="2357715"/>
            <a:ext cx="355774" cy="422045"/>
          </a:xfrm>
          <a:prstGeom prst="rect">
            <a:avLst/>
          </a:prstGeom>
        </p:spPr>
      </p:pic>
      <p:pic>
        <p:nvPicPr>
          <p:cNvPr id="49" name="printer">
            <a:extLst>
              <a:ext uri="{FF2B5EF4-FFF2-40B4-BE49-F238E27FC236}">
                <a16:creationId xmlns:a16="http://schemas.microsoft.com/office/drawing/2014/main" id="{8161653B-B115-F34D-AB3B-2DF271D137DB}"/>
              </a:ext>
            </a:extLst>
          </p:cNvPr>
          <p:cNvPicPr>
            <a:picLocks noChangeAspect="1"/>
          </p:cNvPicPr>
          <p:nvPr/>
        </p:nvPicPr>
        <p:blipFill>
          <a:blip r:embed="rId15"/>
          <a:stretch>
            <a:fillRect/>
          </a:stretch>
        </p:blipFill>
        <p:spPr>
          <a:xfrm>
            <a:off x="2244960" y="2537510"/>
            <a:ext cx="525588" cy="519996"/>
          </a:xfrm>
          <a:prstGeom prst="rect">
            <a:avLst/>
          </a:prstGeom>
        </p:spPr>
      </p:pic>
      <p:sp>
        <p:nvSpPr>
          <p:cNvPr id="50" name="Freeform 49">
            <a:extLst>
              <a:ext uri="{FF2B5EF4-FFF2-40B4-BE49-F238E27FC236}">
                <a16:creationId xmlns:a16="http://schemas.microsoft.com/office/drawing/2014/main" id="{9BFC231C-7D4C-4D4A-919D-82D3B174DE76}"/>
              </a:ext>
            </a:extLst>
          </p:cNvPr>
          <p:cNvSpPr/>
          <p:nvPr/>
        </p:nvSpPr>
        <p:spPr>
          <a:xfrm>
            <a:off x="7274095" y="2810844"/>
            <a:ext cx="1446997" cy="1376876"/>
          </a:xfrm>
          <a:custGeom>
            <a:avLst/>
            <a:gdLst>
              <a:gd name="connsiteX0" fmla="*/ 0 w 1057275"/>
              <a:gd name="connsiteY0" fmla="*/ 0 h 1157287"/>
              <a:gd name="connsiteX1" fmla="*/ 942975 w 1057275"/>
              <a:gd name="connsiteY1" fmla="*/ 514350 h 1157287"/>
              <a:gd name="connsiteX2" fmla="*/ 414337 w 1057275"/>
              <a:gd name="connsiteY2" fmla="*/ 771525 h 1157287"/>
              <a:gd name="connsiteX3" fmla="*/ 1057275 w 1057275"/>
              <a:gd name="connsiteY3" fmla="*/ 1157287 h 1157287"/>
              <a:gd name="connsiteX0" fmla="*/ 0 w 1447186"/>
              <a:gd name="connsiteY0" fmla="*/ 0 h 1377056"/>
              <a:gd name="connsiteX1" fmla="*/ 942975 w 1447186"/>
              <a:gd name="connsiteY1" fmla="*/ 514350 h 1377056"/>
              <a:gd name="connsiteX2" fmla="*/ 414337 w 1447186"/>
              <a:gd name="connsiteY2" fmla="*/ 771525 h 1377056"/>
              <a:gd name="connsiteX3" fmla="*/ 1447186 w 1447186"/>
              <a:gd name="connsiteY3" fmla="*/ 1377056 h 1377056"/>
            </a:gdLst>
            <a:ahLst/>
            <a:cxnLst>
              <a:cxn ang="0">
                <a:pos x="connsiteX0" y="connsiteY0"/>
              </a:cxn>
              <a:cxn ang="0">
                <a:pos x="connsiteX1" y="connsiteY1"/>
              </a:cxn>
              <a:cxn ang="0">
                <a:pos x="connsiteX2" y="connsiteY2"/>
              </a:cxn>
              <a:cxn ang="0">
                <a:pos x="connsiteX3" y="connsiteY3"/>
              </a:cxn>
            </a:cxnLst>
            <a:rect l="l" t="t" r="r" b="b"/>
            <a:pathLst>
              <a:path w="1447186" h="1377056">
                <a:moveTo>
                  <a:pt x="0" y="0"/>
                </a:moveTo>
                <a:lnTo>
                  <a:pt x="942975" y="514350"/>
                </a:lnTo>
                <a:lnTo>
                  <a:pt x="414337" y="771525"/>
                </a:lnTo>
                <a:cubicBezTo>
                  <a:pt x="628650" y="900112"/>
                  <a:pt x="1232873" y="1248469"/>
                  <a:pt x="1447186" y="1377056"/>
                </a:cubicBezTo>
              </a:path>
            </a:pathLst>
          </a:custGeom>
          <a:noFill/>
          <a:ln w="38100">
            <a:solidFill>
              <a:srgbClr val="DAA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1" name="Freeform 50">
            <a:extLst>
              <a:ext uri="{FF2B5EF4-FFF2-40B4-BE49-F238E27FC236}">
                <a16:creationId xmlns:a16="http://schemas.microsoft.com/office/drawing/2014/main" id="{094BD6C6-1120-3749-8AC5-A8C22E8F9B0A}"/>
              </a:ext>
            </a:extLst>
          </p:cNvPr>
          <p:cNvSpPr/>
          <p:nvPr/>
        </p:nvSpPr>
        <p:spPr>
          <a:xfrm>
            <a:off x="7511684" y="1957163"/>
            <a:ext cx="1888546" cy="976226"/>
          </a:xfrm>
          <a:custGeom>
            <a:avLst/>
            <a:gdLst>
              <a:gd name="connsiteX0" fmla="*/ 0 w 1328737"/>
              <a:gd name="connsiteY0" fmla="*/ 671513 h 671513"/>
              <a:gd name="connsiteX1" fmla="*/ 1328737 w 1328737"/>
              <a:gd name="connsiteY1" fmla="*/ 0 h 671513"/>
              <a:gd name="connsiteX0" fmla="*/ 0 w 1888792"/>
              <a:gd name="connsiteY0" fmla="*/ 976352 h 976352"/>
              <a:gd name="connsiteX1" fmla="*/ 1888792 w 1888792"/>
              <a:gd name="connsiteY1" fmla="*/ 0 h 976352"/>
            </a:gdLst>
            <a:ahLst/>
            <a:cxnLst>
              <a:cxn ang="0">
                <a:pos x="connsiteX0" y="connsiteY0"/>
              </a:cxn>
              <a:cxn ang="0">
                <a:pos x="connsiteX1" y="connsiteY1"/>
              </a:cxn>
            </a:cxnLst>
            <a:rect l="l" t="t" r="r" b="b"/>
            <a:pathLst>
              <a:path w="1888792" h="976352">
                <a:moveTo>
                  <a:pt x="0" y="976352"/>
                </a:moveTo>
                <a:cubicBezTo>
                  <a:pt x="442912" y="752514"/>
                  <a:pt x="1445880" y="223838"/>
                  <a:pt x="1888792" y="0"/>
                </a:cubicBezTo>
              </a:path>
            </a:pathLst>
          </a:custGeom>
          <a:noFill/>
          <a:ln w="38100">
            <a:solidFill>
              <a:srgbClr val="DAA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2" name="Freeform 51">
            <a:extLst>
              <a:ext uri="{FF2B5EF4-FFF2-40B4-BE49-F238E27FC236}">
                <a16:creationId xmlns:a16="http://schemas.microsoft.com/office/drawing/2014/main" id="{7041CDC6-2404-0846-A9CA-E59BB32BBA55}"/>
              </a:ext>
            </a:extLst>
          </p:cNvPr>
          <p:cNvSpPr/>
          <p:nvPr/>
        </p:nvSpPr>
        <p:spPr>
          <a:xfrm>
            <a:off x="8192978" y="2275728"/>
            <a:ext cx="3267819" cy="1063681"/>
          </a:xfrm>
          <a:custGeom>
            <a:avLst/>
            <a:gdLst>
              <a:gd name="connsiteX0" fmla="*/ 0 w 2800350"/>
              <a:gd name="connsiteY0" fmla="*/ 985837 h 985837"/>
              <a:gd name="connsiteX1" fmla="*/ 2043112 w 2800350"/>
              <a:gd name="connsiteY1" fmla="*/ 0 h 985837"/>
              <a:gd name="connsiteX2" fmla="*/ 2800350 w 2800350"/>
              <a:gd name="connsiteY2" fmla="*/ 400050 h 985837"/>
              <a:gd name="connsiteX0" fmla="*/ 0 w 3268244"/>
              <a:gd name="connsiteY0" fmla="*/ 985837 h 985837"/>
              <a:gd name="connsiteX1" fmla="*/ 2043112 w 3268244"/>
              <a:gd name="connsiteY1" fmla="*/ 0 h 985837"/>
              <a:gd name="connsiteX2" fmla="*/ 3268244 w 3268244"/>
              <a:gd name="connsiteY2" fmla="*/ 541835 h 985837"/>
              <a:gd name="connsiteX0" fmla="*/ 0 w 3268244"/>
              <a:gd name="connsiteY0" fmla="*/ 1063819 h 1063819"/>
              <a:gd name="connsiteX1" fmla="*/ 2220345 w 3268244"/>
              <a:gd name="connsiteY1" fmla="*/ 0 h 1063819"/>
              <a:gd name="connsiteX2" fmla="*/ 3268244 w 3268244"/>
              <a:gd name="connsiteY2" fmla="*/ 619817 h 1063819"/>
            </a:gdLst>
            <a:ahLst/>
            <a:cxnLst>
              <a:cxn ang="0">
                <a:pos x="connsiteX0" y="connsiteY0"/>
              </a:cxn>
              <a:cxn ang="0">
                <a:pos x="connsiteX1" y="connsiteY1"/>
              </a:cxn>
              <a:cxn ang="0">
                <a:pos x="connsiteX2" y="connsiteY2"/>
              </a:cxn>
            </a:cxnLst>
            <a:rect l="l" t="t" r="r" b="b"/>
            <a:pathLst>
              <a:path w="3268244" h="1063819">
                <a:moveTo>
                  <a:pt x="0" y="1063819"/>
                </a:moveTo>
                <a:lnTo>
                  <a:pt x="2220345" y="0"/>
                </a:lnTo>
                <a:cubicBezTo>
                  <a:pt x="2472758" y="133350"/>
                  <a:pt x="3015831" y="486467"/>
                  <a:pt x="3268244" y="619817"/>
                </a:cubicBezTo>
              </a:path>
            </a:pathLst>
          </a:custGeom>
          <a:noFill/>
          <a:ln w="38100">
            <a:solidFill>
              <a:srgbClr val="DAA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3" name="perimeter cloud (bottom)">
            <a:extLst>
              <a:ext uri="{FF2B5EF4-FFF2-40B4-BE49-F238E27FC236}">
                <a16:creationId xmlns:a16="http://schemas.microsoft.com/office/drawing/2014/main" id="{1B0ED58A-51DB-A94E-85F2-CACAEB6152AE}"/>
              </a:ext>
            </a:extLst>
          </p:cNvPr>
          <p:cNvSpPr/>
          <p:nvPr/>
        </p:nvSpPr>
        <p:spPr>
          <a:xfrm>
            <a:off x="7941232" y="3369240"/>
            <a:ext cx="1356811" cy="1127974"/>
          </a:xfrm>
          <a:custGeom>
            <a:avLst/>
            <a:gdLst>
              <a:gd name="connsiteX0" fmla="*/ 21507 w 1838668"/>
              <a:gd name="connsiteY0" fmla="*/ 845973 h 1407856"/>
              <a:gd name="connsiteX1" fmla="*/ 564432 w 1838668"/>
              <a:gd name="connsiteY1" fmla="*/ 1117435 h 1407856"/>
              <a:gd name="connsiteX2" fmla="*/ 1293094 w 1838668"/>
              <a:gd name="connsiteY2" fmla="*/ 1403185 h 1407856"/>
              <a:gd name="connsiteX3" fmla="*/ 1836019 w 1838668"/>
              <a:gd name="connsiteY3" fmla="*/ 874548 h 1407856"/>
              <a:gd name="connsiteX4" fmla="*/ 1478832 w 1838668"/>
              <a:gd name="connsiteY4" fmla="*/ 288760 h 1407856"/>
              <a:gd name="connsiteX5" fmla="*/ 993057 w 1838668"/>
              <a:gd name="connsiteY5" fmla="*/ 345910 h 1407856"/>
              <a:gd name="connsiteX6" fmla="*/ 535857 w 1838668"/>
              <a:gd name="connsiteY6" fmla="*/ 3010 h 1407856"/>
              <a:gd name="connsiteX7" fmla="*/ 150094 w 1838668"/>
              <a:gd name="connsiteY7" fmla="*/ 217323 h 1407856"/>
              <a:gd name="connsiteX8" fmla="*/ 21507 w 1838668"/>
              <a:gd name="connsiteY8" fmla="*/ 845973 h 140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668" h="1407856">
                <a:moveTo>
                  <a:pt x="21507" y="845973"/>
                </a:moveTo>
                <a:cubicBezTo>
                  <a:pt x="90563" y="995992"/>
                  <a:pt x="352501" y="1024566"/>
                  <a:pt x="564432" y="1117435"/>
                </a:cubicBezTo>
                <a:cubicBezTo>
                  <a:pt x="776363" y="1210304"/>
                  <a:pt x="1081163" y="1443666"/>
                  <a:pt x="1293094" y="1403185"/>
                </a:cubicBezTo>
                <a:cubicBezTo>
                  <a:pt x="1505025" y="1362704"/>
                  <a:pt x="1805063" y="1060286"/>
                  <a:pt x="1836019" y="874548"/>
                </a:cubicBezTo>
                <a:cubicBezTo>
                  <a:pt x="1866975" y="688810"/>
                  <a:pt x="1619326" y="376866"/>
                  <a:pt x="1478832" y="288760"/>
                </a:cubicBezTo>
                <a:cubicBezTo>
                  <a:pt x="1338338" y="200654"/>
                  <a:pt x="1150219" y="393535"/>
                  <a:pt x="993057" y="345910"/>
                </a:cubicBezTo>
                <a:cubicBezTo>
                  <a:pt x="835895" y="298285"/>
                  <a:pt x="676351" y="24441"/>
                  <a:pt x="535857" y="3010"/>
                </a:cubicBezTo>
                <a:cubicBezTo>
                  <a:pt x="395363" y="-18421"/>
                  <a:pt x="235819" y="76829"/>
                  <a:pt x="150094" y="217323"/>
                </a:cubicBezTo>
                <a:cubicBezTo>
                  <a:pt x="64369" y="357817"/>
                  <a:pt x="-47549" y="695954"/>
                  <a:pt x="21507" y="845973"/>
                </a:cubicBezTo>
                <a:close/>
              </a:path>
            </a:pathLst>
          </a:custGeom>
          <a:solidFill>
            <a:srgbClr val="FFE8BE">
              <a:alpha val="25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4" name="perimeter cloud (right)">
            <a:extLst>
              <a:ext uri="{FF2B5EF4-FFF2-40B4-BE49-F238E27FC236}">
                <a16:creationId xmlns:a16="http://schemas.microsoft.com/office/drawing/2014/main" id="{96E68C23-4CE7-C049-BC92-037539B7CB19}"/>
              </a:ext>
            </a:extLst>
          </p:cNvPr>
          <p:cNvSpPr/>
          <p:nvPr/>
        </p:nvSpPr>
        <p:spPr>
          <a:xfrm>
            <a:off x="10816935" y="2323870"/>
            <a:ext cx="1186039" cy="1065510"/>
          </a:xfrm>
          <a:custGeom>
            <a:avLst/>
            <a:gdLst>
              <a:gd name="connsiteX0" fmla="*/ 244636 w 1216517"/>
              <a:gd name="connsiteY0" fmla="*/ 176710 h 1068997"/>
              <a:gd name="connsiteX1" fmla="*/ 30324 w 1216517"/>
              <a:gd name="connsiteY1" fmla="*/ 662485 h 1068997"/>
              <a:gd name="connsiteX2" fmla="*/ 830424 w 1216517"/>
              <a:gd name="connsiteY2" fmla="*/ 1062535 h 1068997"/>
              <a:gd name="connsiteX3" fmla="*/ 1216186 w 1216517"/>
              <a:gd name="connsiteY3" fmla="*/ 333872 h 1068997"/>
              <a:gd name="connsiteX4" fmla="*/ 773274 w 1216517"/>
              <a:gd name="connsiteY4" fmla="*/ 5260 h 1068997"/>
              <a:gd name="connsiteX5" fmla="*/ 330361 w 1216517"/>
              <a:gd name="connsiteY5" fmla="*/ 162422 h 1068997"/>
              <a:gd name="connsiteX0" fmla="*/ 244636 w 1216517"/>
              <a:gd name="connsiteY0" fmla="*/ 173203 h 1065490"/>
              <a:gd name="connsiteX1" fmla="*/ 30324 w 1216517"/>
              <a:gd name="connsiteY1" fmla="*/ 658978 h 1065490"/>
              <a:gd name="connsiteX2" fmla="*/ 830424 w 1216517"/>
              <a:gd name="connsiteY2" fmla="*/ 1059028 h 1065490"/>
              <a:gd name="connsiteX3" fmla="*/ 1216186 w 1216517"/>
              <a:gd name="connsiteY3" fmla="*/ 330365 h 1065490"/>
              <a:gd name="connsiteX4" fmla="*/ 773274 w 1216517"/>
              <a:gd name="connsiteY4" fmla="*/ 1753 h 1065490"/>
              <a:gd name="connsiteX5" fmla="*/ 216061 w 1216517"/>
              <a:gd name="connsiteY5" fmla="*/ 216065 h 1065490"/>
              <a:gd name="connsiteX0" fmla="*/ 271462 w 1243343"/>
              <a:gd name="connsiteY0" fmla="*/ 174585 h 1066872"/>
              <a:gd name="connsiteX1" fmla="*/ 57150 w 1243343"/>
              <a:gd name="connsiteY1" fmla="*/ 660360 h 1066872"/>
              <a:gd name="connsiteX2" fmla="*/ 857250 w 1243343"/>
              <a:gd name="connsiteY2" fmla="*/ 1060410 h 1066872"/>
              <a:gd name="connsiteX3" fmla="*/ 1243012 w 1243343"/>
              <a:gd name="connsiteY3" fmla="*/ 331747 h 1066872"/>
              <a:gd name="connsiteX4" fmla="*/ 800100 w 1243343"/>
              <a:gd name="connsiteY4" fmla="*/ 3135 h 1066872"/>
              <a:gd name="connsiteX5" fmla="*/ 0 w 1243343"/>
              <a:gd name="connsiteY5" fmla="*/ 188872 h 1066872"/>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6" fmla="*/ 244637 w 1216518"/>
              <a:gd name="connsiteY6" fmla="*/ 172712 h 1064999"/>
              <a:gd name="connsiteX0" fmla="*/ 233123 w 1219291"/>
              <a:gd name="connsiteY0" fmla="*/ 0 h 1092962"/>
              <a:gd name="connsiteX1" fmla="*/ 33098 w 1219291"/>
              <a:gd name="connsiteY1" fmla="*/ 685800 h 1092962"/>
              <a:gd name="connsiteX2" fmla="*/ 833198 w 1219291"/>
              <a:gd name="connsiteY2" fmla="*/ 1085850 h 1092962"/>
              <a:gd name="connsiteX3" fmla="*/ 1218960 w 1219291"/>
              <a:gd name="connsiteY3" fmla="*/ 357187 h 1092962"/>
              <a:gd name="connsiteX4" fmla="*/ 776048 w 1219291"/>
              <a:gd name="connsiteY4" fmla="*/ 28575 h 1092962"/>
              <a:gd name="connsiteX5" fmla="*/ 175973 w 1219291"/>
              <a:gd name="connsiteY5" fmla="*/ 257174 h 1092962"/>
              <a:gd name="connsiteX6" fmla="*/ 233123 w 1219291"/>
              <a:gd name="connsiteY6" fmla="*/ 0 h 1092962"/>
              <a:gd name="connsiteX0" fmla="*/ 142875 w 1186193"/>
              <a:gd name="connsiteY0" fmla="*/ 229861 h 1065649"/>
              <a:gd name="connsiteX1" fmla="*/ 0 w 1186193"/>
              <a:gd name="connsiteY1" fmla="*/ 658487 h 1065649"/>
              <a:gd name="connsiteX2" fmla="*/ 800100 w 1186193"/>
              <a:gd name="connsiteY2" fmla="*/ 1058537 h 1065649"/>
              <a:gd name="connsiteX3" fmla="*/ 1185862 w 1186193"/>
              <a:gd name="connsiteY3" fmla="*/ 329874 h 1065649"/>
              <a:gd name="connsiteX4" fmla="*/ 742950 w 1186193"/>
              <a:gd name="connsiteY4" fmla="*/ 1262 h 1065649"/>
              <a:gd name="connsiteX5" fmla="*/ 142875 w 1186193"/>
              <a:gd name="connsiteY5" fmla="*/ 229861 h 10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193" h="1065649">
                <a:moveTo>
                  <a:pt x="142875" y="229861"/>
                </a:moveTo>
                <a:lnTo>
                  <a:pt x="0" y="658487"/>
                </a:lnTo>
                <a:cubicBezTo>
                  <a:pt x="100012" y="839462"/>
                  <a:pt x="602456" y="1113306"/>
                  <a:pt x="800100" y="1058537"/>
                </a:cubicBezTo>
                <a:cubicBezTo>
                  <a:pt x="997744" y="1003768"/>
                  <a:pt x="1195387" y="506087"/>
                  <a:pt x="1185862" y="329874"/>
                </a:cubicBezTo>
                <a:cubicBezTo>
                  <a:pt x="1176337" y="153661"/>
                  <a:pt x="916781" y="17931"/>
                  <a:pt x="742950" y="1262"/>
                </a:cubicBezTo>
                <a:cubicBezTo>
                  <a:pt x="569119" y="-15407"/>
                  <a:pt x="290513" y="136992"/>
                  <a:pt x="142875" y="229861"/>
                </a:cubicBezTo>
                <a:close/>
              </a:path>
            </a:pathLst>
          </a:custGeom>
          <a:solidFill>
            <a:srgbClr val="FFE8BE">
              <a:alpha val="25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5" name="perimeter IoT">
            <a:extLst>
              <a:ext uri="{FF2B5EF4-FFF2-40B4-BE49-F238E27FC236}">
                <a16:creationId xmlns:a16="http://schemas.microsoft.com/office/drawing/2014/main" id="{B26C8E5D-A4EF-7B46-83EC-3DAAB61CF6DE}"/>
              </a:ext>
            </a:extLst>
          </p:cNvPr>
          <p:cNvSpPr/>
          <p:nvPr/>
        </p:nvSpPr>
        <p:spPr>
          <a:xfrm>
            <a:off x="8512099" y="1478897"/>
            <a:ext cx="1186039" cy="1065510"/>
          </a:xfrm>
          <a:custGeom>
            <a:avLst/>
            <a:gdLst>
              <a:gd name="connsiteX0" fmla="*/ 244636 w 1216517"/>
              <a:gd name="connsiteY0" fmla="*/ 176710 h 1068997"/>
              <a:gd name="connsiteX1" fmla="*/ 30324 w 1216517"/>
              <a:gd name="connsiteY1" fmla="*/ 662485 h 1068997"/>
              <a:gd name="connsiteX2" fmla="*/ 830424 w 1216517"/>
              <a:gd name="connsiteY2" fmla="*/ 1062535 h 1068997"/>
              <a:gd name="connsiteX3" fmla="*/ 1216186 w 1216517"/>
              <a:gd name="connsiteY3" fmla="*/ 333872 h 1068997"/>
              <a:gd name="connsiteX4" fmla="*/ 773274 w 1216517"/>
              <a:gd name="connsiteY4" fmla="*/ 5260 h 1068997"/>
              <a:gd name="connsiteX5" fmla="*/ 330361 w 1216517"/>
              <a:gd name="connsiteY5" fmla="*/ 162422 h 1068997"/>
              <a:gd name="connsiteX0" fmla="*/ 244636 w 1216517"/>
              <a:gd name="connsiteY0" fmla="*/ 173203 h 1065490"/>
              <a:gd name="connsiteX1" fmla="*/ 30324 w 1216517"/>
              <a:gd name="connsiteY1" fmla="*/ 658978 h 1065490"/>
              <a:gd name="connsiteX2" fmla="*/ 830424 w 1216517"/>
              <a:gd name="connsiteY2" fmla="*/ 1059028 h 1065490"/>
              <a:gd name="connsiteX3" fmla="*/ 1216186 w 1216517"/>
              <a:gd name="connsiteY3" fmla="*/ 330365 h 1065490"/>
              <a:gd name="connsiteX4" fmla="*/ 773274 w 1216517"/>
              <a:gd name="connsiteY4" fmla="*/ 1753 h 1065490"/>
              <a:gd name="connsiteX5" fmla="*/ 216061 w 1216517"/>
              <a:gd name="connsiteY5" fmla="*/ 216065 h 1065490"/>
              <a:gd name="connsiteX0" fmla="*/ 271462 w 1243343"/>
              <a:gd name="connsiteY0" fmla="*/ 174585 h 1066872"/>
              <a:gd name="connsiteX1" fmla="*/ 57150 w 1243343"/>
              <a:gd name="connsiteY1" fmla="*/ 660360 h 1066872"/>
              <a:gd name="connsiteX2" fmla="*/ 857250 w 1243343"/>
              <a:gd name="connsiteY2" fmla="*/ 1060410 h 1066872"/>
              <a:gd name="connsiteX3" fmla="*/ 1243012 w 1243343"/>
              <a:gd name="connsiteY3" fmla="*/ 331747 h 1066872"/>
              <a:gd name="connsiteX4" fmla="*/ 800100 w 1243343"/>
              <a:gd name="connsiteY4" fmla="*/ 3135 h 1066872"/>
              <a:gd name="connsiteX5" fmla="*/ 0 w 1243343"/>
              <a:gd name="connsiteY5" fmla="*/ 188872 h 1066872"/>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6" fmla="*/ 244637 w 1216518"/>
              <a:gd name="connsiteY6" fmla="*/ 172712 h 1064999"/>
              <a:gd name="connsiteX0" fmla="*/ 233123 w 1219291"/>
              <a:gd name="connsiteY0" fmla="*/ 0 h 1092962"/>
              <a:gd name="connsiteX1" fmla="*/ 33098 w 1219291"/>
              <a:gd name="connsiteY1" fmla="*/ 685800 h 1092962"/>
              <a:gd name="connsiteX2" fmla="*/ 833198 w 1219291"/>
              <a:gd name="connsiteY2" fmla="*/ 1085850 h 1092962"/>
              <a:gd name="connsiteX3" fmla="*/ 1218960 w 1219291"/>
              <a:gd name="connsiteY3" fmla="*/ 357187 h 1092962"/>
              <a:gd name="connsiteX4" fmla="*/ 776048 w 1219291"/>
              <a:gd name="connsiteY4" fmla="*/ 28575 h 1092962"/>
              <a:gd name="connsiteX5" fmla="*/ 175973 w 1219291"/>
              <a:gd name="connsiteY5" fmla="*/ 257174 h 1092962"/>
              <a:gd name="connsiteX6" fmla="*/ 233123 w 1219291"/>
              <a:gd name="connsiteY6" fmla="*/ 0 h 1092962"/>
              <a:gd name="connsiteX0" fmla="*/ 142875 w 1186193"/>
              <a:gd name="connsiteY0" fmla="*/ 229861 h 1065649"/>
              <a:gd name="connsiteX1" fmla="*/ 0 w 1186193"/>
              <a:gd name="connsiteY1" fmla="*/ 658487 h 1065649"/>
              <a:gd name="connsiteX2" fmla="*/ 800100 w 1186193"/>
              <a:gd name="connsiteY2" fmla="*/ 1058537 h 1065649"/>
              <a:gd name="connsiteX3" fmla="*/ 1185862 w 1186193"/>
              <a:gd name="connsiteY3" fmla="*/ 329874 h 1065649"/>
              <a:gd name="connsiteX4" fmla="*/ 742950 w 1186193"/>
              <a:gd name="connsiteY4" fmla="*/ 1262 h 1065649"/>
              <a:gd name="connsiteX5" fmla="*/ 142875 w 1186193"/>
              <a:gd name="connsiteY5" fmla="*/ 229861 h 10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193" h="1065649">
                <a:moveTo>
                  <a:pt x="142875" y="229861"/>
                </a:moveTo>
                <a:lnTo>
                  <a:pt x="0" y="658487"/>
                </a:lnTo>
                <a:cubicBezTo>
                  <a:pt x="100012" y="839462"/>
                  <a:pt x="602456" y="1113306"/>
                  <a:pt x="800100" y="1058537"/>
                </a:cubicBezTo>
                <a:cubicBezTo>
                  <a:pt x="997744" y="1003768"/>
                  <a:pt x="1195387" y="506087"/>
                  <a:pt x="1185862" y="329874"/>
                </a:cubicBezTo>
                <a:cubicBezTo>
                  <a:pt x="1176337" y="153661"/>
                  <a:pt x="916781" y="17931"/>
                  <a:pt x="742950" y="1262"/>
                </a:cubicBezTo>
                <a:cubicBezTo>
                  <a:pt x="569119" y="-15407"/>
                  <a:pt x="290513" y="136992"/>
                  <a:pt x="142875" y="229861"/>
                </a:cubicBezTo>
                <a:close/>
              </a:path>
            </a:pathLst>
          </a:custGeom>
          <a:solidFill>
            <a:srgbClr val="FFE8BE">
              <a:alpha val="25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56" name="webcam">
            <a:extLst>
              <a:ext uri="{FF2B5EF4-FFF2-40B4-BE49-F238E27FC236}">
                <a16:creationId xmlns:a16="http://schemas.microsoft.com/office/drawing/2014/main" id="{5F0C2BBC-A89B-2F4D-8967-3B5B805D1C72}"/>
              </a:ext>
            </a:extLst>
          </p:cNvPr>
          <p:cNvPicPr>
            <a:picLocks noChangeAspect="1"/>
          </p:cNvPicPr>
          <p:nvPr/>
        </p:nvPicPr>
        <p:blipFill>
          <a:blip r:embed="rId8"/>
          <a:stretch>
            <a:fillRect/>
          </a:stretch>
        </p:blipFill>
        <p:spPr>
          <a:xfrm>
            <a:off x="9122421" y="1492523"/>
            <a:ext cx="575716" cy="536011"/>
          </a:xfrm>
          <a:prstGeom prst="rect">
            <a:avLst/>
          </a:prstGeom>
        </p:spPr>
      </p:pic>
      <p:pic>
        <p:nvPicPr>
          <p:cNvPr id="57" name="app 2 (right cloud)">
            <a:extLst>
              <a:ext uri="{FF2B5EF4-FFF2-40B4-BE49-F238E27FC236}">
                <a16:creationId xmlns:a16="http://schemas.microsoft.com/office/drawing/2014/main" id="{37D78F2C-BCEE-3746-B0A9-3EE582BF8095}"/>
              </a:ext>
            </a:extLst>
          </p:cNvPr>
          <p:cNvPicPr>
            <a:picLocks noChangeAspect="1"/>
          </p:cNvPicPr>
          <p:nvPr/>
        </p:nvPicPr>
        <p:blipFill>
          <a:blip r:embed="rId16"/>
          <a:stretch>
            <a:fillRect/>
          </a:stretch>
        </p:blipFill>
        <p:spPr>
          <a:xfrm>
            <a:off x="11462996" y="2371520"/>
            <a:ext cx="429888" cy="545628"/>
          </a:xfrm>
          <a:prstGeom prst="rect">
            <a:avLst/>
          </a:prstGeom>
        </p:spPr>
      </p:pic>
      <p:pic>
        <p:nvPicPr>
          <p:cNvPr id="58" name="app 2 (bottom cloud)">
            <a:extLst>
              <a:ext uri="{FF2B5EF4-FFF2-40B4-BE49-F238E27FC236}">
                <a16:creationId xmlns:a16="http://schemas.microsoft.com/office/drawing/2014/main" id="{FAB9D7BA-F5F5-7A48-AE61-C15582723B37}"/>
              </a:ext>
            </a:extLst>
          </p:cNvPr>
          <p:cNvPicPr>
            <a:picLocks noChangeAspect="1"/>
          </p:cNvPicPr>
          <p:nvPr/>
        </p:nvPicPr>
        <p:blipFill>
          <a:blip r:embed="rId16"/>
          <a:stretch>
            <a:fillRect/>
          </a:stretch>
        </p:blipFill>
        <p:spPr>
          <a:xfrm>
            <a:off x="8704643" y="3849731"/>
            <a:ext cx="429888" cy="545628"/>
          </a:xfrm>
          <a:prstGeom prst="rect">
            <a:avLst/>
          </a:prstGeom>
        </p:spPr>
      </p:pic>
      <p:pic>
        <p:nvPicPr>
          <p:cNvPr id="59" name="app 3 (bottom cloud)">
            <a:extLst>
              <a:ext uri="{FF2B5EF4-FFF2-40B4-BE49-F238E27FC236}">
                <a16:creationId xmlns:a16="http://schemas.microsoft.com/office/drawing/2014/main" id="{A35DF76A-4C01-1340-B068-810100D3B8F9}"/>
              </a:ext>
            </a:extLst>
          </p:cNvPr>
          <p:cNvPicPr>
            <a:picLocks noChangeAspect="1"/>
          </p:cNvPicPr>
          <p:nvPr/>
        </p:nvPicPr>
        <p:blipFill>
          <a:blip r:embed="rId16"/>
          <a:stretch>
            <a:fillRect/>
          </a:stretch>
        </p:blipFill>
        <p:spPr>
          <a:xfrm>
            <a:off x="9242709" y="4154050"/>
            <a:ext cx="429888" cy="545628"/>
          </a:xfrm>
          <a:prstGeom prst="rect">
            <a:avLst/>
          </a:prstGeom>
        </p:spPr>
      </p:pic>
      <p:pic>
        <p:nvPicPr>
          <p:cNvPr id="60" name="app 1 (right cloud)">
            <a:extLst>
              <a:ext uri="{FF2B5EF4-FFF2-40B4-BE49-F238E27FC236}">
                <a16:creationId xmlns:a16="http://schemas.microsoft.com/office/drawing/2014/main" id="{2D0FA10D-D5E5-0C4D-8CB1-4BB7DACF42D5}"/>
              </a:ext>
            </a:extLst>
          </p:cNvPr>
          <p:cNvPicPr>
            <a:picLocks noChangeAspect="1"/>
          </p:cNvPicPr>
          <p:nvPr/>
        </p:nvPicPr>
        <p:blipFill>
          <a:blip r:embed="rId17"/>
          <a:stretch>
            <a:fillRect/>
          </a:stretch>
        </p:blipFill>
        <p:spPr>
          <a:xfrm>
            <a:off x="10774945" y="2395404"/>
            <a:ext cx="436038" cy="549161"/>
          </a:xfrm>
          <a:prstGeom prst="rect">
            <a:avLst/>
          </a:prstGeom>
        </p:spPr>
      </p:pic>
      <p:pic>
        <p:nvPicPr>
          <p:cNvPr id="61" name="app 1 (bottom cloud)">
            <a:extLst>
              <a:ext uri="{FF2B5EF4-FFF2-40B4-BE49-F238E27FC236}">
                <a16:creationId xmlns:a16="http://schemas.microsoft.com/office/drawing/2014/main" id="{D98243BA-4B2A-FE4A-ACEA-3410AAA23DE3}"/>
              </a:ext>
            </a:extLst>
          </p:cNvPr>
          <p:cNvPicPr>
            <a:picLocks noChangeAspect="1"/>
          </p:cNvPicPr>
          <p:nvPr/>
        </p:nvPicPr>
        <p:blipFill>
          <a:blip r:embed="rId18"/>
          <a:stretch>
            <a:fillRect/>
          </a:stretch>
        </p:blipFill>
        <p:spPr>
          <a:xfrm>
            <a:off x="8101289" y="3515462"/>
            <a:ext cx="429847" cy="541363"/>
          </a:xfrm>
          <a:prstGeom prst="rect">
            <a:avLst/>
          </a:prstGeom>
        </p:spPr>
      </p:pic>
      <p:pic>
        <p:nvPicPr>
          <p:cNvPr id="62" name="ids enterprise (laptop)">
            <a:extLst>
              <a:ext uri="{FF2B5EF4-FFF2-40B4-BE49-F238E27FC236}">
                <a16:creationId xmlns:a16="http://schemas.microsoft.com/office/drawing/2014/main" id="{5776E667-428E-8F46-A058-BC9D4C4476FD}"/>
              </a:ext>
            </a:extLst>
          </p:cNvPr>
          <p:cNvPicPr>
            <a:picLocks noChangeAspect="1"/>
          </p:cNvPicPr>
          <p:nvPr/>
        </p:nvPicPr>
        <p:blipFill>
          <a:blip r:embed="rId11"/>
          <a:stretch>
            <a:fillRect/>
          </a:stretch>
        </p:blipFill>
        <p:spPr>
          <a:xfrm>
            <a:off x="2794779" y="2148957"/>
            <a:ext cx="337067" cy="411057"/>
          </a:xfrm>
          <a:prstGeom prst="rect">
            <a:avLst/>
          </a:prstGeom>
        </p:spPr>
      </p:pic>
      <p:pic>
        <p:nvPicPr>
          <p:cNvPr id="63" name="firewall cloud (bottom)">
            <a:extLst>
              <a:ext uri="{FF2B5EF4-FFF2-40B4-BE49-F238E27FC236}">
                <a16:creationId xmlns:a16="http://schemas.microsoft.com/office/drawing/2014/main" id="{D93B44FA-6803-4D4A-AE33-6F58ED9008F9}"/>
              </a:ext>
            </a:extLst>
          </p:cNvPr>
          <p:cNvPicPr>
            <a:picLocks noChangeAspect="1"/>
          </p:cNvPicPr>
          <p:nvPr/>
        </p:nvPicPr>
        <p:blipFill>
          <a:blip r:embed="rId19"/>
          <a:stretch>
            <a:fillRect/>
          </a:stretch>
        </p:blipFill>
        <p:spPr>
          <a:xfrm>
            <a:off x="8052752" y="5198204"/>
            <a:ext cx="536962" cy="341290"/>
          </a:xfrm>
          <a:prstGeom prst="rect">
            <a:avLst/>
          </a:prstGeom>
        </p:spPr>
      </p:pic>
      <p:pic>
        <p:nvPicPr>
          <p:cNvPr id="64" name="firewall cloud (right)">
            <a:extLst>
              <a:ext uri="{FF2B5EF4-FFF2-40B4-BE49-F238E27FC236}">
                <a16:creationId xmlns:a16="http://schemas.microsoft.com/office/drawing/2014/main" id="{63C4CA40-72DA-3340-A3F3-93EA00DA90AF}"/>
              </a:ext>
            </a:extLst>
          </p:cNvPr>
          <p:cNvPicPr>
            <a:picLocks noChangeAspect="1"/>
          </p:cNvPicPr>
          <p:nvPr/>
        </p:nvPicPr>
        <p:blipFill>
          <a:blip r:embed="rId19"/>
          <a:stretch>
            <a:fillRect/>
          </a:stretch>
        </p:blipFill>
        <p:spPr>
          <a:xfrm>
            <a:off x="10429930" y="3847726"/>
            <a:ext cx="552653" cy="351263"/>
          </a:xfrm>
          <a:prstGeom prst="rect">
            <a:avLst/>
          </a:prstGeom>
        </p:spPr>
      </p:pic>
      <p:pic>
        <p:nvPicPr>
          <p:cNvPr id="65" name="ids cloud">
            <a:extLst>
              <a:ext uri="{FF2B5EF4-FFF2-40B4-BE49-F238E27FC236}">
                <a16:creationId xmlns:a16="http://schemas.microsoft.com/office/drawing/2014/main" id="{AECA7CA6-2925-F947-9BA0-B2A493AC7E02}"/>
              </a:ext>
            </a:extLst>
          </p:cNvPr>
          <p:cNvPicPr>
            <a:picLocks noChangeAspect="1"/>
          </p:cNvPicPr>
          <p:nvPr/>
        </p:nvPicPr>
        <p:blipFill>
          <a:blip r:embed="rId11"/>
          <a:stretch>
            <a:fillRect/>
          </a:stretch>
        </p:blipFill>
        <p:spPr>
          <a:xfrm>
            <a:off x="11125929" y="3580614"/>
            <a:ext cx="337067" cy="411057"/>
          </a:xfrm>
          <a:prstGeom prst="rect">
            <a:avLst/>
          </a:prstGeom>
        </p:spPr>
      </p:pic>
      <p:pic>
        <p:nvPicPr>
          <p:cNvPr id="66" name="bomb">
            <a:extLst>
              <a:ext uri="{FF2B5EF4-FFF2-40B4-BE49-F238E27FC236}">
                <a16:creationId xmlns:a16="http://schemas.microsoft.com/office/drawing/2014/main" id="{0286E8BC-A390-4B4A-B82B-7BA73251431B}"/>
              </a:ext>
            </a:extLst>
          </p:cNvPr>
          <p:cNvPicPr>
            <a:picLocks noChangeAspect="1"/>
          </p:cNvPicPr>
          <p:nvPr/>
        </p:nvPicPr>
        <p:blipFill>
          <a:blip r:embed="rId20"/>
          <a:stretch>
            <a:fillRect/>
          </a:stretch>
        </p:blipFill>
        <p:spPr>
          <a:xfrm rot="3268199">
            <a:off x="7305069" y="925488"/>
            <a:ext cx="167653" cy="414387"/>
          </a:xfrm>
          <a:prstGeom prst="rect">
            <a:avLst/>
          </a:prstGeom>
        </p:spPr>
      </p:pic>
      <p:pic>
        <p:nvPicPr>
          <p:cNvPr id="67" name="bomb">
            <a:extLst>
              <a:ext uri="{FF2B5EF4-FFF2-40B4-BE49-F238E27FC236}">
                <a16:creationId xmlns:a16="http://schemas.microsoft.com/office/drawing/2014/main" id="{20562AEB-EBBE-444C-9228-980466424596}"/>
              </a:ext>
            </a:extLst>
          </p:cNvPr>
          <p:cNvPicPr>
            <a:picLocks noChangeAspect="1"/>
          </p:cNvPicPr>
          <p:nvPr/>
        </p:nvPicPr>
        <p:blipFill>
          <a:blip r:embed="rId20"/>
          <a:stretch>
            <a:fillRect/>
          </a:stretch>
        </p:blipFill>
        <p:spPr>
          <a:xfrm rot="3268199">
            <a:off x="7457469" y="1077888"/>
            <a:ext cx="167653" cy="414387"/>
          </a:xfrm>
          <a:prstGeom prst="rect">
            <a:avLst/>
          </a:prstGeom>
        </p:spPr>
      </p:pic>
      <p:pic>
        <p:nvPicPr>
          <p:cNvPr id="68" name="bomb">
            <a:extLst>
              <a:ext uri="{FF2B5EF4-FFF2-40B4-BE49-F238E27FC236}">
                <a16:creationId xmlns:a16="http://schemas.microsoft.com/office/drawing/2014/main" id="{537E6EF9-6C26-7042-AA8C-4AC8C5A80875}"/>
              </a:ext>
            </a:extLst>
          </p:cNvPr>
          <p:cNvPicPr>
            <a:picLocks noChangeAspect="1"/>
          </p:cNvPicPr>
          <p:nvPr/>
        </p:nvPicPr>
        <p:blipFill>
          <a:blip r:embed="rId20"/>
          <a:stretch>
            <a:fillRect/>
          </a:stretch>
        </p:blipFill>
        <p:spPr>
          <a:xfrm rot="3268199">
            <a:off x="7657668" y="1190314"/>
            <a:ext cx="167653" cy="414387"/>
          </a:xfrm>
          <a:prstGeom prst="rect">
            <a:avLst/>
          </a:prstGeom>
        </p:spPr>
      </p:pic>
      <p:grpSp>
        <p:nvGrpSpPr>
          <p:cNvPr id="69" name="firewall enterprise">
            <a:extLst>
              <a:ext uri="{FF2B5EF4-FFF2-40B4-BE49-F238E27FC236}">
                <a16:creationId xmlns:a16="http://schemas.microsoft.com/office/drawing/2014/main" id="{90AA894C-4D21-F34D-A05D-0F145CD3E9AC}"/>
              </a:ext>
            </a:extLst>
          </p:cNvPr>
          <p:cNvGrpSpPr/>
          <p:nvPr/>
        </p:nvGrpSpPr>
        <p:grpSpPr>
          <a:xfrm>
            <a:off x="4999820" y="2122692"/>
            <a:ext cx="726909" cy="462019"/>
            <a:chOff x="4999820" y="2122692"/>
            <a:chExt cx="726909" cy="462019"/>
          </a:xfrm>
        </p:grpSpPr>
        <p:sp>
          <p:nvSpPr>
            <p:cNvPr id="70" name="Freeform 69">
              <a:extLst>
                <a:ext uri="{FF2B5EF4-FFF2-40B4-BE49-F238E27FC236}">
                  <a16:creationId xmlns:a16="http://schemas.microsoft.com/office/drawing/2014/main" id="{7EFF7C49-A883-E948-BAC9-8FB6207896BD}"/>
                </a:ext>
              </a:extLst>
            </p:cNvPr>
            <p:cNvSpPr/>
            <p:nvPr/>
          </p:nvSpPr>
          <p:spPr>
            <a:xfrm>
              <a:off x="5165889" y="2135171"/>
              <a:ext cx="542041" cy="428920"/>
            </a:xfrm>
            <a:custGeom>
              <a:avLst/>
              <a:gdLst>
                <a:gd name="connsiteX0" fmla="*/ 14140 w 542041"/>
                <a:gd name="connsiteY0" fmla="*/ 108408 h 428920"/>
                <a:gd name="connsiteX1" fmla="*/ 146115 w 542041"/>
                <a:gd name="connsiteY1" fmla="*/ 108408 h 428920"/>
                <a:gd name="connsiteX2" fmla="*/ 146115 w 542041"/>
                <a:gd name="connsiteY2" fmla="*/ 0 h 428920"/>
                <a:gd name="connsiteX3" fmla="*/ 537327 w 542041"/>
                <a:gd name="connsiteY3" fmla="*/ 4714 h 428920"/>
                <a:gd name="connsiteX4" fmla="*/ 542041 w 542041"/>
                <a:gd name="connsiteY4" fmla="*/ 428920 h 428920"/>
                <a:gd name="connsiteX5" fmla="*/ 0 w 542041"/>
                <a:gd name="connsiteY5" fmla="*/ 419493 h 428920"/>
                <a:gd name="connsiteX6" fmla="*/ 14140 w 542041"/>
                <a:gd name="connsiteY6" fmla="*/ 108408 h 4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041" h="428920">
                  <a:moveTo>
                    <a:pt x="14140" y="108408"/>
                  </a:moveTo>
                  <a:lnTo>
                    <a:pt x="146115" y="108408"/>
                  </a:lnTo>
                  <a:lnTo>
                    <a:pt x="146115" y="0"/>
                  </a:lnTo>
                  <a:lnTo>
                    <a:pt x="537327" y="4714"/>
                  </a:lnTo>
                  <a:cubicBezTo>
                    <a:pt x="538898" y="146116"/>
                    <a:pt x="540470" y="287518"/>
                    <a:pt x="542041" y="428920"/>
                  </a:cubicBezTo>
                  <a:lnTo>
                    <a:pt x="0" y="419493"/>
                  </a:lnTo>
                  <a:lnTo>
                    <a:pt x="14140" y="1084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1" name="Picture 70">
              <a:extLst>
                <a:ext uri="{FF2B5EF4-FFF2-40B4-BE49-F238E27FC236}">
                  <a16:creationId xmlns:a16="http://schemas.microsoft.com/office/drawing/2014/main" id="{D19D3654-E536-7344-B99E-DAA7A93BD4E4}"/>
                </a:ext>
              </a:extLst>
            </p:cNvPr>
            <p:cNvPicPr>
              <a:picLocks noChangeAspect="1"/>
            </p:cNvPicPr>
            <p:nvPr/>
          </p:nvPicPr>
          <p:blipFill>
            <a:blip r:embed="rId19"/>
            <a:stretch>
              <a:fillRect/>
            </a:stretch>
          </p:blipFill>
          <p:spPr>
            <a:xfrm>
              <a:off x="4999820" y="2122692"/>
              <a:ext cx="726909" cy="462019"/>
            </a:xfrm>
            <a:prstGeom prst="rect">
              <a:avLst/>
            </a:prstGeom>
          </p:spPr>
        </p:pic>
      </p:grpSp>
      <p:pic>
        <p:nvPicPr>
          <p:cNvPr id="72" name="hacker-internet">
            <a:extLst>
              <a:ext uri="{FF2B5EF4-FFF2-40B4-BE49-F238E27FC236}">
                <a16:creationId xmlns:a16="http://schemas.microsoft.com/office/drawing/2014/main" id="{4BC812C4-619B-FF4E-895B-0AEA2B4F0BA9}"/>
              </a:ext>
            </a:extLst>
          </p:cNvPr>
          <p:cNvPicPr>
            <a:picLocks noChangeAspect="1"/>
          </p:cNvPicPr>
          <p:nvPr/>
        </p:nvPicPr>
        <p:blipFill>
          <a:blip r:embed="rId21"/>
          <a:stretch>
            <a:fillRect/>
          </a:stretch>
        </p:blipFill>
        <p:spPr>
          <a:xfrm>
            <a:off x="7046128" y="393648"/>
            <a:ext cx="1120197" cy="1260222"/>
          </a:xfrm>
          <a:prstGeom prst="rect">
            <a:avLst/>
          </a:prstGeom>
        </p:spPr>
      </p:pic>
      <p:pic>
        <p:nvPicPr>
          <p:cNvPr id="73" name="hacker-tenant">
            <a:extLst>
              <a:ext uri="{FF2B5EF4-FFF2-40B4-BE49-F238E27FC236}">
                <a16:creationId xmlns:a16="http://schemas.microsoft.com/office/drawing/2014/main" id="{62DFD807-A971-4140-9AE1-6B53FFA5B8DE}"/>
              </a:ext>
            </a:extLst>
          </p:cNvPr>
          <p:cNvPicPr>
            <a:picLocks noChangeAspect="1"/>
          </p:cNvPicPr>
          <p:nvPr/>
        </p:nvPicPr>
        <p:blipFill>
          <a:blip r:embed="rId21"/>
          <a:stretch>
            <a:fillRect/>
          </a:stretch>
        </p:blipFill>
        <p:spPr>
          <a:xfrm>
            <a:off x="9467813" y="4453293"/>
            <a:ext cx="343759" cy="386729"/>
          </a:xfrm>
          <a:prstGeom prst="rect">
            <a:avLst/>
          </a:prstGeom>
        </p:spPr>
      </p:pic>
      <p:pic>
        <p:nvPicPr>
          <p:cNvPr id="74" name="hacker-cloud">
            <a:extLst>
              <a:ext uri="{FF2B5EF4-FFF2-40B4-BE49-F238E27FC236}">
                <a16:creationId xmlns:a16="http://schemas.microsoft.com/office/drawing/2014/main" id="{1BD38413-5A67-434F-A6A7-79C724A6BC19}"/>
              </a:ext>
            </a:extLst>
          </p:cNvPr>
          <p:cNvPicPr>
            <a:picLocks noChangeAspect="1"/>
          </p:cNvPicPr>
          <p:nvPr/>
        </p:nvPicPr>
        <p:blipFill>
          <a:blip r:embed="rId21"/>
          <a:stretch>
            <a:fillRect/>
          </a:stretch>
        </p:blipFill>
        <p:spPr>
          <a:xfrm>
            <a:off x="10040896" y="3369665"/>
            <a:ext cx="343759" cy="386729"/>
          </a:xfrm>
          <a:prstGeom prst="rect">
            <a:avLst/>
          </a:prstGeom>
        </p:spPr>
      </p:pic>
      <p:pic>
        <p:nvPicPr>
          <p:cNvPr id="75" name="hacker-IoT">
            <a:extLst>
              <a:ext uri="{FF2B5EF4-FFF2-40B4-BE49-F238E27FC236}">
                <a16:creationId xmlns:a16="http://schemas.microsoft.com/office/drawing/2014/main" id="{B39FCBD8-B12C-4C49-9CB2-6532EAB63C56}"/>
              </a:ext>
            </a:extLst>
          </p:cNvPr>
          <p:cNvPicPr>
            <a:picLocks noChangeAspect="1"/>
          </p:cNvPicPr>
          <p:nvPr/>
        </p:nvPicPr>
        <p:blipFill>
          <a:blip r:embed="rId21"/>
          <a:stretch>
            <a:fillRect/>
          </a:stretch>
        </p:blipFill>
        <p:spPr>
          <a:xfrm>
            <a:off x="8950540" y="1240846"/>
            <a:ext cx="343759" cy="386729"/>
          </a:xfrm>
          <a:prstGeom prst="rect">
            <a:avLst/>
          </a:prstGeom>
        </p:spPr>
      </p:pic>
      <p:pic>
        <p:nvPicPr>
          <p:cNvPr id="76" name="raspberry">
            <a:extLst>
              <a:ext uri="{FF2B5EF4-FFF2-40B4-BE49-F238E27FC236}">
                <a16:creationId xmlns:a16="http://schemas.microsoft.com/office/drawing/2014/main" id="{38AFF7BD-2B92-3C46-9A8D-19829F6CBFAC}"/>
              </a:ext>
            </a:extLst>
          </p:cNvPr>
          <p:cNvPicPr>
            <a:picLocks noChangeAspect="1"/>
          </p:cNvPicPr>
          <p:nvPr/>
        </p:nvPicPr>
        <p:blipFill>
          <a:blip r:embed="rId22"/>
          <a:stretch>
            <a:fillRect/>
          </a:stretch>
        </p:blipFill>
        <p:spPr>
          <a:xfrm>
            <a:off x="9058508" y="1859515"/>
            <a:ext cx="468101" cy="416610"/>
          </a:xfrm>
          <a:prstGeom prst="rect">
            <a:avLst/>
          </a:prstGeom>
        </p:spPr>
      </p:pic>
      <p:pic>
        <p:nvPicPr>
          <p:cNvPr id="77" name="ovs">
            <a:extLst>
              <a:ext uri="{FF2B5EF4-FFF2-40B4-BE49-F238E27FC236}">
                <a16:creationId xmlns:a16="http://schemas.microsoft.com/office/drawing/2014/main" id="{3062E13A-2293-0F42-816B-3CB4859E76A4}"/>
              </a:ext>
            </a:extLst>
          </p:cNvPr>
          <p:cNvPicPr>
            <a:picLocks noChangeAspect="1"/>
          </p:cNvPicPr>
          <p:nvPr/>
        </p:nvPicPr>
        <p:blipFill>
          <a:blip r:embed="rId23"/>
          <a:stretch>
            <a:fillRect/>
          </a:stretch>
        </p:blipFill>
        <p:spPr>
          <a:xfrm>
            <a:off x="8813312" y="4426864"/>
            <a:ext cx="320251" cy="320251"/>
          </a:xfrm>
          <a:prstGeom prst="rect">
            <a:avLst/>
          </a:prstGeom>
        </p:spPr>
      </p:pic>
      <p:pic>
        <p:nvPicPr>
          <p:cNvPr id="78" name="odl">
            <a:extLst>
              <a:ext uri="{FF2B5EF4-FFF2-40B4-BE49-F238E27FC236}">
                <a16:creationId xmlns:a16="http://schemas.microsoft.com/office/drawing/2014/main" id="{387BFA6C-131C-224A-BA25-341CDB570A55}"/>
              </a:ext>
            </a:extLst>
          </p:cNvPr>
          <p:cNvPicPr>
            <a:picLocks noChangeAspect="1"/>
          </p:cNvPicPr>
          <p:nvPr/>
        </p:nvPicPr>
        <p:blipFill>
          <a:blip r:embed="rId24"/>
          <a:stretch>
            <a:fillRect/>
          </a:stretch>
        </p:blipFill>
        <p:spPr>
          <a:xfrm>
            <a:off x="8151621" y="4195232"/>
            <a:ext cx="485867" cy="485867"/>
          </a:xfrm>
          <a:prstGeom prst="rect">
            <a:avLst/>
          </a:prstGeom>
        </p:spPr>
      </p:pic>
      <p:pic>
        <p:nvPicPr>
          <p:cNvPr id="79" name="vsphere">
            <a:extLst>
              <a:ext uri="{FF2B5EF4-FFF2-40B4-BE49-F238E27FC236}">
                <a16:creationId xmlns:a16="http://schemas.microsoft.com/office/drawing/2014/main" id="{B9F445E8-1BC3-3046-8679-7D35949C9ADB}"/>
              </a:ext>
            </a:extLst>
          </p:cNvPr>
          <p:cNvPicPr>
            <a:picLocks noChangeAspect="1"/>
          </p:cNvPicPr>
          <p:nvPr/>
        </p:nvPicPr>
        <p:blipFill>
          <a:blip r:embed="rId25"/>
          <a:stretch>
            <a:fillRect/>
          </a:stretch>
        </p:blipFill>
        <p:spPr>
          <a:xfrm>
            <a:off x="11026012" y="3189021"/>
            <a:ext cx="322898" cy="320251"/>
          </a:xfrm>
          <a:prstGeom prst="rect">
            <a:avLst/>
          </a:prstGeom>
        </p:spPr>
      </p:pic>
      <p:pic>
        <p:nvPicPr>
          <p:cNvPr id="80" name="kvm">
            <a:extLst>
              <a:ext uri="{FF2B5EF4-FFF2-40B4-BE49-F238E27FC236}">
                <a16:creationId xmlns:a16="http://schemas.microsoft.com/office/drawing/2014/main" id="{F8E60325-BD8A-694E-B401-AA08B63538ED}"/>
              </a:ext>
            </a:extLst>
          </p:cNvPr>
          <p:cNvPicPr>
            <a:picLocks noChangeAspect="1"/>
          </p:cNvPicPr>
          <p:nvPr/>
        </p:nvPicPr>
        <p:blipFill>
          <a:blip r:embed="rId26"/>
          <a:stretch>
            <a:fillRect/>
          </a:stretch>
        </p:blipFill>
        <p:spPr>
          <a:xfrm>
            <a:off x="8455528" y="4436051"/>
            <a:ext cx="375075" cy="375075"/>
          </a:xfrm>
          <a:prstGeom prst="rect">
            <a:avLst/>
          </a:prstGeom>
        </p:spPr>
      </p:pic>
      <p:pic>
        <p:nvPicPr>
          <p:cNvPr id="83" name="Fig. criticality">
            <a:extLst>
              <a:ext uri="{FF2B5EF4-FFF2-40B4-BE49-F238E27FC236}">
                <a16:creationId xmlns:a16="http://schemas.microsoft.com/office/drawing/2014/main" id="{3BEC05C3-4CF1-6644-BAF2-F472E881D012}"/>
              </a:ext>
            </a:extLst>
          </p:cNvPr>
          <p:cNvPicPr>
            <a:picLocks noChangeAspect="1"/>
          </p:cNvPicPr>
          <p:nvPr/>
        </p:nvPicPr>
        <p:blipFill>
          <a:blip r:embed="rId27"/>
          <a:stretch>
            <a:fillRect/>
          </a:stretch>
        </p:blipFill>
        <p:spPr>
          <a:xfrm>
            <a:off x="69296" y="3692916"/>
            <a:ext cx="4055702" cy="3041777"/>
          </a:xfrm>
          <a:prstGeom prst="rect">
            <a:avLst/>
          </a:prstGeom>
          <a:effectLst>
            <a:outerShdw blurRad="50800" dist="101600" dir="2700000" algn="tl" rotWithShape="0">
              <a:prstClr val="black">
                <a:alpha val="40000"/>
              </a:prstClr>
            </a:outerShdw>
          </a:effectLst>
        </p:spPr>
      </p:pic>
      <p:pic>
        <p:nvPicPr>
          <p:cNvPr id="84" name="Fig. vulnerabilities">
            <a:extLst>
              <a:ext uri="{FF2B5EF4-FFF2-40B4-BE49-F238E27FC236}">
                <a16:creationId xmlns:a16="http://schemas.microsoft.com/office/drawing/2014/main" id="{4BAB7116-28C6-564F-ACDD-BB8CFCBE0981}"/>
              </a:ext>
            </a:extLst>
          </p:cNvPr>
          <p:cNvPicPr>
            <a:picLocks noChangeAspect="1"/>
          </p:cNvPicPr>
          <p:nvPr/>
        </p:nvPicPr>
        <p:blipFill>
          <a:blip r:embed="rId28"/>
          <a:stretch>
            <a:fillRect/>
          </a:stretch>
        </p:blipFill>
        <p:spPr>
          <a:xfrm>
            <a:off x="71747" y="337128"/>
            <a:ext cx="4053882" cy="3040412"/>
          </a:xfrm>
          <a:prstGeom prst="rect">
            <a:avLst/>
          </a:prstGeom>
          <a:noFill/>
          <a:ln w="31750">
            <a:noFill/>
          </a:ln>
          <a:effectLst>
            <a:outerShdw blurRad="50800" dist="101600" dir="2700000" algn="tl" rotWithShape="0">
              <a:prstClr val="black">
                <a:alpha val="40000"/>
              </a:prstClr>
            </a:outerShdw>
          </a:effectLst>
        </p:spPr>
      </p:pic>
      <p:sp>
        <p:nvSpPr>
          <p:cNvPr id="85" name="TextBox 84">
            <a:extLst>
              <a:ext uri="{FF2B5EF4-FFF2-40B4-BE49-F238E27FC236}">
                <a16:creationId xmlns:a16="http://schemas.microsoft.com/office/drawing/2014/main" id="{04CE20F9-F61A-4A42-9EFC-695854F538D0}"/>
              </a:ext>
            </a:extLst>
          </p:cNvPr>
          <p:cNvSpPr txBox="1"/>
          <p:nvPr/>
        </p:nvSpPr>
        <p:spPr>
          <a:xfrm>
            <a:off x="153474" y="62713"/>
            <a:ext cx="3293814" cy="338554"/>
          </a:xfrm>
          <a:prstGeom prst="rect">
            <a:avLst/>
          </a:prstGeom>
          <a:gradFill flip="none" rotWithShape="1">
            <a:gsLst>
              <a:gs pos="0">
                <a:schemeClr val="tx1">
                  <a:lumMod val="50000"/>
                  <a:lumOff val="50000"/>
                </a:schemeClr>
              </a:gs>
              <a:gs pos="77000">
                <a:schemeClr val="bg1">
                  <a:lumMod val="50000"/>
                </a:schemeClr>
              </a:gs>
              <a:gs pos="100000">
                <a:schemeClr val="bg1">
                  <a:lumMod val="50000"/>
                  <a:alpha val="0"/>
                </a:schemeClr>
              </a:gs>
            </a:gsLst>
            <a:lin ang="0" scaled="0"/>
            <a:tileRect/>
          </a:gradFill>
        </p:spPr>
        <p:txBody>
          <a:bodyPr wrap="square" rtlCol="0">
            <a:spAutoFit/>
          </a:bodyPr>
          <a:lstStyle/>
          <a:p>
            <a:r>
              <a:rPr lang="en-GB" sz="1600" b="1" i="1" dirty="0">
                <a:solidFill>
                  <a:schemeClr val="bg1"/>
                </a:solidFill>
              </a:rPr>
              <a:t>Reported vulnerabilities by year</a:t>
            </a:r>
          </a:p>
        </p:txBody>
      </p:sp>
      <p:sp>
        <p:nvSpPr>
          <p:cNvPr id="86" name="TextBox 85">
            <a:extLst>
              <a:ext uri="{FF2B5EF4-FFF2-40B4-BE49-F238E27FC236}">
                <a16:creationId xmlns:a16="http://schemas.microsoft.com/office/drawing/2014/main" id="{B8FFDCF9-9A38-6547-8CD0-B36319F89122}"/>
              </a:ext>
            </a:extLst>
          </p:cNvPr>
          <p:cNvSpPr txBox="1"/>
          <p:nvPr/>
        </p:nvSpPr>
        <p:spPr>
          <a:xfrm>
            <a:off x="153474" y="3413862"/>
            <a:ext cx="3293814" cy="338554"/>
          </a:xfrm>
          <a:prstGeom prst="rect">
            <a:avLst/>
          </a:prstGeom>
          <a:gradFill flip="none" rotWithShape="1">
            <a:gsLst>
              <a:gs pos="0">
                <a:schemeClr val="tx1">
                  <a:lumMod val="50000"/>
                  <a:lumOff val="50000"/>
                </a:schemeClr>
              </a:gs>
              <a:gs pos="77000">
                <a:schemeClr val="bg1">
                  <a:lumMod val="50000"/>
                </a:schemeClr>
              </a:gs>
              <a:gs pos="100000">
                <a:schemeClr val="bg1">
                  <a:lumMod val="50000"/>
                  <a:alpha val="0"/>
                </a:schemeClr>
              </a:gs>
            </a:gsLst>
            <a:lin ang="0" scaled="0"/>
            <a:tileRect/>
          </a:gradFill>
        </p:spPr>
        <p:txBody>
          <a:bodyPr wrap="square" rtlCol="0">
            <a:spAutoFit/>
          </a:bodyPr>
          <a:lstStyle/>
          <a:p>
            <a:r>
              <a:rPr lang="en-GB" sz="1600" b="1" i="1" dirty="0">
                <a:solidFill>
                  <a:schemeClr val="bg1"/>
                </a:solidFill>
              </a:rPr>
              <a:t>Criticality</a:t>
            </a:r>
          </a:p>
        </p:txBody>
      </p:sp>
      <p:sp>
        <p:nvSpPr>
          <p:cNvPr id="87" name="Rounded Rectangle 86">
            <a:extLst>
              <a:ext uri="{FF2B5EF4-FFF2-40B4-BE49-F238E27FC236}">
                <a16:creationId xmlns:a16="http://schemas.microsoft.com/office/drawing/2014/main" id="{0F762F23-4515-7446-BDA7-62F00E7A17E4}"/>
              </a:ext>
            </a:extLst>
          </p:cNvPr>
          <p:cNvSpPr/>
          <p:nvPr/>
        </p:nvSpPr>
        <p:spPr>
          <a:xfrm>
            <a:off x="10307332" y="1148297"/>
            <a:ext cx="84963" cy="377251"/>
          </a:xfrm>
          <a:prstGeom prst="roundRect">
            <a:avLst>
              <a:gd name="adj" fmla="val 32572"/>
            </a:avLst>
          </a:prstGeom>
          <a:solidFill>
            <a:srgbClr val="00B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ounded Rectangle 87">
            <a:extLst>
              <a:ext uri="{FF2B5EF4-FFF2-40B4-BE49-F238E27FC236}">
                <a16:creationId xmlns:a16="http://schemas.microsoft.com/office/drawing/2014/main" id="{472B0E34-7E4E-884C-90D6-2327416F4500}"/>
              </a:ext>
            </a:extLst>
          </p:cNvPr>
          <p:cNvSpPr/>
          <p:nvPr/>
        </p:nvSpPr>
        <p:spPr>
          <a:xfrm>
            <a:off x="10462272" y="1148297"/>
            <a:ext cx="84963" cy="377251"/>
          </a:xfrm>
          <a:prstGeom prst="roundRect">
            <a:avLst>
              <a:gd name="adj" fmla="val 32572"/>
            </a:avLst>
          </a:prstGeom>
          <a:solidFill>
            <a:srgbClr val="00B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 name="Rounded Rectangle 88">
            <a:extLst>
              <a:ext uri="{FF2B5EF4-FFF2-40B4-BE49-F238E27FC236}">
                <a16:creationId xmlns:a16="http://schemas.microsoft.com/office/drawing/2014/main" id="{D16A4653-EAC9-CA4C-BB3E-F61CCDE81B09}"/>
              </a:ext>
            </a:extLst>
          </p:cNvPr>
          <p:cNvSpPr/>
          <p:nvPr/>
        </p:nvSpPr>
        <p:spPr>
          <a:xfrm>
            <a:off x="10617212" y="1148297"/>
            <a:ext cx="84963" cy="377251"/>
          </a:xfrm>
          <a:prstGeom prst="roundRect">
            <a:avLst>
              <a:gd name="adj" fmla="val 32572"/>
            </a:avLst>
          </a:prstGeom>
          <a:solidFill>
            <a:srgbClr val="00B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 name="Rounded Rectangle 89">
            <a:extLst>
              <a:ext uri="{FF2B5EF4-FFF2-40B4-BE49-F238E27FC236}">
                <a16:creationId xmlns:a16="http://schemas.microsoft.com/office/drawing/2014/main" id="{624445CD-74B6-0A41-A822-E231B56D8694}"/>
              </a:ext>
            </a:extLst>
          </p:cNvPr>
          <p:cNvSpPr/>
          <p:nvPr/>
        </p:nvSpPr>
        <p:spPr>
          <a:xfrm>
            <a:off x="1077215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ounded Rectangle 90">
            <a:extLst>
              <a:ext uri="{FF2B5EF4-FFF2-40B4-BE49-F238E27FC236}">
                <a16:creationId xmlns:a16="http://schemas.microsoft.com/office/drawing/2014/main" id="{43267A26-7358-1B43-B3DF-BFD6D0A1C6B6}"/>
              </a:ext>
            </a:extLst>
          </p:cNvPr>
          <p:cNvSpPr/>
          <p:nvPr/>
        </p:nvSpPr>
        <p:spPr>
          <a:xfrm>
            <a:off x="1092709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ounded Rectangle 91">
            <a:extLst>
              <a:ext uri="{FF2B5EF4-FFF2-40B4-BE49-F238E27FC236}">
                <a16:creationId xmlns:a16="http://schemas.microsoft.com/office/drawing/2014/main" id="{61D793BC-C0F6-A041-B42E-E849095397E0}"/>
              </a:ext>
            </a:extLst>
          </p:cNvPr>
          <p:cNvSpPr/>
          <p:nvPr/>
        </p:nvSpPr>
        <p:spPr>
          <a:xfrm>
            <a:off x="1108203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ounded Rectangle 92">
            <a:extLst>
              <a:ext uri="{FF2B5EF4-FFF2-40B4-BE49-F238E27FC236}">
                <a16:creationId xmlns:a16="http://schemas.microsoft.com/office/drawing/2014/main" id="{BCB14CD0-E503-E949-9C47-A978DC71BA95}"/>
              </a:ext>
            </a:extLst>
          </p:cNvPr>
          <p:cNvSpPr/>
          <p:nvPr/>
        </p:nvSpPr>
        <p:spPr>
          <a:xfrm>
            <a:off x="1123697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ounded Rectangle 93">
            <a:extLst>
              <a:ext uri="{FF2B5EF4-FFF2-40B4-BE49-F238E27FC236}">
                <a16:creationId xmlns:a16="http://schemas.microsoft.com/office/drawing/2014/main" id="{AA57842A-8396-9F44-A22A-6EDECEE57D1F}"/>
              </a:ext>
            </a:extLst>
          </p:cNvPr>
          <p:cNvSpPr/>
          <p:nvPr/>
        </p:nvSpPr>
        <p:spPr>
          <a:xfrm>
            <a:off x="1139191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ounded Rectangle 94">
            <a:extLst>
              <a:ext uri="{FF2B5EF4-FFF2-40B4-BE49-F238E27FC236}">
                <a16:creationId xmlns:a16="http://schemas.microsoft.com/office/drawing/2014/main" id="{319CFB8E-9F12-2042-B3BD-03E553835458}"/>
              </a:ext>
            </a:extLst>
          </p:cNvPr>
          <p:cNvSpPr/>
          <p:nvPr/>
        </p:nvSpPr>
        <p:spPr>
          <a:xfrm>
            <a:off x="11546853"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6" name="Euro coin">
            <a:extLst>
              <a:ext uri="{FF2B5EF4-FFF2-40B4-BE49-F238E27FC236}">
                <a16:creationId xmlns:a16="http://schemas.microsoft.com/office/drawing/2014/main" id="{C42EC324-8755-4540-8C55-596AF6E41C76}"/>
              </a:ext>
            </a:extLst>
          </p:cNvPr>
          <p:cNvPicPr>
            <a:picLocks noChangeAspect="1"/>
          </p:cNvPicPr>
          <p:nvPr/>
        </p:nvPicPr>
        <p:blipFill>
          <a:blip r:embed="rId29"/>
          <a:stretch>
            <a:fillRect/>
          </a:stretch>
        </p:blipFill>
        <p:spPr>
          <a:xfrm>
            <a:off x="10392295" y="362245"/>
            <a:ext cx="396000" cy="396000"/>
          </a:xfrm>
          <a:prstGeom prst="rect">
            <a:avLst/>
          </a:prstGeom>
        </p:spPr>
      </p:pic>
      <p:pic>
        <p:nvPicPr>
          <p:cNvPr id="97" name="Euro coin">
            <a:extLst>
              <a:ext uri="{FF2B5EF4-FFF2-40B4-BE49-F238E27FC236}">
                <a16:creationId xmlns:a16="http://schemas.microsoft.com/office/drawing/2014/main" id="{FEFE1E87-AA7E-CA40-8740-FF181447BA24}"/>
              </a:ext>
            </a:extLst>
          </p:cNvPr>
          <p:cNvPicPr>
            <a:picLocks noChangeAspect="1"/>
          </p:cNvPicPr>
          <p:nvPr/>
        </p:nvPicPr>
        <p:blipFill>
          <a:blip r:embed="rId29"/>
          <a:stretch>
            <a:fillRect/>
          </a:stretch>
        </p:blipFill>
        <p:spPr>
          <a:xfrm>
            <a:off x="10636616" y="362245"/>
            <a:ext cx="396000" cy="396000"/>
          </a:xfrm>
          <a:prstGeom prst="rect">
            <a:avLst/>
          </a:prstGeom>
        </p:spPr>
      </p:pic>
      <p:pic>
        <p:nvPicPr>
          <p:cNvPr id="98" name="Euro coin">
            <a:extLst>
              <a:ext uri="{FF2B5EF4-FFF2-40B4-BE49-F238E27FC236}">
                <a16:creationId xmlns:a16="http://schemas.microsoft.com/office/drawing/2014/main" id="{71D68882-5AC7-234E-AB1D-BB75462D0D49}"/>
              </a:ext>
            </a:extLst>
          </p:cNvPr>
          <p:cNvPicPr>
            <a:picLocks noChangeAspect="1"/>
          </p:cNvPicPr>
          <p:nvPr/>
        </p:nvPicPr>
        <p:blipFill>
          <a:blip r:embed="rId29"/>
          <a:stretch>
            <a:fillRect/>
          </a:stretch>
        </p:blipFill>
        <p:spPr>
          <a:xfrm>
            <a:off x="10880937" y="362245"/>
            <a:ext cx="396000" cy="396000"/>
          </a:xfrm>
          <a:prstGeom prst="rect">
            <a:avLst/>
          </a:prstGeom>
        </p:spPr>
      </p:pic>
      <p:pic>
        <p:nvPicPr>
          <p:cNvPr id="99" name="Euro coin">
            <a:extLst>
              <a:ext uri="{FF2B5EF4-FFF2-40B4-BE49-F238E27FC236}">
                <a16:creationId xmlns:a16="http://schemas.microsoft.com/office/drawing/2014/main" id="{AE04DD18-1114-5547-A159-BD36ADE3DCA0}"/>
              </a:ext>
            </a:extLst>
          </p:cNvPr>
          <p:cNvPicPr>
            <a:picLocks noChangeAspect="1"/>
          </p:cNvPicPr>
          <p:nvPr/>
        </p:nvPicPr>
        <p:blipFill>
          <a:blip r:embed="rId29"/>
          <a:stretch>
            <a:fillRect/>
          </a:stretch>
        </p:blipFill>
        <p:spPr>
          <a:xfrm>
            <a:off x="11125258" y="362245"/>
            <a:ext cx="396000" cy="396000"/>
          </a:xfrm>
          <a:prstGeom prst="rect">
            <a:avLst/>
          </a:prstGeom>
        </p:spPr>
      </p:pic>
    </p:spTree>
    <p:extLst>
      <p:ext uri="{BB962C8B-B14F-4D97-AF65-F5344CB8AC3E}">
        <p14:creationId xmlns:p14="http://schemas.microsoft.com/office/powerpoint/2010/main" val="180611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dissolve">
                                      <p:cBhvr>
                                        <p:cTn id="7" dur="500"/>
                                        <p:tgtEl>
                                          <p:spTgt spid="6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dissolve">
                                      <p:cBhvr>
                                        <p:cTn id="11" dur="500"/>
                                        <p:tgtEl>
                                          <p:spTgt spid="4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dissolve">
                                      <p:cBhvr>
                                        <p:cTn id="15" dur="500"/>
                                        <p:tgtEl>
                                          <p:spTgt spid="6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dissolve">
                                      <p:cBhvr>
                                        <p:cTn id="27" dur="500"/>
                                        <p:tgtEl>
                                          <p:spTgt spid="44"/>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dissolve">
                                      <p:cBhvr>
                                        <p:cTn id="31" dur="500"/>
                                        <p:tgtEl>
                                          <p:spTgt spid="45"/>
                                        </p:tgtEl>
                                      </p:cBhvr>
                                    </p:animEffect>
                                  </p:childTnLst>
                                </p:cTn>
                              </p:par>
                            </p:childTnLst>
                          </p:cTn>
                        </p:par>
                        <p:par>
                          <p:cTn id="32" fill="hold">
                            <p:stCondLst>
                              <p:cond delay="3500"/>
                            </p:stCondLst>
                            <p:childTnLst>
                              <p:par>
                                <p:cTn id="33" presetID="21" presetClass="entr" presetSubtype="4"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heel(4)">
                                      <p:cBhvr>
                                        <p:cTn id="35" dur="2000"/>
                                        <p:tgtEl>
                                          <p:spTgt spid="11"/>
                                        </p:tgtEl>
                                      </p:cBhvr>
                                    </p:animEffect>
                                  </p:childTnLst>
                                </p:cTn>
                              </p:par>
                            </p:childTnLst>
                          </p:cTn>
                        </p:par>
                        <p:par>
                          <p:cTn id="36" fill="hold">
                            <p:stCondLst>
                              <p:cond delay="5500"/>
                            </p:stCondLst>
                            <p:childTnLst>
                              <p:par>
                                <p:cTn id="37" presetID="0" presetClass="path" presetSubtype="0" repeatCount="indefinite" accel="50000" decel="50000" fill="hold" nodeType="afterEffect">
                                  <p:stCondLst>
                                    <p:cond delay="0"/>
                                  </p:stCondLst>
                                  <p:endCondLst>
                                    <p:cond evt="onNext" delay="0">
                                      <p:tgtEl>
                                        <p:sldTgt/>
                                      </p:tgtEl>
                                    </p:cond>
                                  </p:endCondLst>
                                  <p:childTnLst>
                                    <p:animMotion origin="layout" path="M -0.00013 0.00023 C -0.04036 0.00393 -0.08034 0.00833 -0.10794 0.0375 C -0.13542 0.06689 -0.15104 0.12129 -0.16628 0.17592 " pathEditMode="relative" rAng="0" ptsTypes="AAA">
                                      <p:cBhvr>
                                        <p:cTn id="38" dur="2000" fill="hold"/>
                                        <p:tgtEl>
                                          <p:spTgt spid="66"/>
                                        </p:tgtEl>
                                        <p:attrNameLst>
                                          <p:attrName>ppt_x</p:attrName>
                                          <p:attrName>ppt_y</p:attrName>
                                        </p:attrNameLst>
                                      </p:cBhvr>
                                      <p:rCtr x="-8307" y="8773"/>
                                    </p:animMotion>
                                  </p:childTnLst>
                                </p:cTn>
                              </p:par>
                              <p:par>
                                <p:cTn id="39" presetID="42" presetClass="path" presetSubtype="0" repeatCount="indefinite" accel="50000" decel="50000" fill="hold" nodeType="withEffect">
                                  <p:stCondLst>
                                    <p:cond delay="660"/>
                                  </p:stCondLst>
                                  <p:childTnLst>
                                    <p:animMotion origin="layout" path="M 4.16667E-7 1.48148E-6 L -0.17539 0.16204 " pathEditMode="relative" rAng="0" ptsTypes="AA">
                                      <p:cBhvr>
                                        <p:cTn id="40" dur="2000" fill="hold"/>
                                        <p:tgtEl>
                                          <p:spTgt spid="67"/>
                                        </p:tgtEl>
                                        <p:attrNameLst>
                                          <p:attrName>ppt_x</p:attrName>
                                          <p:attrName>ppt_y</p:attrName>
                                        </p:attrNameLst>
                                      </p:cBhvr>
                                      <p:rCtr x="-8776" y="8102"/>
                                    </p:animMotion>
                                  </p:childTnLst>
                                </p:cTn>
                              </p:par>
                              <p:par>
                                <p:cTn id="41" presetID="0" presetClass="path" presetSubtype="0" repeatCount="indefinite" accel="50000" decel="50000" fill="hold" nodeType="withEffect">
                                  <p:stCondLst>
                                    <p:cond delay="1330"/>
                                  </p:stCondLst>
                                  <p:childTnLst>
                                    <p:animMotion origin="layout" path="M -0.00013 0.00024 C -0.02396 0.04283 -0.04909 0.06343 -0.07774 0.08982 C -0.10899 0.1132 -0.15235 0.12963 -0.18959 0.13889 " pathEditMode="relative" rAng="0" ptsTypes="AAA">
                                      <p:cBhvr>
                                        <p:cTn id="42" dur="2000" fill="hold"/>
                                        <p:tgtEl>
                                          <p:spTgt spid="68"/>
                                        </p:tgtEl>
                                        <p:attrNameLst>
                                          <p:attrName>ppt_x</p:attrName>
                                          <p:attrName>ppt_y</p:attrName>
                                        </p:attrNameLst>
                                      </p:cBhvr>
                                      <p:rCtr x="-9479" y="6921"/>
                                    </p:animMotion>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par>
                                <p:cTn id="48" presetID="9"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par>
                          <p:cTn id="51" fill="hold">
                            <p:stCondLst>
                              <p:cond delay="500"/>
                            </p:stCondLst>
                            <p:childTnLst>
                              <p:par>
                                <p:cTn id="52" presetID="9" presetClass="entr" presetSubtype="0"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dissolve">
                                      <p:cBhvr>
                                        <p:cTn id="54" dur="500"/>
                                        <p:tgtEl>
                                          <p:spTgt spid="12"/>
                                        </p:tgtEl>
                                      </p:cBhvr>
                                    </p:animEffect>
                                  </p:childTnLst>
                                </p:cTn>
                              </p:par>
                              <p:par>
                                <p:cTn id="55" presetID="9"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childTnLst>
                          </p:cTn>
                        </p:par>
                        <p:par>
                          <p:cTn id="58" fill="hold">
                            <p:stCondLst>
                              <p:cond delay="1000"/>
                            </p:stCondLst>
                            <p:childTnLst>
                              <p:par>
                                <p:cTn id="59" presetID="9" presetClass="entr" presetSubtype="0" fill="hold"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dissolve">
                                      <p:cBhvr>
                                        <p:cTn id="61" dur="500"/>
                                        <p:tgtEl>
                                          <p:spTgt spid="57"/>
                                        </p:tgtEl>
                                      </p:cBhvr>
                                    </p:animEffect>
                                  </p:childTnLst>
                                </p:cTn>
                              </p:par>
                              <p:par>
                                <p:cTn id="62" presetID="9" presetClass="entr" presetSubtype="0"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dissolve">
                                      <p:cBhvr>
                                        <p:cTn id="64" dur="500"/>
                                        <p:tgtEl>
                                          <p:spTgt spid="58"/>
                                        </p:tgtEl>
                                      </p:cBhvr>
                                    </p:animEffect>
                                  </p:childTnLst>
                                </p:cTn>
                              </p:par>
                              <p:par>
                                <p:cTn id="65" presetID="9"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dissolve">
                                      <p:cBhvr>
                                        <p:cTn id="67" dur="500"/>
                                        <p:tgtEl>
                                          <p:spTgt spid="59"/>
                                        </p:tgtEl>
                                      </p:cBhvr>
                                    </p:animEffect>
                                  </p:childTnLst>
                                </p:cTn>
                              </p:par>
                              <p:par>
                                <p:cTn id="68" presetID="9" presetClass="entr" presetSubtype="0"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dissolve">
                                      <p:cBhvr>
                                        <p:cTn id="70" dur="500"/>
                                        <p:tgtEl>
                                          <p:spTgt spid="56"/>
                                        </p:tgtEl>
                                      </p:cBhvr>
                                    </p:animEffect>
                                  </p:childTnLst>
                                </p:cTn>
                              </p:par>
                            </p:childTnLst>
                          </p:cTn>
                        </p:par>
                        <p:par>
                          <p:cTn id="71" fill="hold">
                            <p:stCondLst>
                              <p:cond delay="1500"/>
                            </p:stCondLst>
                            <p:childTnLst>
                              <p:par>
                                <p:cTn id="72" presetID="9" presetClass="entr" presetSubtype="0" fill="hold" nodeType="after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dissolve">
                                      <p:cBhvr>
                                        <p:cTn id="74" dur="500"/>
                                        <p:tgtEl>
                                          <p:spTgt spid="73"/>
                                        </p:tgtEl>
                                      </p:cBhvr>
                                    </p:animEffect>
                                  </p:childTnLst>
                                </p:cTn>
                              </p:par>
                              <p:par>
                                <p:cTn id="75" presetID="9"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dissolve">
                                      <p:cBhvr>
                                        <p:cTn id="77" dur="500"/>
                                        <p:tgtEl>
                                          <p:spTgt spid="74"/>
                                        </p:tgtEl>
                                      </p:cBhvr>
                                    </p:animEffect>
                                  </p:childTnLst>
                                </p:cTn>
                              </p:par>
                              <p:par>
                                <p:cTn id="78" presetID="9"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dissolve">
                                      <p:cBhvr>
                                        <p:cTn id="80" dur="500"/>
                                        <p:tgtEl>
                                          <p:spTgt spid="75"/>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dissolve">
                                      <p:cBhvr>
                                        <p:cTn id="85" dur="500"/>
                                        <p:tgtEl>
                                          <p:spTgt spid="78"/>
                                        </p:tgtEl>
                                      </p:cBhvr>
                                    </p:animEffect>
                                  </p:childTnLst>
                                </p:cTn>
                              </p:par>
                            </p:childTnLst>
                          </p:cTn>
                        </p:par>
                        <p:par>
                          <p:cTn id="86" fill="hold">
                            <p:stCondLst>
                              <p:cond delay="500"/>
                            </p:stCondLst>
                            <p:childTnLst>
                              <p:par>
                                <p:cTn id="87" presetID="9" presetClass="entr" presetSubtype="0" fill="hold" nodeType="after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dissolve">
                                      <p:cBhvr>
                                        <p:cTn id="89" dur="500"/>
                                        <p:tgtEl>
                                          <p:spTgt spid="80"/>
                                        </p:tgtEl>
                                      </p:cBhvr>
                                    </p:animEffect>
                                  </p:childTnLst>
                                </p:cTn>
                              </p:par>
                            </p:childTnLst>
                          </p:cTn>
                        </p:par>
                        <p:par>
                          <p:cTn id="90" fill="hold">
                            <p:stCondLst>
                              <p:cond delay="1000"/>
                            </p:stCondLst>
                            <p:childTnLst>
                              <p:par>
                                <p:cTn id="91" presetID="9" presetClass="entr" presetSubtype="0" fill="hold" nodeType="after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dissolve">
                                      <p:cBhvr>
                                        <p:cTn id="93" dur="500"/>
                                        <p:tgtEl>
                                          <p:spTgt spid="77"/>
                                        </p:tgtEl>
                                      </p:cBhvr>
                                    </p:animEffect>
                                  </p:childTnLst>
                                </p:cTn>
                              </p:par>
                            </p:childTnLst>
                          </p:cTn>
                        </p:par>
                        <p:par>
                          <p:cTn id="94" fill="hold">
                            <p:stCondLst>
                              <p:cond delay="1500"/>
                            </p:stCondLst>
                            <p:childTnLst>
                              <p:par>
                                <p:cTn id="95" presetID="9" presetClass="entr" presetSubtype="0" fill="hold" nodeType="after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dissolve">
                                      <p:cBhvr>
                                        <p:cTn id="97" dur="500"/>
                                        <p:tgtEl>
                                          <p:spTgt spid="79"/>
                                        </p:tgtEl>
                                      </p:cBhvr>
                                    </p:animEffect>
                                  </p:childTnLst>
                                </p:cTn>
                              </p:par>
                            </p:childTnLst>
                          </p:cTn>
                        </p:par>
                        <p:par>
                          <p:cTn id="98" fill="hold">
                            <p:stCondLst>
                              <p:cond delay="2000"/>
                            </p:stCondLst>
                            <p:childTnLst>
                              <p:par>
                                <p:cTn id="99" presetID="9" presetClass="entr" presetSubtype="0" fill="hold" nodeType="after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dissolve">
                                      <p:cBhvr>
                                        <p:cTn id="101" dur="500"/>
                                        <p:tgtEl>
                                          <p:spTgt spid="76"/>
                                        </p:tgtEl>
                                      </p:cBhvr>
                                    </p:animEffect>
                                  </p:childTnLst>
                                </p:cTn>
                              </p:par>
                            </p:childTnLst>
                          </p:cTn>
                        </p:par>
                        <p:par>
                          <p:cTn id="102" fill="hold">
                            <p:stCondLst>
                              <p:cond delay="2500"/>
                            </p:stCondLst>
                            <p:childTnLst>
                              <p:par>
                                <p:cTn id="103" presetID="21" presetClass="entr" presetSubtype="4"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wheel(4)">
                                      <p:cBhvr>
                                        <p:cTn id="105" dur="2000"/>
                                        <p:tgtEl>
                                          <p:spTgt spid="54"/>
                                        </p:tgtEl>
                                      </p:cBhvr>
                                    </p:animEffect>
                                  </p:childTnLst>
                                </p:cTn>
                              </p:par>
                              <p:par>
                                <p:cTn id="106" presetID="21" presetClass="entr" presetSubtype="4"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wheel(4)">
                                      <p:cBhvr>
                                        <p:cTn id="108" dur="2000"/>
                                        <p:tgtEl>
                                          <p:spTgt spid="55"/>
                                        </p:tgtEl>
                                      </p:cBhvr>
                                    </p:animEffect>
                                  </p:childTnLst>
                                </p:cTn>
                              </p:par>
                              <p:par>
                                <p:cTn id="109" presetID="21"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heel(4)">
                                      <p:cBhvr>
                                        <p:cTn id="111" dur="2000"/>
                                        <p:tgtEl>
                                          <p:spTgt spid="53"/>
                                        </p:tgtEl>
                                      </p:cBhvr>
                                    </p:animEffect>
                                  </p:childTnLst>
                                </p:cTn>
                              </p:par>
                            </p:childTnLst>
                          </p:cTn>
                        </p:par>
                        <p:par>
                          <p:cTn id="112" fill="hold">
                            <p:stCondLst>
                              <p:cond delay="4500"/>
                            </p:stCondLst>
                            <p:childTnLst>
                              <p:par>
                                <p:cTn id="113" presetID="22" presetClass="entr" presetSubtype="1"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wipe(up)">
                                      <p:cBhvr>
                                        <p:cTn id="115" dur="500"/>
                                        <p:tgtEl>
                                          <p:spTgt spid="50"/>
                                        </p:tgtEl>
                                      </p:cBhvr>
                                    </p:animEffect>
                                  </p:childTnLst>
                                </p:cTn>
                              </p:par>
                            </p:childTnLst>
                          </p:cTn>
                        </p:par>
                        <p:par>
                          <p:cTn id="116" fill="hold">
                            <p:stCondLst>
                              <p:cond delay="5000"/>
                            </p:stCondLst>
                            <p:childTnLst>
                              <p:par>
                                <p:cTn id="117" presetID="22" presetClass="entr" presetSubtype="8"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500"/>
                                        <p:tgtEl>
                                          <p:spTgt spid="52"/>
                                        </p:tgtEl>
                                      </p:cBhvr>
                                    </p:animEffect>
                                  </p:childTnLst>
                                </p:cTn>
                              </p:par>
                            </p:childTnLst>
                          </p:cTn>
                        </p:par>
                        <p:par>
                          <p:cTn id="120" fill="hold">
                            <p:stCondLst>
                              <p:cond delay="5500"/>
                            </p:stCondLst>
                            <p:childTnLst>
                              <p:par>
                                <p:cTn id="121" presetID="22" presetClass="entr" presetSubtype="8" fill="hold" grpId="0" nodeType="after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wipe(left)">
                                      <p:cBhvr>
                                        <p:cTn id="123" dur="500"/>
                                        <p:tgtEl>
                                          <p:spTgt spid="51"/>
                                        </p:tgtEl>
                                      </p:cBhvr>
                                    </p:animEffect>
                                  </p:childTnLst>
                                </p:cTn>
                              </p:par>
                            </p:childTnLst>
                          </p:cTn>
                        </p:par>
                        <p:par>
                          <p:cTn id="124" fill="hold">
                            <p:stCondLst>
                              <p:cond delay="6000"/>
                            </p:stCondLst>
                            <p:childTnLst>
                              <p:par>
                                <p:cTn id="125" presetID="9" presetClass="entr" presetSubtype="0" fill="hold" nodeType="afterEffect">
                                  <p:stCondLst>
                                    <p:cond delay="2000"/>
                                  </p:stCondLst>
                                  <p:childTnLst>
                                    <p:set>
                                      <p:cBhvr>
                                        <p:cTn id="126" dur="1" fill="hold">
                                          <p:stCondLst>
                                            <p:cond delay="0"/>
                                          </p:stCondLst>
                                        </p:cTn>
                                        <p:tgtEl>
                                          <p:spTgt spid="63"/>
                                        </p:tgtEl>
                                        <p:attrNameLst>
                                          <p:attrName>style.visibility</p:attrName>
                                        </p:attrNameLst>
                                      </p:cBhvr>
                                      <p:to>
                                        <p:strVal val="visible"/>
                                      </p:to>
                                    </p:set>
                                    <p:animEffect transition="in" filter="dissolve">
                                      <p:cBhvr>
                                        <p:cTn id="127" dur="500"/>
                                        <p:tgtEl>
                                          <p:spTgt spid="63"/>
                                        </p:tgtEl>
                                      </p:cBhvr>
                                    </p:animEffect>
                                  </p:childTnLst>
                                </p:cTn>
                              </p:par>
                            </p:childTnLst>
                          </p:cTn>
                        </p:par>
                        <p:par>
                          <p:cTn id="128" fill="hold">
                            <p:stCondLst>
                              <p:cond delay="8500"/>
                            </p:stCondLst>
                            <p:childTnLst>
                              <p:par>
                                <p:cTn id="129" presetID="9" presetClass="entr" presetSubtype="0" fill="hold" nodeType="after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dissolve">
                                      <p:cBhvr>
                                        <p:cTn id="131" dur="500"/>
                                        <p:tgtEl>
                                          <p:spTgt spid="64"/>
                                        </p:tgtEl>
                                      </p:cBhvr>
                                    </p:animEffect>
                                  </p:childTnLst>
                                </p:cTn>
                              </p:par>
                            </p:childTnLst>
                          </p:cTn>
                        </p:par>
                        <p:par>
                          <p:cTn id="132" fill="hold">
                            <p:stCondLst>
                              <p:cond delay="9000"/>
                            </p:stCondLst>
                            <p:childTnLst>
                              <p:par>
                                <p:cTn id="133" presetID="9" presetClass="entr" presetSubtype="0" fill="hold" nodeType="after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childTnLst>
                          </p:cTn>
                        </p:par>
                        <p:par>
                          <p:cTn id="136" fill="hold">
                            <p:stCondLst>
                              <p:cond delay="9500"/>
                            </p:stCondLst>
                            <p:childTnLst>
                              <p:par>
                                <p:cTn id="137" presetID="2" presetClass="entr" presetSubtype="4" fill="hold" nodeType="afterEffect">
                                  <p:stCondLst>
                                    <p:cond delay="2000"/>
                                  </p:stCondLst>
                                  <p:childTnLst>
                                    <p:set>
                                      <p:cBhvr>
                                        <p:cTn id="138" dur="1" fill="hold">
                                          <p:stCondLst>
                                            <p:cond delay="0"/>
                                          </p:stCondLst>
                                        </p:cTn>
                                        <p:tgtEl>
                                          <p:spTgt spid="61"/>
                                        </p:tgtEl>
                                        <p:attrNameLst>
                                          <p:attrName>style.visibility</p:attrName>
                                        </p:attrNameLst>
                                      </p:cBhvr>
                                      <p:to>
                                        <p:strVal val="visible"/>
                                      </p:to>
                                    </p:set>
                                    <p:anim calcmode="lin" valueType="num">
                                      <p:cBhvr additive="base">
                                        <p:cTn id="139" dur="500" fill="hold"/>
                                        <p:tgtEl>
                                          <p:spTgt spid="61"/>
                                        </p:tgtEl>
                                        <p:attrNameLst>
                                          <p:attrName>ppt_x</p:attrName>
                                        </p:attrNameLst>
                                      </p:cBhvr>
                                      <p:tavLst>
                                        <p:tav tm="0">
                                          <p:val>
                                            <p:strVal val="#ppt_x"/>
                                          </p:val>
                                        </p:tav>
                                        <p:tav tm="100000">
                                          <p:val>
                                            <p:strVal val="#ppt_x"/>
                                          </p:val>
                                        </p:tav>
                                      </p:tavLst>
                                    </p:anim>
                                    <p:anim calcmode="lin" valueType="num">
                                      <p:cBhvr additive="base">
                                        <p:cTn id="140" dur="500" fill="hold"/>
                                        <p:tgtEl>
                                          <p:spTgt spid="61"/>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60"/>
                                        </p:tgtEl>
                                        <p:attrNameLst>
                                          <p:attrName>style.visibility</p:attrName>
                                        </p:attrNameLst>
                                      </p:cBhvr>
                                      <p:to>
                                        <p:strVal val="visible"/>
                                      </p:to>
                                    </p:set>
                                    <p:anim calcmode="lin" valueType="num">
                                      <p:cBhvr additive="base">
                                        <p:cTn id="143" dur="500" fill="hold"/>
                                        <p:tgtEl>
                                          <p:spTgt spid="60"/>
                                        </p:tgtEl>
                                        <p:attrNameLst>
                                          <p:attrName>ppt_x</p:attrName>
                                        </p:attrNameLst>
                                      </p:cBhvr>
                                      <p:tavLst>
                                        <p:tav tm="0">
                                          <p:val>
                                            <p:strVal val="#ppt_x"/>
                                          </p:val>
                                        </p:tav>
                                        <p:tav tm="100000">
                                          <p:val>
                                            <p:strVal val="#ppt_x"/>
                                          </p:val>
                                        </p:tav>
                                      </p:tavLst>
                                    </p:anim>
                                    <p:anim calcmode="lin" valueType="num">
                                      <p:cBhvr additive="base">
                                        <p:cTn id="1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2" fill="hold" grpId="0" nodeType="clickEffect">
                                  <p:stCondLst>
                                    <p:cond delay="0"/>
                                  </p:stCondLst>
                                  <p:childTnLst>
                                    <p:set>
                                      <p:cBhvr>
                                        <p:cTn id="148" dur="1" fill="hold">
                                          <p:stCondLst>
                                            <p:cond delay="0"/>
                                          </p:stCondLst>
                                        </p:cTn>
                                        <p:tgtEl>
                                          <p:spTgt spid="6"/>
                                        </p:tgtEl>
                                        <p:attrNameLst>
                                          <p:attrName>style.visibility</p:attrName>
                                        </p:attrNameLst>
                                      </p:cBhvr>
                                      <p:to>
                                        <p:strVal val="visible"/>
                                      </p:to>
                                    </p:set>
                                    <p:anim calcmode="lin" valueType="num">
                                      <p:cBhvr additive="base">
                                        <p:cTn id="149" dur="500" fill="hold"/>
                                        <p:tgtEl>
                                          <p:spTgt spid="6"/>
                                        </p:tgtEl>
                                        <p:attrNameLst>
                                          <p:attrName>ppt_x</p:attrName>
                                        </p:attrNameLst>
                                      </p:cBhvr>
                                      <p:tavLst>
                                        <p:tav tm="0">
                                          <p:val>
                                            <p:strVal val="1+#ppt_w/2"/>
                                          </p:val>
                                        </p:tav>
                                        <p:tav tm="100000">
                                          <p:val>
                                            <p:strVal val="#ppt_x"/>
                                          </p:val>
                                        </p:tav>
                                      </p:tavLst>
                                    </p:anim>
                                    <p:anim calcmode="lin" valueType="num">
                                      <p:cBhvr additive="base">
                                        <p:cTn id="150" dur="500" fill="hold"/>
                                        <p:tgtEl>
                                          <p:spTgt spid="6"/>
                                        </p:tgtEl>
                                        <p:attrNameLst>
                                          <p:attrName>ppt_y</p:attrName>
                                        </p:attrNameLst>
                                      </p:cBhvr>
                                      <p:tavLst>
                                        <p:tav tm="0">
                                          <p:val>
                                            <p:strVal val="#ppt_y"/>
                                          </p:val>
                                        </p:tav>
                                        <p:tav tm="100000">
                                          <p:val>
                                            <p:strVal val="#ppt_y"/>
                                          </p:val>
                                        </p:tav>
                                      </p:tavLst>
                                    </p:anim>
                                  </p:childTnLst>
                                </p:cTn>
                              </p:par>
                              <p:par>
                                <p:cTn id="151" presetID="2" presetClass="entr" presetSubtype="2" fill="hold" grpId="0" nodeType="withEffect">
                                  <p:stCondLst>
                                    <p:cond delay="0"/>
                                  </p:stCondLst>
                                  <p:childTnLst>
                                    <p:set>
                                      <p:cBhvr>
                                        <p:cTn id="152" dur="1" fill="hold">
                                          <p:stCondLst>
                                            <p:cond delay="0"/>
                                          </p:stCondLst>
                                        </p:cTn>
                                        <p:tgtEl>
                                          <p:spTgt spid="87"/>
                                        </p:tgtEl>
                                        <p:attrNameLst>
                                          <p:attrName>style.visibility</p:attrName>
                                        </p:attrNameLst>
                                      </p:cBhvr>
                                      <p:to>
                                        <p:strVal val="visible"/>
                                      </p:to>
                                    </p:set>
                                    <p:anim calcmode="lin" valueType="num">
                                      <p:cBhvr additive="base">
                                        <p:cTn id="153" dur="500" fill="hold"/>
                                        <p:tgtEl>
                                          <p:spTgt spid="87"/>
                                        </p:tgtEl>
                                        <p:attrNameLst>
                                          <p:attrName>ppt_x</p:attrName>
                                        </p:attrNameLst>
                                      </p:cBhvr>
                                      <p:tavLst>
                                        <p:tav tm="0">
                                          <p:val>
                                            <p:strVal val="1+#ppt_w/2"/>
                                          </p:val>
                                        </p:tav>
                                        <p:tav tm="100000">
                                          <p:val>
                                            <p:strVal val="#ppt_x"/>
                                          </p:val>
                                        </p:tav>
                                      </p:tavLst>
                                    </p:anim>
                                    <p:anim calcmode="lin" valueType="num">
                                      <p:cBhvr additive="base">
                                        <p:cTn id="154" dur="500" fill="hold"/>
                                        <p:tgtEl>
                                          <p:spTgt spid="87"/>
                                        </p:tgtEl>
                                        <p:attrNameLst>
                                          <p:attrName>ppt_y</p:attrName>
                                        </p:attrNameLst>
                                      </p:cBhvr>
                                      <p:tavLst>
                                        <p:tav tm="0">
                                          <p:val>
                                            <p:strVal val="#ppt_y"/>
                                          </p:val>
                                        </p:tav>
                                        <p:tav tm="100000">
                                          <p:val>
                                            <p:strVal val="#ppt_y"/>
                                          </p:val>
                                        </p:tav>
                                      </p:tavLst>
                                    </p:anim>
                                  </p:childTnLst>
                                </p:cTn>
                              </p:par>
                              <p:par>
                                <p:cTn id="155" presetID="2" presetClass="entr" presetSubtype="2" fill="hold" grpId="0" nodeType="withEffect">
                                  <p:stCondLst>
                                    <p:cond delay="0"/>
                                  </p:stCondLst>
                                  <p:childTnLst>
                                    <p:set>
                                      <p:cBhvr>
                                        <p:cTn id="156" dur="1" fill="hold">
                                          <p:stCondLst>
                                            <p:cond delay="0"/>
                                          </p:stCondLst>
                                        </p:cTn>
                                        <p:tgtEl>
                                          <p:spTgt spid="88"/>
                                        </p:tgtEl>
                                        <p:attrNameLst>
                                          <p:attrName>style.visibility</p:attrName>
                                        </p:attrNameLst>
                                      </p:cBhvr>
                                      <p:to>
                                        <p:strVal val="visible"/>
                                      </p:to>
                                    </p:set>
                                    <p:anim calcmode="lin" valueType="num">
                                      <p:cBhvr additive="base">
                                        <p:cTn id="157" dur="500" fill="hold"/>
                                        <p:tgtEl>
                                          <p:spTgt spid="88"/>
                                        </p:tgtEl>
                                        <p:attrNameLst>
                                          <p:attrName>ppt_x</p:attrName>
                                        </p:attrNameLst>
                                      </p:cBhvr>
                                      <p:tavLst>
                                        <p:tav tm="0">
                                          <p:val>
                                            <p:strVal val="1+#ppt_w/2"/>
                                          </p:val>
                                        </p:tav>
                                        <p:tav tm="100000">
                                          <p:val>
                                            <p:strVal val="#ppt_x"/>
                                          </p:val>
                                        </p:tav>
                                      </p:tavLst>
                                    </p:anim>
                                    <p:anim calcmode="lin" valueType="num">
                                      <p:cBhvr additive="base">
                                        <p:cTn id="158" dur="500" fill="hold"/>
                                        <p:tgtEl>
                                          <p:spTgt spid="88"/>
                                        </p:tgtEl>
                                        <p:attrNameLst>
                                          <p:attrName>ppt_y</p:attrName>
                                        </p:attrNameLst>
                                      </p:cBhvr>
                                      <p:tavLst>
                                        <p:tav tm="0">
                                          <p:val>
                                            <p:strVal val="#ppt_y"/>
                                          </p:val>
                                        </p:tav>
                                        <p:tav tm="100000">
                                          <p:val>
                                            <p:strVal val="#ppt_y"/>
                                          </p:val>
                                        </p:tav>
                                      </p:tavLst>
                                    </p:anim>
                                  </p:childTnLst>
                                </p:cTn>
                              </p:par>
                              <p:par>
                                <p:cTn id="159" presetID="2" presetClass="entr" presetSubtype="2" fill="hold" grpId="0" nodeType="withEffect">
                                  <p:stCondLst>
                                    <p:cond delay="0"/>
                                  </p:stCondLst>
                                  <p:childTnLst>
                                    <p:set>
                                      <p:cBhvr>
                                        <p:cTn id="160" dur="1" fill="hold">
                                          <p:stCondLst>
                                            <p:cond delay="0"/>
                                          </p:stCondLst>
                                        </p:cTn>
                                        <p:tgtEl>
                                          <p:spTgt spid="89"/>
                                        </p:tgtEl>
                                        <p:attrNameLst>
                                          <p:attrName>style.visibility</p:attrName>
                                        </p:attrNameLst>
                                      </p:cBhvr>
                                      <p:to>
                                        <p:strVal val="visible"/>
                                      </p:to>
                                    </p:set>
                                    <p:anim calcmode="lin" valueType="num">
                                      <p:cBhvr additive="base">
                                        <p:cTn id="161" dur="500" fill="hold"/>
                                        <p:tgtEl>
                                          <p:spTgt spid="89"/>
                                        </p:tgtEl>
                                        <p:attrNameLst>
                                          <p:attrName>ppt_x</p:attrName>
                                        </p:attrNameLst>
                                      </p:cBhvr>
                                      <p:tavLst>
                                        <p:tav tm="0">
                                          <p:val>
                                            <p:strVal val="1+#ppt_w/2"/>
                                          </p:val>
                                        </p:tav>
                                        <p:tav tm="100000">
                                          <p:val>
                                            <p:strVal val="#ppt_x"/>
                                          </p:val>
                                        </p:tav>
                                      </p:tavLst>
                                    </p:anim>
                                    <p:anim calcmode="lin" valueType="num">
                                      <p:cBhvr additive="base">
                                        <p:cTn id="162" dur="500" fill="hold"/>
                                        <p:tgtEl>
                                          <p:spTgt spid="89"/>
                                        </p:tgtEl>
                                        <p:attrNameLst>
                                          <p:attrName>ppt_y</p:attrName>
                                        </p:attrNameLst>
                                      </p:cBhvr>
                                      <p:tavLst>
                                        <p:tav tm="0">
                                          <p:val>
                                            <p:strVal val="#ppt_y"/>
                                          </p:val>
                                        </p:tav>
                                        <p:tav tm="100000">
                                          <p:val>
                                            <p:strVal val="#ppt_y"/>
                                          </p:val>
                                        </p:tav>
                                      </p:tavLst>
                                    </p:anim>
                                  </p:childTnLst>
                                </p:cTn>
                              </p:par>
                              <p:par>
                                <p:cTn id="163" presetID="2" presetClass="entr" presetSubtype="2" fill="hold" grpId="0" nodeType="withEffect">
                                  <p:stCondLst>
                                    <p:cond delay="0"/>
                                  </p:stCondLst>
                                  <p:childTnLst>
                                    <p:set>
                                      <p:cBhvr>
                                        <p:cTn id="164" dur="1" fill="hold">
                                          <p:stCondLst>
                                            <p:cond delay="0"/>
                                          </p:stCondLst>
                                        </p:cTn>
                                        <p:tgtEl>
                                          <p:spTgt spid="90"/>
                                        </p:tgtEl>
                                        <p:attrNameLst>
                                          <p:attrName>style.visibility</p:attrName>
                                        </p:attrNameLst>
                                      </p:cBhvr>
                                      <p:to>
                                        <p:strVal val="visible"/>
                                      </p:to>
                                    </p:set>
                                    <p:anim calcmode="lin" valueType="num">
                                      <p:cBhvr additive="base">
                                        <p:cTn id="165" dur="500" fill="hold"/>
                                        <p:tgtEl>
                                          <p:spTgt spid="90"/>
                                        </p:tgtEl>
                                        <p:attrNameLst>
                                          <p:attrName>ppt_x</p:attrName>
                                        </p:attrNameLst>
                                      </p:cBhvr>
                                      <p:tavLst>
                                        <p:tav tm="0">
                                          <p:val>
                                            <p:strVal val="1+#ppt_w/2"/>
                                          </p:val>
                                        </p:tav>
                                        <p:tav tm="100000">
                                          <p:val>
                                            <p:strVal val="#ppt_x"/>
                                          </p:val>
                                        </p:tav>
                                      </p:tavLst>
                                    </p:anim>
                                    <p:anim calcmode="lin" valueType="num">
                                      <p:cBhvr additive="base">
                                        <p:cTn id="166" dur="500" fill="hold"/>
                                        <p:tgtEl>
                                          <p:spTgt spid="90"/>
                                        </p:tgtEl>
                                        <p:attrNameLst>
                                          <p:attrName>ppt_y</p:attrName>
                                        </p:attrNameLst>
                                      </p:cBhvr>
                                      <p:tavLst>
                                        <p:tav tm="0">
                                          <p:val>
                                            <p:strVal val="#ppt_y"/>
                                          </p:val>
                                        </p:tav>
                                        <p:tav tm="100000">
                                          <p:val>
                                            <p:strVal val="#ppt_y"/>
                                          </p:val>
                                        </p:tav>
                                      </p:tavLst>
                                    </p:anim>
                                  </p:childTnLst>
                                </p:cTn>
                              </p:par>
                              <p:par>
                                <p:cTn id="167" presetID="2" presetClass="entr" presetSubtype="2" fill="hold" grpId="0" nodeType="withEffect">
                                  <p:stCondLst>
                                    <p:cond delay="0"/>
                                  </p:stCondLst>
                                  <p:childTnLst>
                                    <p:set>
                                      <p:cBhvr>
                                        <p:cTn id="168" dur="1" fill="hold">
                                          <p:stCondLst>
                                            <p:cond delay="0"/>
                                          </p:stCondLst>
                                        </p:cTn>
                                        <p:tgtEl>
                                          <p:spTgt spid="91"/>
                                        </p:tgtEl>
                                        <p:attrNameLst>
                                          <p:attrName>style.visibility</p:attrName>
                                        </p:attrNameLst>
                                      </p:cBhvr>
                                      <p:to>
                                        <p:strVal val="visible"/>
                                      </p:to>
                                    </p:set>
                                    <p:anim calcmode="lin" valueType="num">
                                      <p:cBhvr additive="base">
                                        <p:cTn id="169" dur="500" fill="hold"/>
                                        <p:tgtEl>
                                          <p:spTgt spid="91"/>
                                        </p:tgtEl>
                                        <p:attrNameLst>
                                          <p:attrName>ppt_x</p:attrName>
                                        </p:attrNameLst>
                                      </p:cBhvr>
                                      <p:tavLst>
                                        <p:tav tm="0">
                                          <p:val>
                                            <p:strVal val="1+#ppt_w/2"/>
                                          </p:val>
                                        </p:tav>
                                        <p:tav tm="100000">
                                          <p:val>
                                            <p:strVal val="#ppt_x"/>
                                          </p:val>
                                        </p:tav>
                                      </p:tavLst>
                                    </p:anim>
                                    <p:anim calcmode="lin" valueType="num">
                                      <p:cBhvr additive="base">
                                        <p:cTn id="170" dur="500" fill="hold"/>
                                        <p:tgtEl>
                                          <p:spTgt spid="91"/>
                                        </p:tgtEl>
                                        <p:attrNameLst>
                                          <p:attrName>ppt_y</p:attrName>
                                        </p:attrNameLst>
                                      </p:cBhvr>
                                      <p:tavLst>
                                        <p:tav tm="0">
                                          <p:val>
                                            <p:strVal val="#ppt_y"/>
                                          </p:val>
                                        </p:tav>
                                        <p:tav tm="100000">
                                          <p:val>
                                            <p:strVal val="#ppt_y"/>
                                          </p:val>
                                        </p:tav>
                                      </p:tavLst>
                                    </p:anim>
                                  </p:childTnLst>
                                </p:cTn>
                              </p:par>
                              <p:par>
                                <p:cTn id="171" presetID="2" presetClass="entr" presetSubtype="2" fill="hold" grpId="0" nodeType="withEffect">
                                  <p:stCondLst>
                                    <p:cond delay="0"/>
                                  </p:stCondLst>
                                  <p:childTnLst>
                                    <p:set>
                                      <p:cBhvr>
                                        <p:cTn id="172" dur="1" fill="hold">
                                          <p:stCondLst>
                                            <p:cond delay="0"/>
                                          </p:stCondLst>
                                        </p:cTn>
                                        <p:tgtEl>
                                          <p:spTgt spid="92"/>
                                        </p:tgtEl>
                                        <p:attrNameLst>
                                          <p:attrName>style.visibility</p:attrName>
                                        </p:attrNameLst>
                                      </p:cBhvr>
                                      <p:to>
                                        <p:strVal val="visible"/>
                                      </p:to>
                                    </p:set>
                                    <p:anim calcmode="lin" valueType="num">
                                      <p:cBhvr additive="base">
                                        <p:cTn id="173" dur="500" fill="hold"/>
                                        <p:tgtEl>
                                          <p:spTgt spid="92"/>
                                        </p:tgtEl>
                                        <p:attrNameLst>
                                          <p:attrName>ppt_x</p:attrName>
                                        </p:attrNameLst>
                                      </p:cBhvr>
                                      <p:tavLst>
                                        <p:tav tm="0">
                                          <p:val>
                                            <p:strVal val="1+#ppt_w/2"/>
                                          </p:val>
                                        </p:tav>
                                        <p:tav tm="100000">
                                          <p:val>
                                            <p:strVal val="#ppt_x"/>
                                          </p:val>
                                        </p:tav>
                                      </p:tavLst>
                                    </p:anim>
                                    <p:anim calcmode="lin" valueType="num">
                                      <p:cBhvr additive="base">
                                        <p:cTn id="174" dur="500" fill="hold"/>
                                        <p:tgtEl>
                                          <p:spTgt spid="92"/>
                                        </p:tgtEl>
                                        <p:attrNameLst>
                                          <p:attrName>ppt_y</p:attrName>
                                        </p:attrNameLst>
                                      </p:cBhvr>
                                      <p:tavLst>
                                        <p:tav tm="0">
                                          <p:val>
                                            <p:strVal val="#ppt_y"/>
                                          </p:val>
                                        </p:tav>
                                        <p:tav tm="100000">
                                          <p:val>
                                            <p:strVal val="#ppt_y"/>
                                          </p:val>
                                        </p:tav>
                                      </p:tavLst>
                                    </p:anim>
                                  </p:childTnLst>
                                </p:cTn>
                              </p:par>
                              <p:par>
                                <p:cTn id="175" presetID="2" presetClass="entr" presetSubtype="2" fill="hold" grpId="0" nodeType="withEffect">
                                  <p:stCondLst>
                                    <p:cond delay="0"/>
                                  </p:stCondLst>
                                  <p:childTnLst>
                                    <p:set>
                                      <p:cBhvr>
                                        <p:cTn id="176" dur="1" fill="hold">
                                          <p:stCondLst>
                                            <p:cond delay="0"/>
                                          </p:stCondLst>
                                        </p:cTn>
                                        <p:tgtEl>
                                          <p:spTgt spid="93"/>
                                        </p:tgtEl>
                                        <p:attrNameLst>
                                          <p:attrName>style.visibility</p:attrName>
                                        </p:attrNameLst>
                                      </p:cBhvr>
                                      <p:to>
                                        <p:strVal val="visible"/>
                                      </p:to>
                                    </p:set>
                                    <p:anim calcmode="lin" valueType="num">
                                      <p:cBhvr additive="base">
                                        <p:cTn id="177" dur="500" fill="hold"/>
                                        <p:tgtEl>
                                          <p:spTgt spid="93"/>
                                        </p:tgtEl>
                                        <p:attrNameLst>
                                          <p:attrName>ppt_x</p:attrName>
                                        </p:attrNameLst>
                                      </p:cBhvr>
                                      <p:tavLst>
                                        <p:tav tm="0">
                                          <p:val>
                                            <p:strVal val="1+#ppt_w/2"/>
                                          </p:val>
                                        </p:tav>
                                        <p:tav tm="100000">
                                          <p:val>
                                            <p:strVal val="#ppt_x"/>
                                          </p:val>
                                        </p:tav>
                                      </p:tavLst>
                                    </p:anim>
                                    <p:anim calcmode="lin" valueType="num">
                                      <p:cBhvr additive="base">
                                        <p:cTn id="178" dur="500" fill="hold"/>
                                        <p:tgtEl>
                                          <p:spTgt spid="93"/>
                                        </p:tgtEl>
                                        <p:attrNameLst>
                                          <p:attrName>ppt_y</p:attrName>
                                        </p:attrNameLst>
                                      </p:cBhvr>
                                      <p:tavLst>
                                        <p:tav tm="0">
                                          <p:val>
                                            <p:strVal val="#ppt_y"/>
                                          </p:val>
                                        </p:tav>
                                        <p:tav tm="100000">
                                          <p:val>
                                            <p:strVal val="#ppt_y"/>
                                          </p:val>
                                        </p:tav>
                                      </p:tavLst>
                                    </p:anim>
                                  </p:childTnLst>
                                </p:cTn>
                              </p:par>
                              <p:par>
                                <p:cTn id="179" presetID="2" presetClass="entr" presetSubtype="2" fill="hold" grpId="0" nodeType="withEffect">
                                  <p:stCondLst>
                                    <p:cond delay="0"/>
                                  </p:stCondLst>
                                  <p:childTnLst>
                                    <p:set>
                                      <p:cBhvr>
                                        <p:cTn id="180" dur="1" fill="hold">
                                          <p:stCondLst>
                                            <p:cond delay="0"/>
                                          </p:stCondLst>
                                        </p:cTn>
                                        <p:tgtEl>
                                          <p:spTgt spid="94"/>
                                        </p:tgtEl>
                                        <p:attrNameLst>
                                          <p:attrName>style.visibility</p:attrName>
                                        </p:attrNameLst>
                                      </p:cBhvr>
                                      <p:to>
                                        <p:strVal val="visible"/>
                                      </p:to>
                                    </p:set>
                                    <p:anim calcmode="lin" valueType="num">
                                      <p:cBhvr additive="base">
                                        <p:cTn id="181" dur="500" fill="hold"/>
                                        <p:tgtEl>
                                          <p:spTgt spid="94"/>
                                        </p:tgtEl>
                                        <p:attrNameLst>
                                          <p:attrName>ppt_x</p:attrName>
                                        </p:attrNameLst>
                                      </p:cBhvr>
                                      <p:tavLst>
                                        <p:tav tm="0">
                                          <p:val>
                                            <p:strVal val="1+#ppt_w/2"/>
                                          </p:val>
                                        </p:tav>
                                        <p:tav tm="100000">
                                          <p:val>
                                            <p:strVal val="#ppt_x"/>
                                          </p:val>
                                        </p:tav>
                                      </p:tavLst>
                                    </p:anim>
                                    <p:anim calcmode="lin" valueType="num">
                                      <p:cBhvr additive="base">
                                        <p:cTn id="182" dur="500" fill="hold"/>
                                        <p:tgtEl>
                                          <p:spTgt spid="94"/>
                                        </p:tgtEl>
                                        <p:attrNameLst>
                                          <p:attrName>ppt_y</p:attrName>
                                        </p:attrNameLst>
                                      </p:cBhvr>
                                      <p:tavLst>
                                        <p:tav tm="0">
                                          <p:val>
                                            <p:strVal val="#ppt_y"/>
                                          </p:val>
                                        </p:tav>
                                        <p:tav tm="100000">
                                          <p:val>
                                            <p:strVal val="#ppt_y"/>
                                          </p:val>
                                        </p:tav>
                                      </p:tavLst>
                                    </p:anim>
                                  </p:childTnLst>
                                </p:cTn>
                              </p:par>
                              <p:par>
                                <p:cTn id="183" presetID="2" presetClass="entr" presetSubtype="2" fill="hold" grpId="0" nodeType="withEffect">
                                  <p:stCondLst>
                                    <p:cond delay="0"/>
                                  </p:stCondLst>
                                  <p:childTnLst>
                                    <p:set>
                                      <p:cBhvr>
                                        <p:cTn id="184" dur="1" fill="hold">
                                          <p:stCondLst>
                                            <p:cond delay="0"/>
                                          </p:stCondLst>
                                        </p:cTn>
                                        <p:tgtEl>
                                          <p:spTgt spid="95"/>
                                        </p:tgtEl>
                                        <p:attrNameLst>
                                          <p:attrName>style.visibility</p:attrName>
                                        </p:attrNameLst>
                                      </p:cBhvr>
                                      <p:to>
                                        <p:strVal val="visible"/>
                                      </p:to>
                                    </p:set>
                                    <p:anim calcmode="lin" valueType="num">
                                      <p:cBhvr additive="base">
                                        <p:cTn id="185" dur="500" fill="hold"/>
                                        <p:tgtEl>
                                          <p:spTgt spid="95"/>
                                        </p:tgtEl>
                                        <p:attrNameLst>
                                          <p:attrName>ppt_x</p:attrName>
                                        </p:attrNameLst>
                                      </p:cBhvr>
                                      <p:tavLst>
                                        <p:tav tm="0">
                                          <p:val>
                                            <p:strVal val="1+#ppt_w/2"/>
                                          </p:val>
                                        </p:tav>
                                        <p:tav tm="100000">
                                          <p:val>
                                            <p:strVal val="#ppt_x"/>
                                          </p:val>
                                        </p:tav>
                                      </p:tavLst>
                                    </p:anim>
                                    <p:anim calcmode="lin" valueType="num">
                                      <p:cBhvr additive="base">
                                        <p:cTn id="186" dur="500" fill="hold"/>
                                        <p:tgtEl>
                                          <p:spTgt spid="95"/>
                                        </p:tgtEl>
                                        <p:attrNameLst>
                                          <p:attrName>ppt_y</p:attrName>
                                        </p:attrNameLst>
                                      </p:cBhvr>
                                      <p:tavLst>
                                        <p:tav tm="0">
                                          <p:val>
                                            <p:strVal val="#ppt_y"/>
                                          </p:val>
                                        </p:tav>
                                        <p:tav tm="100000">
                                          <p:val>
                                            <p:strVal val="#ppt_y"/>
                                          </p:val>
                                        </p:tav>
                                      </p:tavLst>
                                    </p:anim>
                                  </p:childTnLst>
                                </p:cTn>
                              </p:par>
                              <p:par>
                                <p:cTn id="187" presetID="2" presetClass="entr" presetSubtype="2" fill="hold" nodeType="withEffect">
                                  <p:stCondLst>
                                    <p:cond delay="0"/>
                                  </p:stCondLst>
                                  <p:childTnLst>
                                    <p:set>
                                      <p:cBhvr>
                                        <p:cTn id="188" dur="1" fill="hold">
                                          <p:stCondLst>
                                            <p:cond delay="0"/>
                                          </p:stCondLst>
                                        </p:cTn>
                                        <p:tgtEl>
                                          <p:spTgt spid="96"/>
                                        </p:tgtEl>
                                        <p:attrNameLst>
                                          <p:attrName>style.visibility</p:attrName>
                                        </p:attrNameLst>
                                      </p:cBhvr>
                                      <p:to>
                                        <p:strVal val="visible"/>
                                      </p:to>
                                    </p:set>
                                    <p:anim calcmode="lin" valueType="num">
                                      <p:cBhvr additive="base">
                                        <p:cTn id="189" dur="500" fill="hold"/>
                                        <p:tgtEl>
                                          <p:spTgt spid="96"/>
                                        </p:tgtEl>
                                        <p:attrNameLst>
                                          <p:attrName>ppt_x</p:attrName>
                                        </p:attrNameLst>
                                      </p:cBhvr>
                                      <p:tavLst>
                                        <p:tav tm="0">
                                          <p:val>
                                            <p:strVal val="1+#ppt_w/2"/>
                                          </p:val>
                                        </p:tav>
                                        <p:tav tm="100000">
                                          <p:val>
                                            <p:strVal val="#ppt_x"/>
                                          </p:val>
                                        </p:tav>
                                      </p:tavLst>
                                    </p:anim>
                                    <p:anim calcmode="lin" valueType="num">
                                      <p:cBhvr additive="base">
                                        <p:cTn id="190" dur="500" fill="hold"/>
                                        <p:tgtEl>
                                          <p:spTgt spid="96"/>
                                        </p:tgtEl>
                                        <p:attrNameLst>
                                          <p:attrName>ppt_y</p:attrName>
                                        </p:attrNameLst>
                                      </p:cBhvr>
                                      <p:tavLst>
                                        <p:tav tm="0">
                                          <p:val>
                                            <p:strVal val="#ppt_y"/>
                                          </p:val>
                                        </p:tav>
                                        <p:tav tm="100000">
                                          <p:val>
                                            <p:strVal val="#ppt_y"/>
                                          </p:val>
                                        </p:tav>
                                      </p:tavLst>
                                    </p:anim>
                                  </p:childTnLst>
                                </p:cTn>
                              </p:par>
                            </p:childTnLst>
                          </p:cTn>
                        </p:par>
                        <p:par>
                          <p:cTn id="191" fill="hold">
                            <p:stCondLst>
                              <p:cond delay="500"/>
                            </p:stCondLst>
                            <p:childTnLst>
                              <p:par>
                                <p:cTn id="192" presetID="1" presetClass="emph" presetSubtype="2" fill="hold" nodeType="afterEffect">
                                  <p:stCondLst>
                                    <p:cond delay="1000"/>
                                  </p:stCondLst>
                                  <p:childTnLst>
                                    <p:animClr clrSpc="rgb" dir="cw">
                                      <p:cBhvr>
                                        <p:cTn id="193" dur="500" fill="hold"/>
                                        <p:tgtEl>
                                          <p:spTgt spid="90"/>
                                        </p:tgtEl>
                                        <p:attrNameLst>
                                          <p:attrName>fillcolor</p:attrName>
                                        </p:attrNameLst>
                                      </p:cBhvr>
                                      <p:to>
                                        <a:srgbClr val="E8ED00"/>
                                      </p:to>
                                    </p:animClr>
                                    <p:set>
                                      <p:cBhvr>
                                        <p:cTn id="194" dur="500" fill="hold"/>
                                        <p:tgtEl>
                                          <p:spTgt spid="90"/>
                                        </p:tgtEl>
                                        <p:attrNameLst>
                                          <p:attrName>fill.type</p:attrName>
                                        </p:attrNameLst>
                                      </p:cBhvr>
                                      <p:to>
                                        <p:strVal val="solid"/>
                                      </p:to>
                                    </p:set>
                                    <p:set>
                                      <p:cBhvr>
                                        <p:cTn id="195" dur="500" fill="hold"/>
                                        <p:tgtEl>
                                          <p:spTgt spid="90"/>
                                        </p:tgtEl>
                                        <p:attrNameLst>
                                          <p:attrName>fill.on</p:attrName>
                                        </p:attrNameLst>
                                      </p:cBhvr>
                                      <p:to>
                                        <p:strVal val="true"/>
                                      </p:to>
                                    </p:set>
                                  </p:childTnLst>
                                </p:cTn>
                              </p:par>
                            </p:childTnLst>
                          </p:cTn>
                        </p:par>
                        <p:par>
                          <p:cTn id="196" fill="hold">
                            <p:stCondLst>
                              <p:cond delay="2000"/>
                            </p:stCondLst>
                            <p:childTnLst>
                              <p:par>
                                <p:cTn id="197" presetID="1" presetClass="emph" presetSubtype="2" fill="hold" nodeType="afterEffect">
                                  <p:stCondLst>
                                    <p:cond delay="0"/>
                                  </p:stCondLst>
                                  <p:childTnLst>
                                    <p:animClr clrSpc="rgb" dir="cw">
                                      <p:cBhvr>
                                        <p:cTn id="198" dur="500" fill="hold"/>
                                        <p:tgtEl>
                                          <p:spTgt spid="91"/>
                                        </p:tgtEl>
                                        <p:attrNameLst>
                                          <p:attrName>fillcolor</p:attrName>
                                        </p:attrNameLst>
                                      </p:cBhvr>
                                      <p:to>
                                        <a:srgbClr val="E8ED00"/>
                                      </p:to>
                                    </p:animClr>
                                    <p:set>
                                      <p:cBhvr>
                                        <p:cTn id="199" dur="500" fill="hold"/>
                                        <p:tgtEl>
                                          <p:spTgt spid="91"/>
                                        </p:tgtEl>
                                        <p:attrNameLst>
                                          <p:attrName>fill.type</p:attrName>
                                        </p:attrNameLst>
                                      </p:cBhvr>
                                      <p:to>
                                        <p:strVal val="solid"/>
                                      </p:to>
                                    </p:set>
                                    <p:set>
                                      <p:cBhvr>
                                        <p:cTn id="200" dur="500" fill="hold"/>
                                        <p:tgtEl>
                                          <p:spTgt spid="91"/>
                                        </p:tgtEl>
                                        <p:attrNameLst>
                                          <p:attrName>fill.on</p:attrName>
                                        </p:attrNameLst>
                                      </p:cBhvr>
                                      <p:to>
                                        <p:strVal val="true"/>
                                      </p:to>
                                    </p:set>
                                  </p:childTnLst>
                                </p:cTn>
                              </p:par>
                            </p:childTnLst>
                          </p:cTn>
                        </p:par>
                        <p:par>
                          <p:cTn id="201" fill="hold">
                            <p:stCondLst>
                              <p:cond delay="2500"/>
                            </p:stCondLst>
                            <p:childTnLst>
                              <p:par>
                                <p:cTn id="202" presetID="1" presetClass="emph" presetSubtype="2" fill="hold" nodeType="afterEffect">
                                  <p:stCondLst>
                                    <p:cond delay="0"/>
                                  </p:stCondLst>
                                  <p:childTnLst>
                                    <p:animClr clrSpc="rgb" dir="cw">
                                      <p:cBhvr>
                                        <p:cTn id="203" dur="500" fill="hold"/>
                                        <p:tgtEl>
                                          <p:spTgt spid="92"/>
                                        </p:tgtEl>
                                        <p:attrNameLst>
                                          <p:attrName>fillcolor</p:attrName>
                                        </p:attrNameLst>
                                      </p:cBhvr>
                                      <p:to>
                                        <a:srgbClr val="E8ED00"/>
                                      </p:to>
                                    </p:animClr>
                                    <p:set>
                                      <p:cBhvr>
                                        <p:cTn id="204" dur="500" fill="hold"/>
                                        <p:tgtEl>
                                          <p:spTgt spid="92"/>
                                        </p:tgtEl>
                                        <p:attrNameLst>
                                          <p:attrName>fill.type</p:attrName>
                                        </p:attrNameLst>
                                      </p:cBhvr>
                                      <p:to>
                                        <p:strVal val="solid"/>
                                      </p:to>
                                    </p:set>
                                    <p:set>
                                      <p:cBhvr>
                                        <p:cTn id="205" dur="500" fill="hold"/>
                                        <p:tgtEl>
                                          <p:spTgt spid="92"/>
                                        </p:tgtEl>
                                        <p:attrNameLst>
                                          <p:attrName>fill.on</p:attrName>
                                        </p:attrNameLst>
                                      </p:cBhvr>
                                      <p:to>
                                        <p:strVal val="true"/>
                                      </p:to>
                                    </p:set>
                                  </p:childTnLst>
                                </p:cTn>
                              </p:par>
                            </p:childTnLst>
                          </p:cTn>
                        </p:par>
                        <p:par>
                          <p:cTn id="206" fill="hold">
                            <p:stCondLst>
                              <p:cond delay="3000"/>
                            </p:stCondLst>
                            <p:childTnLst>
                              <p:par>
                                <p:cTn id="207" presetID="1" presetClass="emph" presetSubtype="2" repeatCount="0" fill="hold" nodeType="afterEffect">
                                  <p:stCondLst>
                                    <p:cond delay="0"/>
                                  </p:stCondLst>
                                  <p:childTnLst>
                                    <p:animClr clrSpc="rgb" dir="cw">
                                      <p:cBhvr>
                                        <p:cTn id="208" dur="500" fill="hold"/>
                                        <p:tgtEl>
                                          <p:spTgt spid="93"/>
                                        </p:tgtEl>
                                        <p:attrNameLst>
                                          <p:attrName>fillcolor</p:attrName>
                                        </p:attrNameLst>
                                      </p:cBhvr>
                                      <p:to>
                                        <a:srgbClr val="ED3500"/>
                                      </p:to>
                                    </p:animClr>
                                    <p:set>
                                      <p:cBhvr>
                                        <p:cTn id="209" dur="500" fill="hold"/>
                                        <p:tgtEl>
                                          <p:spTgt spid="93"/>
                                        </p:tgtEl>
                                        <p:attrNameLst>
                                          <p:attrName>fill.type</p:attrName>
                                        </p:attrNameLst>
                                      </p:cBhvr>
                                      <p:to>
                                        <p:strVal val="solid"/>
                                      </p:to>
                                    </p:set>
                                    <p:set>
                                      <p:cBhvr>
                                        <p:cTn id="210" dur="500" fill="hold"/>
                                        <p:tgtEl>
                                          <p:spTgt spid="93"/>
                                        </p:tgtEl>
                                        <p:attrNameLst>
                                          <p:attrName>fill.on</p:attrName>
                                        </p:attrNameLst>
                                      </p:cBhvr>
                                      <p:to>
                                        <p:strVal val="true"/>
                                      </p:to>
                                    </p:set>
                                  </p:childTnLst>
                                </p:cTn>
                              </p:par>
                            </p:childTnLst>
                          </p:cTn>
                        </p:par>
                        <p:par>
                          <p:cTn id="211" fill="hold">
                            <p:stCondLst>
                              <p:cond delay="3500"/>
                            </p:stCondLst>
                            <p:childTnLst>
                              <p:par>
                                <p:cTn id="212" presetID="1" presetClass="emph" presetSubtype="2" repeatCount="0" fill="hold" nodeType="afterEffect">
                                  <p:stCondLst>
                                    <p:cond delay="0"/>
                                  </p:stCondLst>
                                  <p:childTnLst>
                                    <p:animClr clrSpc="rgb" dir="cw">
                                      <p:cBhvr>
                                        <p:cTn id="213" dur="500" fill="hold"/>
                                        <p:tgtEl>
                                          <p:spTgt spid="94"/>
                                        </p:tgtEl>
                                        <p:attrNameLst>
                                          <p:attrName>fillcolor</p:attrName>
                                        </p:attrNameLst>
                                      </p:cBhvr>
                                      <p:to>
                                        <a:srgbClr val="ED3500"/>
                                      </p:to>
                                    </p:animClr>
                                    <p:set>
                                      <p:cBhvr>
                                        <p:cTn id="214" dur="500" fill="hold"/>
                                        <p:tgtEl>
                                          <p:spTgt spid="94"/>
                                        </p:tgtEl>
                                        <p:attrNameLst>
                                          <p:attrName>fill.type</p:attrName>
                                        </p:attrNameLst>
                                      </p:cBhvr>
                                      <p:to>
                                        <p:strVal val="solid"/>
                                      </p:to>
                                    </p:set>
                                    <p:set>
                                      <p:cBhvr>
                                        <p:cTn id="215" dur="500" fill="hold"/>
                                        <p:tgtEl>
                                          <p:spTgt spid="94"/>
                                        </p:tgtEl>
                                        <p:attrNameLst>
                                          <p:attrName>fill.on</p:attrName>
                                        </p:attrNameLst>
                                      </p:cBhvr>
                                      <p:to>
                                        <p:strVal val="true"/>
                                      </p:to>
                                    </p:set>
                                  </p:childTnLst>
                                </p:cTn>
                              </p:par>
                            </p:childTnLst>
                          </p:cTn>
                        </p:par>
                        <p:par>
                          <p:cTn id="216" fill="hold">
                            <p:stCondLst>
                              <p:cond delay="4000"/>
                            </p:stCondLst>
                            <p:childTnLst>
                              <p:par>
                                <p:cTn id="217" presetID="1" presetClass="emph" presetSubtype="2" repeatCount="0" fill="hold" nodeType="afterEffect">
                                  <p:stCondLst>
                                    <p:cond delay="0"/>
                                  </p:stCondLst>
                                  <p:childTnLst>
                                    <p:animClr clrSpc="rgb" dir="cw">
                                      <p:cBhvr>
                                        <p:cTn id="218" dur="500" fill="hold"/>
                                        <p:tgtEl>
                                          <p:spTgt spid="95"/>
                                        </p:tgtEl>
                                        <p:attrNameLst>
                                          <p:attrName>fillcolor</p:attrName>
                                        </p:attrNameLst>
                                      </p:cBhvr>
                                      <p:to>
                                        <a:srgbClr val="ED3500"/>
                                      </p:to>
                                    </p:animClr>
                                    <p:set>
                                      <p:cBhvr>
                                        <p:cTn id="219" dur="500" fill="hold"/>
                                        <p:tgtEl>
                                          <p:spTgt spid="95"/>
                                        </p:tgtEl>
                                        <p:attrNameLst>
                                          <p:attrName>fill.type</p:attrName>
                                        </p:attrNameLst>
                                      </p:cBhvr>
                                      <p:to>
                                        <p:strVal val="solid"/>
                                      </p:to>
                                    </p:set>
                                    <p:set>
                                      <p:cBhvr>
                                        <p:cTn id="220" dur="500" fill="hold"/>
                                        <p:tgtEl>
                                          <p:spTgt spid="95"/>
                                        </p:tgtEl>
                                        <p:attrNameLst>
                                          <p:attrName>fill.on</p:attrName>
                                        </p:attrNameLst>
                                      </p:cBhvr>
                                      <p:to>
                                        <p:strVal val="true"/>
                                      </p:to>
                                    </p:set>
                                  </p:childTnLst>
                                </p:cTn>
                              </p:par>
                            </p:childTnLst>
                          </p:cTn>
                        </p:par>
                        <p:par>
                          <p:cTn id="221" fill="hold">
                            <p:stCondLst>
                              <p:cond delay="4500"/>
                            </p:stCondLst>
                            <p:childTnLst>
                              <p:par>
                                <p:cTn id="222" presetID="2" presetClass="entr" presetSubtype="2" fill="hold" nodeType="afterEffect">
                                  <p:stCondLst>
                                    <p:cond delay="0"/>
                                  </p:stCondLst>
                                  <p:childTnLst>
                                    <p:set>
                                      <p:cBhvr>
                                        <p:cTn id="223" dur="1" fill="hold">
                                          <p:stCondLst>
                                            <p:cond delay="0"/>
                                          </p:stCondLst>
                                        </p:cTn>
                                        <p:tgtEl>
                                          <p:spTgt spid="97"/>
                                        </p:tgtEl>
                                        <p:attrNameLst>
                                          <p:attrName>style.visibility</p:attrName>
                                        </p:attrNameLst>
                                      </p:cBhvr>
                                      <p:to>
                                        <p:strVal val="visible"/>
                                      </p:to>
                                    </p:set>
                                    <p:anim calcmode="lin" valueType="num">
                                      <p:cBhvr additive="base">
                                        <p:cTn id="224" dur="500" fill="hold"/>
                                        <p:tgtEl>
                                          <p:spTgt spid="97"/>
                                        </p:tgtEl>
                                        <p:attrNameLst>
                                          <p:attrName>ppt_x</p:attrName>
                                        </p:attrNameLst>
                                      </p:cBhvr>
                                      <p:tavLst>
                                        <p:tav tm="0">
                                          <p:val>
                                            <p:strVal val="1+#ppt_w/2"/>
                                          </p:val>
                                        </p:tav>
                                        <p:tav tm="100000">
                                          <p:val>
                                            <p:strVal val="#ppt_x"/>
                                          </p:val>
                                        </p:tav>
                                      </p:tavLst>
                                    </p:anim>
                                    <p:anim calcmode="lin" valueType="num">
                                      <p:cBhvr additive="base">
                                        <p:cTn id="225" dur="500" fill="hold"/>
                                        <p:tgtEl>
                                          <p:spTgt spid="97"/>
                                        </p:tgtEl>
                                        <p:attrNameLst>
                                          <p:attrName>ppt_y</p:attrName>
                                        </p:attrNameLst>
                                      </p:cBhvr>
                                      <p:tavLst>
                                        <p:tav tm="0">
                                          <p:val>
                                            <p:strVal val="#ppt_y"/>
                                          </p:val>
                                        </p:tav>
                                        <p:tav tm="100000">
                                          <p:val>
                                            <p:strVal val="#ppt_y"/>
                                          </p:val>
                                        </p:tav>
                                      </p:tavLst>
                                    </p:anim>
                                  </p:childTnLst>
                                </p:cTn>
                              </p:par>
                            </p:childTnLst>
                          </p:cTn>
                        </p:par>
                        <p:par>
                          <p:cTn id="226" fill="hold">
                            <p:stCondLst>
                              <p:cond delay="5000"/>
                            </p:stCondLst>
                            <p:childTnLst>
                              <p:par>
                                <p:cTn id="227" presetID="2" presetClass="entr" presetSubtype="2" fill="hold" nodeType="afterEffect">
                                  <p:stCondLst>
                                    <p:cond delay="0"/>
                                  </p:stCondLst>
                                  <p:childTnLst>
                                    <p:set>
                                      <p:cBhvr>
                                        <p:cTn id="228" dur="1" fill="hold">
                                          <p:stCondLst>
                                            <p:cond delay="0"/>
                                          </p:stCondLst>
                                        </p:cTn>
                                        <p:tgtEl>
                                          <p:spTgt spid="98"/>
                                        </p:tgtEl>
                                        <p:attrNameLst>
                                          <p:attrName>style.visibility</p:attrName>
                                        </p:attrNameLst>
                                      </p:cBhvr>
                                      <p:to>
                                        <p:strVal val="visible"/>
                                      </p:to>
                                    </p:set>
                                    <p:anim calcmode="lin" valueType="num">
                                      <p:cBhvr additive="base">
                                        <p:cTn id="229" dur="500" fill="hold"/>
                                        <p:tgtEl>
                                          <p:spTgt spid="98"/>
                                        </p:tgtEl>
                                        <p:attrNameLst>
                                          <p:attrName>ppt_x</p:attrName>
                                        </p:attrNameLst>
                                      </p:cBhvr>
                                      <p:tavLst>
                                        <p:tav tm="0">
                                          <p:val>
                                            <p:strVal val="1+#ppt_w/2"/>
                                          </p:val>
                                        </p:tav>
                                        <p:tav tm="100000">
                                          <p:val>
                                            <p:strVal val="#ppt_x"/>
                                          </p:val>
                                        </p:tav>
                                      </p:tavLst>
                                    </p:anim>
                                    <p:anim calcmode="lin" valueType="num">
                                      <p:cBhvr additive="base">
                                        <p:cTn id="230" dur="500" fill="hold"/>
                                        <p:tgtEl>
                                          <p:spTgt spid="98"/>
                                        </p:tgtEl>
                                        <p:attrNameLst>
                                          <p:attrName>ppt_y</p:attrName>
                                        </p:attrNameLst>
                                      </p:cBhvr>
                                      <p:tavLst>
                                        <p:tav tm="0">
                                          <p:val>
                                            <p:strVal val="#ppt_y"/>
                                          </p:val>
                                        </p:tav>
                                        <p:tav tm="100000">
                                          <p:val>
                                            <p:strVal val="#ppt_y"/>
                                          </p:val>
                                        </p:tav>
                                      </p:tavLst>
                                    </p:anim>
                                  </p:childTnLst>
                                </p:cTn>
                              </p:par>
                            </p:childTnLst>
                          </p:cTn>
                        </p:par>
                        <p:par>
                          <p:cTn id="231" fill="hold">
                            <p:stCondLst>
                              <p:cond delay="5500"/>
                            </p:stCondLst>
                            <p:childTnLst>
                              <p:par>
                                <p:cTn id="232" presetID="2" presetClass="entr" presetSubtype="2" fill="hold" nodeType="afterEffect">
                                  <p:stCondLst>
                                    <p:cond delay="0"/>
                                  </p:stCondLst>
                                  <p:childTnLst>
                                    <p:set>
                                      <p:cBhvr>
                                        <p:cTn id="233" dur="1" fill="hold">
                                          <p:stCondLst>
                                            <p:cond delay="0"/>
                                          </p:stCondLst>
                                        </p:cTn>
                                        <p:tgtEl>
                                          <p:spTgt spid="99"/>
                                        </p:tgtEl>
                                        <p:attrNameLst>
                                          <p:attrName>style.visibility</p:attrName>
                                        </p:attrNameLst>
                                      </p:cBhvr>
                                      <p:to>
                                        <p:strVal val="visible"/>
                                      </p:to>
                                    </p:set>
                                    <p:anim calcmode="lin" valueType="num">
                                      <p:cBhvr additive="base">
                                        <p:cTn id="234" dur="500" fill="hold"/>
                                        <p:tgtEl>
                                          <p:spTgt spid="99"/>
                                        </p:tgtEl>
                                        <p:attrNameLst>
                                          <p:attrName>ppt_x</p:attrName>
                                        </p:attrNameLst>
                                      </p:cBhvr>
                                      <p:tavLst>
                                        <p:tav tm="0">
                                          <p:val>
                                            <p:strVal val="1+#ppt_w/2"/>
                                          </p:val>
                                        </p:tav>
                                        <p:tav tm="100000">
                                          <p:val>
                                            <p:strVal val="#ppt_x"/>
                                          </p:val>
                                        </p:tav>
                                      </p:tavLst>
                                    </p:anim>
                                    <p:anim calcmode="lin" valueType="num">
                                      <p:cBhvr additive="base">
                                        <p:cTn id="235"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nodeType="clickEffect">
                                  <p:stCondLst>
                                    <p:cond delay="0"/>
                                  </p:stCondLst>
                                  <p:childTnLst>
                                    <p:set>
                                      <p:cBhvr>
                                        <p:cTn id="239" dur="1" fill="hold">
                                          <p:stCondLst>
                                            <p:cond delay="0"/>
                                          </p:stCondLst>
                                        </p:cTn>
                                        <p:tgtEl>
                                          <p:spTgt spid="83"/>
                                        </p:tgtEl>
                                        <p:attrNameLst>
                                          <p:attrName>style.visibility</p:attrName>
                                        </p:attrNameLst>
                                      </p:cBhvr>
                                      <p:to>
                                        <p:strVal val="visible"/>
                                      </p:to>
                                    </p:set>
                                    <p:animEffect transition="in" filter="wipe(left)">
                                      <p:cBhvr>
                                        <p:cTn id="240" dur="500"/>
                                        <p:tgtEl>
                                          <p:spTgt spid="83"/>
                                        </p:tgtEl>
                                      </p:cBhvr>
                                    </p:animEffect>
                                  </p:childTnLst>
                                </p:cTn>
                              </p:par>
                              <p:par>
                                <p:cTn id="241" presetID="22" presetClass="entr" presetSubtype="8" fill="hold" grpId="0" nodeType="withEffect">
                                  <p:stCondLst>
                                    <p:cond delay="0"/>
                                  </p:stCondLst>
                                  <p:childTnLst>
                                    <p:set>
                                      <p:cBhvr>
                                        <p:cTn id="242" dur="1" fill="hold">
                                          <p:stCondLst>
                                            <p:cond delay="0"/>
                                          </p:stCondLst>
                                        </p:cTn>
                                        <p:tgtEl>
                                          <p:spTgt spid="86"/>
                                        </p:tgtEl>
                                        <p:attrNameLst>
                                          <p:attrName>style.visibility</p:attrName>
                                        </p:attrNameLst>
                                      </p:cBhvr>
                                      <p:to>
                                        <p:strVal val="visible"/>
                                      </p:to>
                                    </p:set>
                                    <p:animEffect transition="in" filter="wipe(left)">
                                      <p:cBhvr>
                                        <p:cTn id="243" dur="500"/>
                                        <p:tgtEl>
                                          <p:spTgt spid="86"/>
                                        </p:tgtEl>
                                      </p:cBhvr>
                                    </p:animEffect>
                                  </p:childTnLst>
                                </p:cTn>
                              </p:par>
                              <p:par>
                                <p:cTn id="244" presetID="22" presetClass="entr" presetSubtype="8" fill="hold" nodeType="withEffect">
                                  <p:stCondLst>
                                    <p:cond delay="0"/>
                                  </p:stCondLst>
                                  <p:childTnLst>
                                    <p:set>
                                      <p:cBhvr>
                                        <p:cTn id="245" dur="1" fill="hold">
                                          <p:stCondLst>
                                            <p:cond delay="0"/>
                                          </p:stCondLst>
                                        </p:cTn>
                                        <p:tgtEl>
                                          <p:spTgt spid="84"/>
                                        </p:tgtEl>
                                        <p:attrNameLst>
                                          <p:attrName>style.visibility</p:attrName>
                                        </p:attrNameLst>
                                      </p:cBhvr>
                                      <p:to>
                                        <p:strVal val="visible"/>
                                      </p:to>
                                    </p:set>
                                    <p:animEffect transition="in" filter="wipe(left)">
                                      <p:cBhvr>
                                        <p:cTn id="246" dur="500"/>
                                        <p:tgtEl>
                                          <p:spTgt spid="84"/>
                                        </p:tgtEl>
                                      </p:cBhvr>
                                    </p:animEffect>
                                  </p:childTnLst>
                                </p:cTn>
                              </p:par>
                              <p:par>
                                <p:cTn id="247" presetID="22" presetClass="entr" presetSubtype="8" fill="hold" grpId="0" nodeType="withEffect">
                                  <p:stCondLst>
                                    <p:cond delay="0"/>
                                  </p:stCondLst>
                                  <p:childTnLst>
                                    <p:set>
                                      <p:cBhvr>
                                        <p:cTn id="248" dur="1" fill="hold">
                                          <p:stCondLst>
                                            <p:cond delay="0"/>
                                          </p:stCondLst>
                                        </p:cTn>
                                        <p:tgtEl>
                                          <p:spTgt spid="85"/>
                                        </p:tgtEl>
                                        <p:attrNameLst>
                                          <p:attrName>style.visibility</p:attrName>
                                        </p:attrNameLst>
                                      </p:cBhvr>
                                      <p:to>
                                        <p:strVal val="visible"/>
                                      </p:to>
                                    </p:set>
                                    <p:animEffect transition="in" filter="wipe(left)">
                                      <p:cBhvr>
                                        <p:cTn id="249" dur="500"/>
                                        <p:tgtEl>
                                          <p:spTgt spid="85"/>
                                        </p:tgtEl>
                                      </p:cBhvr>
                                    </p:animEffect>
                                  </p:childTnLst>
                                </p:cTn>
                              </p:par>
                              <p:par>
                                <p:cTn id="250" presetID="22" presetClass="exit" presetSubtype="2" fill="hold" grpId="1" nodeType="withEffect">
                                  <p:stCondLst>
                                    <p:cond delay="0"/>
                                  </p:stCondLst>
                                  <p:childTnLst>
                                    <p:animEffect transition="out" filter="wipe(right)">
                                      <p:cBhvr>
                                        <p:cTn id="251" dur="500"/>
                                        <p:tgtEl>
                                          <p:spTgt spid="85"/>
                                        </p:tgtEl>
                                      </p:cBhvr>
                                    </p:animEffect>
                                    <p:set>
                                      <p:cBhvr>
                                        <p:cTn id="252" dur="1" fill="hold">
                                          <p:stCondLst>
                                            <p:cond delay="499"/>
                                          </p:stCondLst>
                                        </p:cTn>
                                        <p:tgtEl>
                                          <p:spTgt spid="85"/>
                                        </p:tgtEl>
                                        <p:attrNameLst>
                                          <p:attrName>style.visibility</p:attrName>
                                        </p:attrNameLst>
                                      </p:cBhvr>
                                      <p:to>
                                        <p:strVal val="hidden"/>
                                      </p:to>
                                    </p:set>
                                  </p:childTnLst>
                                </p:cTn>
                              </p:par>
                              <p:par>
                                <p:cTn id="253" presetID="22" presetClass="exit" presetSubtype="2" fill="hold" nodeType="withEffect">
                                  <p:stCondLst>
                                    <p:cond delay="0"/>
                                  </p:stCondLst>
                                  <p:childTnLst>
                                    <p:animEffect transition="out" filter="wipe(right)">
                                      <p:cBhvr>
                                        <p:cTn id="254" dur="500"/>
                                        <p:tgtEl>
                                          <p:spTgt spid="84"/>
                                        </p:tgtEl>
                                      </p:cBhvr>
                                    </p:animEffect>
                                    <p:set>
                                      <p:cBhvr>
                                        <p:cTn id="255" dur="1" fill="hold">
                                          <p:stCondLst>
                                            <p:cond delay="499"/>
                                          </p:stCondLst>
                                        </p:cTn>
                                        <p:tgtEl>
                                          <p:spTgt spid="84"/>
                                        </p:tgtEl>
                                        <p:attrNameLst>
                                          <p:attrName>style.visibility</p:attrName>
                                        </p:attrNameLst>
                                      </p:cBhvr>
                                      <p:to>
                                        <p:strVal val="hidden"/>
                                      </p:to>
                                    </p:set>
                                  </p:childTnLst>
                                </p:cTn>
                              </p:par>
                              <p:par>
                                <p:cTn id="256" presetID="22" presetClass="exit" presetSubtype="2" fill="hold" grpId="1" nodeType="withEffect">
                                  <p:stCondLst>
                                    <p:cond delay="0"/>
                                  </p:stCondLst>
                                  <p:childTnLst>
                                    <p:animEffect transition="out" filter="wipe(right)">
                                      <p:cBhvr>
                                        <p:cTn id="257" dur="500"/>
                                        <p:tgtEl>
                                          <p:spTgt spid="86"/>
                                        </p:tgtEl>
                                      </p:cBhvr>
                                    </p:animEffect>
                                    <p:set>
                                      <p:cBhvr>
                                        <p:cTn id="258" dur="1" fill="hold">
                                          <p:stCondLst>
                                            <p:cond delay="499"/>
                                          </p:stCondLst>
                                        </p:cTn>
                                        <p:tgtEl>
                                          <p:spTgt spid="86"/>
                                        </p:tgtEl>
                                        <p:attrNameLst>
                                          <p:attrName>style.visibility</p:attrName>
                                        </p:attrNameLst>
                                      </p:cBhvr>
                                      <p:to>
                                        <p:strVal val="hidden"/>
                                      </p:to>
                                    </p:set>
                                  </p:childTnLst>
                                </p:cTn>
                              </p:par>
                              <p:par>
                                <p:cTn id="259" presetID="22" presetClass="exit" presetSubtype="2" fill="hold" nodeType="withEffect">
                                  <p:stCondLst>
                                    <p:cond delay="0"/>
                                  </p:stCondLst>
                                  <p:childTnLst>
                                    <p:animEffect transition="out" filter="wipe(right)">
                                      <p:cBhvr>
                                        <p:cTn id="260" dur="500"/>
                                        <p:tgtEl>
                                          <p:spTgt spid="83"/>
                                        </p:tgtEl>
                                      </p:cBhvr>
                                    </p:animEffect>
                                    <p:set>
                                      <p:cBhvr>
                                        <p:cTn id="261"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50" grpId="0" animBg="1"/>
      <p:bldP spid="51" grpId="0" animBg="1"/>
      <p:bldP spid="52" grpId="0" animBg="1"/>
      <p:bldP spid="53" grpId="0" animBg="1"/>
      <p:bldP spid="54" grpId="0" animBg="1"/>
      <p:bldP spid="55" grpId="0" animBg="1"/>
      <p:bldP spid="85" grpId="0" animBg="1"/>
      <p:bldP spid="85" grpId="1" animBg="1"/>
      <p:bldP spid="86" grpId="0" animBg="1"/>
      <p:bldP spid="86" grpId="1" animBg="1"/>
      <p:bldP spid="87" grpId="0" animBg="1"/>
      <p:bldP spid="88" grpId="0" animBg="1"/>
      <p:bldP spid="89" grpId="0" animBg="1"/>
      <p:bldP spid="90" grpId="0" animBg="1"/>
      <p:bldP spid="91" grpId="0" animBg="1"/>
      <p:bldP spid="92" grpId="0" animBg="1"/>
      <p:bldP spid="93" grpId="0" animBg="1"/>
      <p:bldP spid="94" grpId="0" animBg="1"/>
      <p:bldP spid="9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13">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BF0E56E-97D5-024D-B202-BACE33C55611}"/>
              </a:ext>
            </a:extLst>
          </p:cNvPr>
          <p:cNvSpPr>
            <a:spLocks noGrp="1"/>
          </p:cNvSpPr>
          <p:nvPr>
            <p:ph type="title"/>
          </p:nvPr>
        </p:nvSpPr>
        <p:spPr>
          <a:xfrm>
            <a:off x="676746" y="609600"/>
            <a:ext cx="5015716" cy="1320800"/>
          </a:xfrm>
        </p:spPr>
        <p:txBody>
          <a:bodyPr vert="horz" lIns="91440" tIns="45720" rIns="91440" bIns="45720" rtlCol="0" anchor="ctr">
            <a:normAutofit/>
          </a:bodyPr>
          <a:lstStyle/>
          <a:p>
            <a:r>
              <a:rPr lang="en-US" dirty="0"/>
              <a:t>Cloud computing</a:t>
            </a:r>
          </a:p>
        </p:txBody>
      </p:sp>
      <p:sp>
        <p:nvSpPr>
          <p:cNvPr id="7" name="Content Placeholder 6">
            <a:extLst>
              <a:ext uri="{FF2B5EF4-FFF2-40B4-BE49-F238E27FC236}">
                <a16:creationId xmlns:a16="http://schemas.microsoft.com/office/drawing/2014/main" id="{0B59FB16-0101-2645-A225-FAF8BE46E4CF}"/>
              </a:ext>
            </a:extLst>
          </p:cNvPr>
          <p:cNvSpPr>
            <a:spLocks noGrp="1"/>
          </p:cNvSpPr>
          <p:nvPr>
            <p:ph sz="half" idx="1"/>
          </p:nvPr>
        </p:nvSpPr>
        <p:spPr>
          <a:xfrm>
            <a:off x="685167" y="2160589"/>
            <a:ext cx="3720916" cy="3560733"/>
          </a:xfrm>
        </p:spPr>
        <p:txBody>
          <a:bodyPr vert="horz" lIns="91440" tIns="45720" rIns="91440" bIns="45720" rtlCol="0">
            <a:normAutofit/>
          </a:bodyPr>
          <a:lstStyle/>
          <a:p>
            <a:pPr>
              <a:lnSpc>
                <a:spcPct val="90000"/>
              </a:lnSpc>
            </a:pPr>
            <a:r>
              <a:rPr lang="en-US" sz="1700" dirty="0"/>
              <a:t>Virtualization</a:t>
            </a:r>
          </a:p>
          <a:p>
            <a:pPr>
              <a:lnSpc>
                <a:spcPct val="90000"/>
              </a:lnSpc>
            </a:pPr>
            <a:r>
              <a:rPr lang="en-US" sz="1700" dirty="0"/>
              <a:t>XaaS paradigms: IaaS, PaaS, SaaS, NaaS, …</a:t>
            </a:r>
          </a:p>
          <a:p>
            <a:pPr>
              <a:lnSpc>
                <a:spcPct val="90000"/>
              </a:lnSpc>
            </a:pPr>
            <a:r>
              <a:rPr lang="en-US" sz="1700" dirty="0"/>
              <a:t>Sharing of resources (servers, networks, software, data)</a:t>
            </a:r>
          </a:p>
          <a:p>
            <a:pPr lvl="1">
              <a:lnSpc>
                <a:spcPct val="90000"/>
              </a:lnSpc>
              <a:buFont typeface="Courier New" panose="02070309020205020404" pitchFamily="49" charset="0"/>
              <a:buChar char="o"/>
            </a:pPr>
            <a:r>
              <a:rPr lang="en-US" sz="1700" dirty="0"/>
              <a:t>Multitenancy</a:t>
            </a:r>
          </a:p>
          <a:p>
            <a:pPr>
              <a:lnSpc>
                <a:spcPct val="90000"/>
              </a:lnSpc>
            </a:pPr>
            <a:r>
              <a:rPr lang="en-US" sz="1700" dirty="0"/>
              <a:t>Private vs Public systems</a:t>
            </a:r>
          </a:p>
          <a:p>
            <a:pPr lvl="1">
              <a:lnSpc>
                <a:spcPct val="90000"/>
              </a:lnSpc>
              <a:buFont typeface="Courier New" panose="02070309020205020404" pitchFamily="49" charset="0"/>
              <a:buChar char="o"/>
            </a:pPr>
            <a:r>
              <a:rPr lang="en-US" sz="1700" dirty="0"/>
              <a:t>Sharing of responsibility</a:t>
            </a:r>
          </a:p>
          <a:p>
            <a:pPr>
              <a:lnSpc>
                <a:spcPct val="90000"/>
              </a:lnSpc>
            </a:pPr>
            <a:r>
              <a:rPr lang="en-US" sz="1700" dirty="0"/>
              <a:t>Pay-as-you-go</a:t>
            </a:r>
          </a:p>
          <a:p>
            <a:pPr>
              <a:lnSpc>
                <a:spcPct val="90000"/>
              </a:lnSpc>
            </a:pPr>
            <a:r>
              <a:rPr lang="en-US" sz="1700" dirty="0"/>
              <a:t>Self-provisioning and software-defined</a:t>
            </a:r>
          </a:p>
        </p:txBody>
      </p:sp>
      <p:pic>
        <p:nvPicPr>
          <p:cNvPr id="9" name="Picture 2" descr="Graphical user interface, application&#10;&#10;Description automatically generated">
            <a:extLst>
              <a:ext uri="{FF2B5EF4-FFF2-40B4-BE49-F238E27FC236}">
                <a16:creationId xmlns:a16="http://schemas.microsoft.com/office/drawing/2014/main" id="{452E0E90-6C9D-B643-8DC3-5954CDEF855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14006" y="1858212"/>
            <a:ext cx="4602747" cy="416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08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1BCE-3F9E-3F4A-9991-6894C253F435}"/>
              </a:ext>
            </a:extLst>
          </p:cNvPr>
          <p:cNvSpPr>
            <a:spLocks noGrp="1"/>
          </p:cNvSpPr>
          <p:nvPr>
            <p:ph type="title"/>
          </p:nvPr>
        </p:nvSpPr>
        <p:spPr/>
        <p:txBody>
          <a:bodyPr/>
          <a:lstStyle/>
          <a:p>
            <a:r>
              <a:rPr lang="en-GB" dirty="0"/>
              <a:t>Cloud protection hierarchy</a:t>
            </a:r>
          </a:p>
        </p:txBody>
      </p:sp>
      <p:pic>
        <p:nvPicPr>
          <p:cNvPr id="15" name="Picture 51" descr="Role of CWPP in Overall Cloud Infrastructure and Platform Services Hierarchy">
            <a:extLst>
              <a:ext uri="{FF2B5EF4-FFF2-40B4-BE49-F238E27FC236}">
                <a16:creationId xmlns:a16="http://schemas.microsoft.com/office/drawing/2014/main" id="{AEA62B8D-E404-4344-9C87-BDD6549165A8}"/>
              </a:ext>
            </a:extLst>
          </p:cNvPr>
          <p:cNvPicPr>
            <a:picLocks noGrp="1" noChangeAspect="1" noChangeArrowheads="1"/>
          </p:cNvPicPr>
          <p:nvPr>
            <p:ph idx="1"/>
          </p:nvPr>
        </p:nvPicPr>
        <p:blipFill rotWithShape="1">
          <a:blip r:embed="rId3" r:link="rId4">
            <a:extLst>
              <a:ext uri="{28A0092B-C50C-407E-A947-70E740481C1C}">
                <a14:useLocalDpi xmlns:a14="http://schemas.microsoft.com/office/drawing/2010/main" val="0"/>
              </a:ext>
            </a:extLst>
          </a:blip>
          <a:stretch>
            <a:fillRect/>
          </a:stretch>
        </p:blipFill>
        <p:spPr bwMode="auto">
          <a:xfrm>
            <a:off x="2449935" y="2122234"/>
            <a:ext cx="6459617" cy="38814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625FFEB1-4529-C94C-9D99-C585603775B2}"/>
              </a:ext>
            </a:extLst>
          </p:cNvPr>
          <p:cNvSpPr>
            <a:spLocks noChangeArrowheads="1"/>
          </p:cNvSpPr>
          <p:nvPr/>
        </p:nvSpPr>
        <p:spPr bwMode="auto">
          <a:xfrm>
            <a:off x="1815152" y="13560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Roboto" panose="02000000000000000000" pitchFamily="2" charset="0"/>
              <a:ea typeface="Roboto" panose="02000000000000000000" pitchFamily="2" charset="0"/>
            </a:endParaRPr>
          </a:p>
        </p:txBody>
      </p:sp>
      <p:sp>
        <p:nvSpPr>
          <p:cNvPr id="12" name="Rectangular Callout 11">
            <a:extLst>
              <a:ext uri="{FF2B5EF4-FFF2-40B4-BE49-F238E27FC236}">
                <a16:creationId xmlns:a16="http://schemas.microsoft.com/office/drawing/2014/main" id="{16313C4C-202D-5A45-B63D-915369BC703C}"/>
              </a:ext>
            </a:extLst>
          </p:cNvPr>
          <p:cNvSpPr/>
          <p:nvPr/>
        </p:nvSpPr>
        <p:spPr>
          <a:xfrm>
            <a:off x="288683" y="4927323"/>
            <a:ext cx="2069780" cy="1846387"/>
          </a:xfrm>
          <a:prstGeom prst="wedgeRectCallout">
            <a:avLst>
              <a:gd name="adj1" fmla="val 68240"/>
              <a:gd name="adj2" fmla="val -3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Roboto" panose="02000000000000000000" pitchFamily="2" charset="0"/>
                <a:ea typeface="Roboto" panose="02000000000000000000" pitchFamily="2" charset="0"/>
              </a:rPr>
              <a:t>Cloud infrastructure</a:t>
            </a:r>
            <a:r>
              <a:rPr lang="en-GB" sz="14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cloud providers</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IDS, antivirus, firewalls and similar tools</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as good as or better than most private DCs</a:t>
            </a:r>
          </a:p>
        </p:txBody>
      </p:sp>
      <p:sp>
        <p:nvSpPr>
          <p:cNvPr id="17" name="Rectangular Callout 16">
            <a:extLst>
              <a:ext uri="{FF2B5EF4-FFF2-40B4-BE49-F238E27FC236}">
                <a16:creationId xmlns:a16="http://schemas.microsoft.com/office/drawing/2014/main" id="{D2AA2799-93DE-6B4B-B02D-F8F9EAC441F5}"/>
              </a:ext>
            </a:extLst>
          </p:cNvPr>
          <p:cNvSpPr/>
          <p:nvPr/>
        </p:nvSpPr>
        <p:spPr>
          <a:xfrm>
            <a:off x="380155" y="1720633"/>
            <a:ext cx="2261904" cy="2959878"/>
          </a:xfrm>
          <a:prstGeom prst="wedgeRectCallout">
            <a:avLst>
              <a:gd name="adj1" fmla="val 68398"/>
              <a:gd name="adj2" fmla="val 38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Roboto" panose="02000000000000000000" pitchFamily="2" charset="0"/>
                <a:ea typeface="Roboto" panose="02000000000000000000" pitchFamily="2" charset="0"/>
              </a:rPr>
              <a:t>Cloud Security Posture Management (CSPM)</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integrates security capabilities offered by cloud providers with the customer’s security processes</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Cloud Access Security Brokers (CASB) - translate internal security policies to specific interfaces </a:t>
            </a:r>
          </a:p>
        </p:txBody>
      </p:sp>
      <p:sp>
        <p:nvSpPr>
          <p:cNvPr id="18" name="Rectangular Callout 17">
            <a:extLst>
              <a:ext uri="{FF2B5EF4-FFF2-40B4-BE49-F238E27FC236}">
                <a16:creationId xmlns:a16="http://schemas.microsoft.com/office/drawing/2014/main" id="{C549AF88-0DB8-EF46-BBCE-B6847AB4CDBB}"/>
              </a:ext>
            </a:extLst>
          </p:cNvPr>
          <p:cNvSpPr/>
          <p:nvPr/>
        </p:nvSpPr>
        <p:spPr>
          <a:xfrm>
            <a:off x="5679744" y="1484637"/>
            <a:ext cx="5585345" cy="1846388"/>
          </a:xfrm>
          <a:prstGeom prst="wedgeRectCallout">
            <a:avLst>
              <a:gd name="adj1" fmla="val -68104"/>
              <a:gd name="adj2" fmla="val 77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latin typeface="Roboto" panose="02000000000000000000" pitchFamily="2" charset="0"/>
                <a:ea typeface="Roboto" panose="02000000000000000000" pitchFamily="2" charset="0"/>
              </a:rPr>
              <a:t>Cloud Workload Protection Platforms (CWPP) </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provides “consistent visibility and control for physical machines, virtual machines, containers, and serverless workloads, regardless of location”</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brings end-point protection concepts to the cloud, taking into account specific characteristics: multi-tenancy, elasticity, resource limitations</a:t>
            </a:r>
          </a:p>
        </p:txBody>
      </p:sp>
      <p:sp>
        <p:nvSpPr>
          <p:cNvPr id="24" name="Rectangular Callout 23">
            <a:extLst>
              <a:ext uri="{FF2B5EF4-FFF2-40B4-BE49-F238E27FC236}">
                <a16:creationId xmlns:a16="http://schemas.microsoft.com/office/drawing/2014/main" id="{ACCFB7EF-785F-FD47-A3C1-C08769100412}"/>
              </a:ext>
            </a:extLst>
          </p:cNvPr>
          <p:cNvSpPr/>
          <p:nvPr/>
        </p:nvSpPr>
        <p:spPr>
          <a:xfrm>
            <a:off x="5956109" y="4794880"/>
            <a:ext cx="5308980" cy="1846388"/>
          </a:xfrm>
          <a:prstGeom prst="wedgeRectCallout">
            <a:avLst>
              <a:gd name="adj1" fmla="val -73092"/>
              <a:gd name="adj2" fmla="val -857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latin typeface="Roboto" panose="02000000000000000000" pitchFamily="2" charset="0"/>
                <a:ea typeface="Roboto" panose="02000000000000000000" pitchFamily="2" charset="0"/>
              </a:rPr>
              <a:t>Cloud Native Application Protection Platform (CNAPP) </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leverages the synergy in combining CWPP and CSPM capabilities</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scan workloads and configurations in development and protect workloads and configurations at runtime</a:t>
            </a:r>
          </a:p>
        </p:txBody>
      </p:sp>
    </p:spTree>
    <p:extLst>
      <p:ext uri="{BB962C8B-B14F-4D97-AF65-F5344CB8AC3E}">
        <p14:creationId xmlns:p14="http://schemas.microsoft.com/office/powerpoint/2010/main" val="28743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5F34-2979-A24C-A1FB-0BAA12C55749}"/>
              </a:ext>
            </a:extLst>
          </p:cNvPr>
          <p:cNvSpPr>
            <a:spLocks noGrp="1"/>
          </p:cNvSpPr>
          <p:nvPr>
            <p:ph type="title"/>
          </p:nvPr>
        </p:nvSpPr>
        <p:spPr/>
        <p:txBody>
          <a:bodyPr/>
          <a:lstStyle/>
          <a:p>
            <a:r>
              <a:rPr lang="en-GB" sz="4000" dirty="0"/>
              <a:t>Protecting the workload: the scope</a:t>
            </a:r>
          </a:p>
        </p:txBody>
      </p:sp>
      <p:pic>
        <p:nvPicPr>
          <p:cNvPr id="5" name="Content Placeholder 4" descr="A screenshot of a cell phone&#10;&#10;Description automatically generated">
            <a:extLst>
              <a:ext uri="{FF2B5EF4-FFF2-40B4-BE49-F238E27FC236}">
                <a16:creationId xmlns:a16="http://schemas.microsoft.com/office/drawing/2014/main" id="{F43B6529-F50F-8942-A4BA-0D8F377B9EA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24360" y="1562089"/>
            <a:ext cx="6266303" cy="4844398"/>
          </a:xfrm>
          <a:prstGeom prst="rect">
            <a:avLst/>
          </a:prstGeom>
        </p:spPr>
      </p:pic>
    </p:spTree>
    <p:extLst>
      <p:ext uri="{BB962C8B-B14F-4D97-AF65-F5344CB8AC3E}">
        <p14:creationId xmlns:p14="http://schemas.microsoft.com/office/powerpoint/2010/main" val="606147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D3CA-7406-2D48-A785-CAC50A1B241B}"/>
              </a:ext>
            </a:extLst>
          </p:cNvPr>
          <p:cNvSpPr>
            <a:spLocks noGrp="1"/>
          </p:cNvSpPr>
          <p:nvPr>
            <p:ph type="title"/>
          </p:nvPr>
        </p:nvSpPr>
        <p:spPr/>
        <p:txBody>
          <a:bodyPr/>
          <a:lstStyle/>
          <a:p>
            <a:r>
              <a:rPr lang="en-GB" dirty="0"/>
              <a:t>The need for visibility</a:t>
            </a:r>
          </a:p>
        </p:txBody>
      </p:sp>
      <p:pic>
        <p:nvPicPr>
          <p:cNvPr id="5" name="Content Placeholder 3">
            <a:extLst>
              <a:ext uri="{FF2B5EF4-FFF2-40B4-BE49-F238E27FC236}">
                <a16:creationId xmlns:a16="http://schemas.microsoft.com/office/drawing/2014/main" id="{8926BFEE-121A-6947-A6A3-FEC5E6591A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89135"/>
            <a:ext cx="10515600" cy="2563874"/>
          </a:xfrm>
        </p:spPr>
      </p:pic>
      <p:sp>
        <p:nvSpPr>
          <p:cNvPr id="6" name="Rectangular Callout 5">
            <a:extLst>
              <a:ext uri="{FF2B5EF4-FFF2-40B4-BE49-F238E27FC236}">
                <a16:creationId xmlns:a16="http://schemas.microsoft.com/office/drawing/2014/main" id="{43CDA66C-623D-D047-AAA0-372394F16FE7}"/>
              </a:ext>
            </a:extLst>
          </p:cNvPr>
          <p:cNvSpPr/>
          <p:nvPr/>
        </p:nvSpPr>
        <p:spPr>
          <a:xfrm>
            <a:off x="339634" y="5096862"/>
            <a:ext cx="2120861" cy="638550"/>
          </a:xfrm>
          <a:prstGeom prst="wedgeRectCallout">
            <a:avLst>
              <a:gd name="adj1" fmla="val 65527"/>
              <a:gd name="adj2" fmla="val -204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infrastructure</a:t>
            </a:r>
            <a:endParaRPr lang="en-GB" dirty="0">
              <a:latin typeface="Roboto" panose="02000000000000000000" pitchFamily="2" charset="0"/>
              <a:ea typeface="Roboto" panose="02000000000000000000" pitchFamily="2" charset="0"/>
            </a:endParaRPr>
          </a:p>
        </p:txBody>
      </p:sp>
      <p:sp>
        <p:nvSpPr>
          <p:cNvPr id="7" name="Rectangular Callout 6">
            <a:extLst>
              <a:ext uri="{FF2B5EF4-FFF2-40B4-BE49-F238E27FC236}">
                <a16:creationId xmlns:a16="http://schemas.microsoft.com/office/drawing/2014/main" id="{544504AA-7B49-334C-8E7B-4D894DCBE1A3}"/>
              </a:ext>
            </a:extLst>
          </p:cNvPr>
          <p:cNvSpPr/>
          <p:nvPr/>
        </p:nvSpPr>
        <p:spPr>
          <a:xfrm>
            <a:off x="597659" y="1485420"/>
            <a:ext cx="2661313" cy="707404"/>
          </a:xfrm>
          <a:prstGeom prst="wedgeRectCallout">
            <a:avLst>
              <a:gd name="adj1" fmla="val 17841"/>
              <a:gd name="adj2" fmla="val 2070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Security Posture Management (CSPM)</a:t>
            </a:r>
          </a:p>
        </p:txBody>
      </p:sp>
      <p:sp>
        <p:nvSpPr>
          <p:cNvPr id="8" name="Rectangular Callout 7">
            <a:extLst>
              <a:ext uri="{FF2B5EF4-FFF2-40B4-BE49-F238E27FC236}">
                <a16:creationId xmlns:a16="http://schemas.microsoft.com/office/drawing/2014/main" id="{55EFA207-DD0C-F646-815C-52DB577288F5}"/>
              </a:ext>
            </a:extLst>
          </p:cNvPr>
          <p:cNvSpPr/>
          <p:nvPr/>
        </p:nvSpPr>
        <p:spPr>
          <a:xfrm>
            <a:off x="5679744" y="1537877"/>
            <a:ext cx="3415269" cy="578099"/>
          </a:xfrm>
          <a:prstGeom prst="wedgeRectCallout">
            <a:avLst>
              <a:gd name="adj1" fmla="val -36515"/>
              <a:gd name="adj2" fmla="val 123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Workload Protection Platforms (CWPP) </a:t>
            </a:r>
          </a:p>
        </p:txBody>
      </p:sp>
      <p:sp>
        <p:nvSpPr>
          <p:cNvPr id="9" name="Rectangular Callout 8">
            <a:extLst>
              <a:ext uri="{FF2B5EF4-FFF2-40B4-BE49-F238E27FC236}">
                <a16:creationId xmlns:a16="http://schemas.microsoft.com/office/drawing/2014/main" id="{740384D9-9020-C249-8D21-A8A52412DF0C}"/>
              </a:ext>
            </a:extLst>
          </p:cNvPr>
          <p:cNvSpPr/>
          <p:nvPr/>
        </p:nvSpPr>
        <p:spPr>
          <a:xfrm>
            <a:off x="4560836" y="5415817"/>
            <a:ext cx="4011664" cy="1077057"/>
          </a:xfrm>
          <a:prstGeom prst="wedgeRectCallout">
            <a:avLst>
              <a:gd name="adj1" fmla="val -40192"/>
              <a:gd name="adj2" fmla="val -144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Native Application Protection Platform (CNAPP)</a:t>
            </a:r>
          </a:p>
          <a:p>
            <a:r>
              <a:rPr lang="en-GB" b="1" dirty="0">
                <a:latin typeface="Roboto" panose="02000000000000000000" pitchFamily="2" charset="0"/>
                <a:ea typeface="Roboto" panose="02000000000000000000" pitchFamily="2" charset="0"/>
              </a:rPr>
              <a:t>(not shown) </a:t>
            </a:r>
          </a:p>
        </p:txBody>
      </p:sp>
    </p:spTree>
    <p:extLst>
      <p:ext uri="{BB962C8B-B14F-4D97-AF65-F5344CB8AC3E}">
        <p14:creationId xmlns:p14="http://schemas.microsoft.com/office/powerpoint/2010/main" val="28065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B2F2-8A77-E74F-BCE9-B7325635A3B8}"/>
              </a:ext>
            </a:extLst>
          </p:cNvPr>
          <p:cNvSpPr>
            <a:spLocks noGrp="1"/>
          </p:cNvSpPr>
          <p:nvPr>
            <p:ph type="title"/>
          </p:nvPr>
        </p:nvSpPr>
        <p:spPr/>
        <p:txBody>
          <a:bodyPr/>
          <a:lstStyle/>
          <a:p>
            <a:r>
              <a:rPr lang="en-GB" dirty="0"/>
              <a:t>Protecting the workload</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EDA31EB7-FDEA-E943-8695-0CB32D907A0F}"/>
              </a:ext>
            </a:extLst>
          </p:cNvPr>
          <p:cNvPicPr>
            <a:picLocks noGrp="1" noChangeAspect="1"/>
          </p:cNvPicPr>
          <p:nvPr>
            <p:ph idx="1"/>
          </p:nvPr>
        </p:nvPicPr>
        <p:blipFill>
          <a:blip r:embed="rId3"/>
          <a:stretch>
            <a:fillRect/>
          </a:stretch>
        </p:blipFill>
        <p:spPr>
          <a:xfrm>
            <a:off x="1282517" y="2160588"/>
            <a:ext cx="7387003" cy="3881437"/>
          </a:xfrm>
          <a:prstGeom prst="rect">
            <a:avLst/>
          </a:prstGeom>
        </p:spPr>
      </p:pic>
      <p:sp>
        <p:nvSpPr>
          <p:cNvPr id="8" name="Line Callout 2 7">
            <a:extLst>
              <a:ext uri="{FF2B5EF4-FFF2-40B4-BE49-F238E27FC236}">
                <a16:creationId xmlns:a16="http://schemas.microsoft.com/office/drawing/2014/main" id="{604F0312-1406-F048-887F-FD44E6D531F8}"/>
              </a:ext>
            </a:extLst>
          </p:cNvPr>
          <p:cNvSpPr/>
          <p:nvPr/>
        </p:nvSpPr>
        <p:spPr>
          <a:xfrm>
            <a:off x="8669520" y="5035223"/>
            <a:ext cx="2047164" cy="1031757"/>
          </a:xfrm>
          <a:prstGeom prst="borderCallout2">
            <a:avLst>
              <a:gd name="adj1" fmla="val 18750"/>
              <a:gd name="adj2" fmla="val -8333"/>
              <a:gd name="adj3" fmla="val 18750"/>
              <a:gd name="adj4" fmla="val -16667"/>
              <a:gd name="adj5" fmla="val 84722"/>
              <a:gd name="adj6" fmla="val -41558"/>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Static configuration.</a:t>
            </a:r>
          </a:p>
          <a:p>
            <a:r>
              <a:rPr lang="en-GB" sz="1600" dirty="0">
                <a:solidFill>
                  <a:srgbClr val="002E5F"/>
                </a:solidFill>
                <a:latin typeface="Roboto" panose="02000000000000000000" pitchFamily="2" charset="0"/>
                <a:ea typeface="Roboto" panose="02000000000000000000" pitchFamily="2" charset="0"/>
              </a:rPr>
              <a:t>Consolidated tools available.</a:t>
            </a:r>
          </a:p>
        </p:txBody>
      </p:sp>
      <p:sp>
        <p:nvSpPr>
          <p:cNvPr id="9" name="Line Callout 2 8">
            <a:extLst>
              <a:ext uri="{FF2B5EF4-FFF2-40B4-BE49-F238E27FC236}">
                <a16:creationId xmlns:a16="http://schemas.microsoft.com/office/drawing/2014/main" id="{4BF1E4E5-9D22-D54C-9008-36B8D7CD65F5}"/>
              </a:ext>
            </a:extLst>
          </p:cNvPr>
          <p:cNvSpPr/>
          <p:nvPr/>
        </p:nvSpPr>
        <p:spPr>
          <a:xfrm>
            <a:off x="261579" y="2644313"/>
            <a:ext cx="1632136" cy="2306472"/>
          </a:xfrm>
          <a:prstGeom prst="borderCallout2">
            <a:avLst>
              <a:gd name="adj1" fmla="val 18750"/>
              <a:gd name="adj2" fmla="val 104334"/>
              <a:gd name="adj3" fmla="val 18325"/>
              <a:gd name="adj4" fmla="val 116666"/>
              <a:gd name="adj5" fmla="val 2848"/>
              <a:gd name="adj6" fmla="val 126442"/>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02E5F"/>
                </a:solidFill>
                <a:latin typeface="Roboto" panose="02000000000000000000" pitchFamily="2" charset="0"/>
                <a:ea typeface="Roboto" panose="02000000000000000000" pitchFamily="2" charset="0"/>
              </a:rPr>
              <a:t>Software is re-used in different projects</a:t>
            </a:r>
          </a:p>
          <a:p>
            <a:r>
              <a:rPr lang="en-GB" sz="1400" dirty="0">
                <a:solidFill>
                  <a:srgbClr val="002E5F"/>
                </a:solidFill>
                <a:latin typeface="Roboto" panose="02000000000000000000" pitchFamily="2" charset="0"/>
                <a:ea typeface="Roboto" panose="02000000000000000000" pitchFamily="2" charset="0"/>
              </a:rPr>
              <a:t>Several tools available for SAST/DAST.</a:t>
            </a:r>
          </a:p>
          <a:p>
            <a:r>
              <a:rPr lang="en-GB" sz="1400" dirty="0">
                <a:solidFill>
                  <a:srgbClr val="002E5F"/>
                </a:solidFill>
                <a:latin typeface="Roboto" panose="02000000000000000000" pitchFamily="2" charset="0"/>
                <a:ea typeface="Roboto" panose="02000000000000000000" pitchFamily="2" charset="0"/>
              </a:rPr>
              <a:t>They do not fully cover container images.</a:t>
            </a:r>
          </a:p>
        </p:txBody>
      </p:sp>
      <p:sp>
        <p:nvSpPr>
          <p:cNvPr id="10" name="Line Callout 2 9">
            <a:extLst>
              <a:ext uri="{FF2B5EF4-FFF2-40B4-BE49-F238E27FC236}">
                <a16:creationId xmlns:a16="http://schemas.microsoft.com/office/drawing/2014/main" id="{22F4ADFC-5F7E-D44B-BE8F-F8B19203D276}"/>
              </a:ext>
            </a:extLst>
          </p:cNvPr>
          <p:cNvSpPr/>
          <p:nvPr/>
        </p:nvSpPr>
        <p:spPr>
          <a:xfrm>
            <a:off x="538843" y="5182081"/>
            <a:ext cx="3216995" cy="1251721"/>
          </a:xfrm>
          <a:prstGeom prst="borderCallout2">
            <a:avLst>
              <a:gd name="adj1" fmla="val 20931"/>
              <a:gd name="adj2" fmla="val 100623"/>
              <a:gd name="adj3" fmla="val 20931"/>
              <a:gd name="adj4" fmla="val 106539"/>
              <a:gd name="adj5" fmla="val -52658"/>
              <a:gd name="adj6" fmla="val 103617"/>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02E5F"/>
                </a:solidFill>
                <a:latin typeface="Roboto" panose="02000000000000000000" pitchFamily="2" charset="0"/>
                <a:ea typeface="Roboto" panose="02000000000000000000" pitchFamily="2" charset="0"/>
              </a:rPr>
              <a:t>Kubernetes offers a rich set of controls to effectively secure clusters and their applications.</a:t>
            </a:r>
          </a:p>
          <a:p>
            <a:r>
              <a:rPr lang="en-GB" sz="1400" dirty="0">
                <a:solidFill>
                  <a:srgbClr val="002E5F"/>
                </a:solidFill>
                <a:latin typeface="Roboto" panose="02000000000000000000" pitchFamily="2" charset="0"/>
                <a:ea typeface="Roboto" panose="02000000000000000000" pitchFamily="2" charset="0"/>
              </a:rPr>
              <a:t>Defaults are usually the least secure settings.</a:t>
            </a:r>
          </a:p>
        </p:txBody>
      </p:sp>
      <p:sp>
        <p:nvSpPr>
          <p:cNvPr id="12" name="Line Callout 2 11">
            <a:extLst>
              <a:ext uri="{FF2B5EF4-FFF2-40B4-BE49-F238E27FC236}">
                <a16:creationId xmlns:a16="http://schemas.microsoft.com/office/drawing/2014/main" id="{F37059DC-836C-704D-94A2-81FFD04D6CAB}"/>
              </a:ext>
            </a:extLst>
          </p:cNvPr>
          <p:cNvSpPr/>
          <p:nvPr/>
        </p:nvSpPr>
        <p:spPr>
          <a:xfrm>
            <a:off x="4969575" y="5499819"/>
            <a:ext cx="2730771" cy="664666"/>
          </a:xfrm>
          <a:prstGeom prst="borderCallout2">
            <a:avLst>
              <a:gd name="adj1" fmla="val 18750"/>
              <a:gd name="adj2" fmla="val -8333"/>
              <a:gd name="adj3" fmla="val 18750"/>
              <a:gd name="adj4" fmla="val -16667"/>
              <a:gd name="adj5" fmla="val -107079"/>
              <a:gd name="adj6" fmla="val -22203"/>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Network instrumentation, logs, and event monitoring. </a:t>
            </a:r>
          </a:p>
        </p:txBody>
      </p:sp>
      <p:sp>
        <p:nvSpPr>
          <p:cNvPr id="13" name="Line Callout 2 12">
            <a:extLst>
              <a:ext uri="{FF2B5EF4-FFF2-40B4-BE49-F238E27FC236}">
                <a16:creationId xmlns:a16="http://schemas.microsoft.com/office/drawing/2014/main" id="{CC7BC330-2852-CB4C-B71D-F377506FCC66}"/>
              </a:ext>
            </a:extLst>
          </p:cNvPr>
          <p:cNvSpPr/>
          <p:nvPr/>
        </p:nvSpPr>
        <p:spPr>
          <a:xfrm>
            <a:off x="8846811" y="2474168"/>
            <a:ext cx="2519871" cy="935557"/>
          </a:xfrm>
          <a:prstGeom prst="borderCallout2">
            <a:avLst>
              <a:gd name="adj1" fmla="val 18750"/>
              <a:gd name="adj2" fmla="val -8333"/>
              <a:gd name="adj3" fmla="val 18750"/>
              <a:gd name="adj4" fmla="val -16667"/>
              <a:gd name="adj5" fmla="val 118614"/>
              <a:gd name="adj6" fmla="val -92225"/>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Effective run-time missing, especially for serverless computing. </a:t>
            </a:r>
          </a:p>
        </p:txBody>
      </p:sp>
      <p:sp>
        <p:nvSpPr>
          <p:cNvPr id="14" name="Line Callout 2 13">
            <a:extLst>
              <a:ext uri="{FF2B5EF4-FFF2-40B4-BE49-F238E27FC236}">
                <a16:creationId xmlns:a16="http://schemas.microsoft.com/office/drawing/2014/main" id="{2A07A123-65FE-6D46-93D1-FDC0E7555AC2}"/>
              </a:ext>
            </a:extLst>
          </p:cNvPr>
          <p:cNvSpPr/>
          <p:nvPr/>
        </p:nvSpPr>
        <p:spPr>
          <a:xfrm>
            <a:off x="6176691" y="1272187"/>
            <a:ext cx="4013315" cy="935557"/>
          </a:xfrm>
          <a:prstGeom prst="borderCallout2">
            <a:avLst>
              <a:gd name="adj1" fmla="val 80691"/>
              <a:gd name="adj2" fmla="val -2555"/>
              <a:gd name="adj3" fmla="val 80691"/>
              <a:gd name="adj4" fmla="val -12333"/>
              <a:gd name="adj5" fmla="val 134976"/>
              <a:gd name="adj6" fmla="val -37959"/>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Analysis of all possible operating conditions is largely unpractical (software is often not known). </a:t>
            </a:r>
          </a:p>
        </p:txBody>
      </p:sp>
      <p:sp>
        <p:nvSpPr>
          <p:cNvPr id="15" name="Line Callout 2 14">
            <a:extLst>
              <a:ext uri="{FF2B5EF4-FFF2-40B4-BE49-F238E27FC236}">
                <a16:creationId xmlns:a16="http://schemas.microsoft.com/office/drawing/2014/main" id="{35986A8C-4DBF-5449-A4C4-25D1C4BA2234}"/>
              </a:ext>
            </a:extLst>
          </p:cNvPr>
          <p:cNvSpPr/>
          <p:nvPr/>
        </p:nvSpPr>
        <p:spPr>
          <a:xfrm>
            <a:off x="8333857" y="3822601"/>
            <a:ext cx="2382827" cy="787202"/>
          </a:xfrm>
          <a:prstGeom prst="borderCallout2">
            <a:avLst>
              <a:gd name="adj1" fmla="val 18750"/>
              <a:gd name="adj2" fmla="val -8333"/>
              <a:gd name="adj3" fmla="val 18750"/>
              <a:gd name="adj4" fmla="val -16667"/>
              <a:gd name="adj5" fmla="val 110433"/>
              <a:gd name="adj6" fmla="val -23558"/>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API remains the most vulnerable point. </a:t>
            </a:r>
          </a:p>
        </p:txBody>
      </p:sp>
    </p:spTree>
    <p:extLst>
      <p:ext uri="{BB962C8B-B14F-4D97-AF65-F5344CB8AC3E}">
        <p14:creationId xmlns:p14="http://schemas.microsoft.com/office/powerpoint/2010/main" val="121103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C1A9C-7289-8C41-82EC-7AF8CA27F5F2}"/>
              </a:ext>
            </a:extLst>
          </p:cNvPr>
          <p:cNvSpPr>
            <a:spLocks noGrp="1"/>
          </p:cNvSpPr>
          <p:nvPr>
            <p:ph type="title"/>
          </p:nvPr>
        </p:nvSpPr>
        <p:spPr/>
        <p:txBody>
          <a:bodyPr/>
          <a:lstStyle/>
          <a:p>
            <a:r>
              <a:rPr lang="en-GB" dirty="0"/>
              <a:t>Protecting the workload</a:t>
            </a:r>
          </a:p>
        </p:txBody>
      </p:sp>
      <p:pic>
        <p:nvPicPr>
          <p:cNvPr id="5" name="Content Placeholder 4">
            <a:extLst>
              <a:ext uri="{FF2B5EF4-FFF2-40B4-BE49-F238E27FC236}">
                <a16:creationId xmlns:a16="http://schemas.microsoft.com/office/drawing/2014/main" id="{A06FE19B-7965-7947-8F8F-6523CCEAB611}"/>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8440" y="1632327"/>
            <a:ext cx="8360865" cy="4851808"/>
          </a:xfrm>
          <a:prstGeom prst="rect">
            <a:avLst/>
          </a:prstGeom>
        </p:spPr>
      </p:pic>
    </p:spTree>
    <p:extLst>
      <p:ext uri="{BB962C8B-B14F-4D97-AF65-F5344CB8AC3E}">
        <p14:creationId xmlns:p14="http://schemas.microsoft.com/office/powerpoint/2010/main" val="1392536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A447-3787-5C42-A576-CEC80453BF83}"/>
              </a:ext>
            </a:extLst>
          </p:cNvPr>
          <p:cNvSpPr>
            <a:spLocks noGrp="1"/>
          </p:cNvSpPr>
          <p:nvPr>
            <p:ph type="title"/>
          </p:nvPr>
        </p:nvSpPr>
        <p:spPr/>
        <p:txBody>
          <a:bodyPr>
            <a:normAutofit fontScale="90000"/>
          </a:bodyPr>
          <a:lstStyle/>
          <a:p>
            <a:r>
              <a:rPr lang="en-GB" dirty="0"/>
              <a:t>Security Information and Event Management</a:t>
            </a:r>
          </a:p>
        </p:txBody>
      </p:sp>
      <p:sp>
        <p:nvSpPr>
          <p:cNvPr id="5" name="Content Placeholder 4">
            <a:extLst>
              <a:ext uri="{FF2B5EF4-FFF2-40B4-BE49-F238E27FC236}">
                <a16:creationId xmlns:a16="http://schemas.microsoft.com/office/drawing/2014/main" id="{EDD31CC1-5858-6241-85C4-D430FC62DDED}"/>
              </a:ext>
            </a:extLst>
          </p:cNvPr>
          <p:cNvSpPr>
            <a:spLocks noGrp="1"/>
          </p:cNvSpPr>
          <p:nvPr>
            <p:ph sz="half" idx="1"/>
          </p:nvPr>
        </p:nvSpPr>
        <p:spPr>
          <a:xfrm>
            <a:off x="677334" y="2160589"/>
            <a:ext cx="4963612" cy="3880772"/>
          </a:xfrm>
        </p:spPr>
        <p:txBody>
          <a:bodyPr>
            <a:noAutofit/>
          </a:bodyPr>
          <a:lstStyle/>
          <a:p>
            <a:pPr lvl="0"/>
            <a:r>
              <a:rPr lang="en-GB" sz="2000" b="1" dirty="0"/>
              <a:t>Collection</a:t>
            </a:r>
            <a:r>
              <a:rPr lang="en-GB" sz="2000" dirty="0"/>
              <a:t> of events and logs from many sources</a:t>
            </a:r>
          </a:p>
          <a:p>
            <a:pPr lvl="1">
              <a:buFont typeface="Courier New" panose="02070309020205020404" pitchFamily="49" charset="0"/>
              <a:buChar char="o"/>
            </a:pPr>
            <a:r>
              <a:rPr lang="en-GB" sz="1800" dirty="0"/>
              <a:t>preferably in raw formats to fulfil legal requirements for forensics.</a:t>
            </a:r>
          </a:p>
          <a:p>
            <a:pPr lvl="0"/>
            <a:r>
              <a:rPr lang="en-GB" sz="2000" b="1" dirty="0"/>
              <a:t>Decisions</a:t>
            </a:r>
            <a:r>
              <a:rPr lang="en-GB" sz="2000" dirty="0"/>
              <a:t> based on </a:t>
            </a:r>
            <a:r>
              <a:rPr lang="en-GB" sz="1800" dirty="0"/>
              <a:t>rules</a:t>
            </a:r>
          </a:p>
          <a:p>
            <a:pPr lvl="1">
              <a:buFont typeface="Courier New" panose="02070309020205020404" pitchFamily="49" charset="0"/>
              <a:buChar char="o"/>
            </a:pPr>
            <a:r>
              <a:rPr lang="en-GB" sz="1800" dirty="0"/>
              <a:t>look for known patterns in the reported data.</a:t>
            </a:r>
          </a:p>
          <a:p>
            <a:pPr lvl="0"/>
            <a:r>
              <a:rPr lang="en-GB" sz="2000" dirty="0"/>
              <a:t>Incident </a:t>
            </a:r>
            <a:r>
              <a:rPr lang="en-GB" sz="2000" b="1" dirty="0"/>
              <a:t>generation</a:t>
            </a:r>
          </a:p>
          <a:p>
            <a:pPr lvl="1">
              <a:buFont typeface="Courier New" panose="02070309020205020404" pitchFamily="49" charset="0"/>
              <a:buChar char="o"/>
            </a:pPr>
            <a:r>
              <a:rPr lang="en-GB" sz="1800" dirty="0"/>
              <a:t>logs, reports, or alerts.</a:t>
            </a:r>
          </a:p>
          <a:p>
            <a:pPr lvl="0"/>
            <a:r>
              <a:rPr lang="en-GB" sz="2000" b="1" dirty="0"/>
              <a:t>Notification</a:t>
            </a:r>
            <a:r>
              <a:rPr lang="en-GB" sz="2000" dirty="0"/>
              <a:t> to humans 	</a:t>
            </a:r>
          </a:p>
          <a:p>
            <a:pPr lvl="1">
              <a:buFont typeface="Courier New" panose="02070309020205020404" pitchFamily="49" charset="0"/>
              <a:buChar char="o"/>
            </a:pPr>
            <a:r>
              <a:rPr lang="en-GB" sz="1800" dirty="0"/>
              <a:t>including remediation, if possible.</a:t>
            </a:r>
          </a:p>
        </p:txBody>
      </p:sp>
      <p:pic>
        <p:nvPicPr>
          <p:cNvPr id="19458" name="Picture 2" descr="Event Correlation.">
            <a:extLst>
              <a:ext uri="{FF2B5EF4-FFF2-40B4-BE49-F238E27FC236}">
                <a16:creationId xmlns:a16="http://schemas.microsoft.com/office/drawing/2014/main" id="{F2354C12-CAD6-7B4F-9847-158A64EF5E5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35111" y="2558389"/>
            <a:ext cx="5442132" cy="279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147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DAE9-0DC4-0E46-BDB9-FD9DDC9974B3}"/>
              </a:ext>
            </a:extLst>
          </p:cNvPr>
          <p:cNvSpPr>
            <a:spLocks noGrp="1"/>
          </p:cNvSpPr>
          <p:nvPr>
            <p:ph type="title"/>
          </p:nvPr>
        </p:nvSpPr>
        <p:spPr/>
        <p:txBody>
          <a:bodyPr/>
          <a:lstStyle/>
          <a:p>
            <a:r>
              <a:rPr lang="en-GB" dirty="0"/>
              <a:t>SIEM – Known limitations</a:t>
            </a:r>
          </a:p>
        </p:txBody>
      </p:sp>
      <p:pic>
        <p:nvPicPr>
          <p:cNvPr id="9" name="Content Placeholder 8" descr="Table&#10;&#10;Description automatically generated">
            <a:extLst>
              <a:ext uri="{FF2B5EF4-FFF2-40B4-BE49-F238E27FC236}">
                <a16:creationId xmlns:a16="http://schemas.microsoft.com/office/drawing/2014/main" id="{1FB09449-B49F-BF4A-972E-977A2F2DEBE4}"/>
              </a:ext>
            </a:extLst>
          </p:cNvPr>
          <p:cNvPicPr>
            <a:picLocks noGrp="1" noChangeAspect="1"/>
          </p:cNvPicPr>
          <p:nvPr>
            <p:ph idx="1"/>
          </p:nvPr>
        </p:nvPicPr>
        <p:blipFill>
          <a:blip r:embed="rId2"/>
          <a:stretch>
            <a:fillRect/>
          </a:stretch>
        </p:blipFill>
        <p:spPr>
          <a:xfrm>
            <a:off x="792004" y="2136029"/>
            <a:ext cx="8596312" cy="3782069"/>
          </a:xfrm>
          <a:prstGeom prst="rect">
            <a:avLst/>
          </a:prstGeom>
        </p:spPr>
      </p:pic>
      <p:sp>
        <p:nvSpPr>
          <p:cNvPr id="10" name="Oval 9">
            <a:extLst>
              <a:ext uri="{FF2B5EF4-FFF2-40B4-BE49-F238E27FC236}">
                <a16:creationId xmlns:a16="http://schemas.microsoft.com/office/drawing/2014/main" id="{D54F6996-2343-7A41-AD3B-091CE2449CCB}"/>
              </a:ext>
            </a:extLst>
          </p:cNvPr>
          <p:cNvSpPr/>
          <p:nvPr/>
        </p:nvSpPr>
        <p:spPr>
          <a:xfrm>
            <a:off x="618309" y="5344181"/>
            <a:ext cx="3747629" cy="573917"/>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1" name="Oval 10">
            <a:extLst>
              <a:ext uri="{FF2B5EF4-FFF2-40B4-BE49-F238E27FC236}">
                <a16:creationId xmlns:a16="http://schemas.microsoft.com/office/drawing/2014/main" id="{05458A24-4694-F444-97A5-D28F2D95C069}"/>
              </a:ext>
            </a:extLst>
          </p:cNvPr>
          <p:cNvSpPr/>
          <p:nvPr/>
        </p:nvSpPr>
        <p:spPr>
          <a:xfrm>
            <a:off x="562523" y="4862644"/>
            <a:ext cx="2360981" cy="573917"/>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2" name="Oval 11">
            <a:extLst>
              <a:ext uri="{FF2B5EF4-FFF2-40B4-BE49-F238E27FC236}">
                <a16:creationId xmlns:a16="http://schemas.microsoft.com/office/drawing/2014/main" id="{9AEB69F9-4478-9549-AF80-C9E10AB95922}"/>
              </a:ext>
            </a:extLst>
          </p:cNvPr>
          <p:cNvSpPr/>
          <p:nvPr/>
        </p:nvSpPr>
        <p:spPr>
          <a:xfrm>
            <a:off x="677090" y="4329404"/>
            <a:ext cx="1847169" cy="573917"/>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3" name="Rectangular Callout 12">
            <a:extLst>
              <a:ext uri="{FF2B5EF4-FFF2-40B4-BE49-F238E27FC236}">
                <a16:creationId xmlns:a16="http://schemas.microsoft.com/office/drawing/2014/main" id="{8726476A-6BF9-4E46-A0C1-A9EFEA20A457}"/>
              </a:ext>
            </a:extLst>
          </p:cNvPr>
          <p:cNvSpPr/>
          <p:nvPr/>
        </p:nvSpPr>
        <p:spPr>
          <a:xfrm>
            <a:off x="3766505" y="2072595"/>
            <a:ext cx="5460274" cy="2427711"/>
          </a:xfrm>
          <a:prstGeom prst="wedgeRectCallout">
            <a:avLst>
              <a:gd name="adj1" fmla="val -35510"/>
              <a:gd name="adj2" fmla="val 63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r>
              <a:rPr lang="en-GB" sz="2800" dirty="0">
                <a:latin typeface="Roboto" panose="02000000000000000000" pitchFamily="2" charset="0"/>
                <a:ea typeface="Roboto" panose="02000000000000000000" pitchFamily="2" charset="0"/>
              </a:rPr>
              <a:t>Make the system </a:t>
            </a:r>
            <a:r>
              <a:rPr lang="en-GB" sz="2800" i="1" dirty="0">
                <a:latin typeface="Roboto" panose="02000000000000000000" pitchFamily="2" charset="0"/>
                <a:ea typeface="Roboto" panose="02000000000000000000" pitchFamily="2" charset="0"/>
              </a:rPr>
              <a:t>programmable</a:t>
            </a:r>
            <a:r>
              <a:rPr lang="en-GB" sz="2800" dirty="0">
                <a:latin typeface="Roboto" panose="02000000000000000000" pitchFamily="2" charset="0"/>
                <a:ea typeface="Roboto" panose="02000000000000000000" pitchFamily="2" charset="0"/>
              </a:rPr>
              <a:t>:</a:t>
            </a:r>
          </a:p>
          <a:p>
            <a:pPr algn="ctr"/>
            <a:r>
              <a:rPr lang="en-GB" sz="2800" b="1" dirty="0">
                <a:latin typeface="Roboto" panose="02000000000000000000" pitchFamily="2" charset="0"/>
                <a:ea typeface="Roboto" panose="02000000000000000000" pitchFamily="2" charset="0"/>
              </a:rPr>
              <a:t>programmatic visibility</a:t>
            </a:r>
          </a:p>
          <a:p>
            <a:pPr algn="ctr"/>
            <a:r>
              <a:rPr lang="en-GB" sz="2800" b="1" dirty="0">
                <a:latin typeface="Roboto" panose="02000000000000000000" pitchFamily="2" charset="0"/>
                <a:ea typeface="Roboto" panose="02000000000000000000" pitchFamily="2" charset="0"/>
              </a:rPr>
              <a:t>+</a:t>
            </a:r>
          </a:p>
          <a:p>
            <a:pPr algn="ctr"/>
            <a:r>
              <a:rPr lang="en-GB" sz="2800" b="1" dirty="0">
                <a:latin typeface="Roboto" panose="02000000000000000000" pitchFamily="2" charset="0"/>
                <a:ea typeface="Roboto" panose="02000000000000000000" pitchFamily="2" charset="0"/>
              </a:rPr>
              <a:t>dynamic security pipelines</a:t>
            </a:r>
          </a:p>
        </p:txBody>
      </p:sp>
    </p:spTree>
    <p:extLst>
      <p:ext uri="{BB962C8B-B14F-4D97-AF65-F5344CB8AC3E}">
        <p14:creationId xmlns:p14="http://schemas.microsoft.com/office/powerpoint/2010/main" val="18994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2000"/>
                                        <p:tgtEl>
                                          <p:spTgt spid="11"/>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1C34-0F7D-D940-ACE0-F56A2B3B6CAD}"/>
              </a:ext>
            </a:extLst>
          </p:cNvPr>
          <p:cNvSpPr>
            <a:spLocks noGrp="1"/>
          </p:cNvSpPr>
          <p:nvPr>
            <p:ph type="title"/>
          </p:nvPr>
        </p:nvSpPr>
        <p:spPr/>
        <p:txBody>
          <a:bodyPr/>
          <a:lstStyle/>
          <a:p>
            <a:r>
              <a:rPr lang="en-GB" dirty="0"/>
              <a:t>SIEM – Evolution </a:t>
            </a:r>
          </a:p>
        </p:txBody>
      </p:sp>
      <p:sp>
        <p:nvSpPr>
          <p:cNvPr id="3" name="Content Placeholder 2">
            <a:extLst>
              <a:ext uri="{FF2B5EF4-FFF2-40B4-BE49-F238E27FC236}">
                <a16:creationId xmlns:a16="http://schemas.microsoft.com/office/drawing/2014/main" id="{207FDEE5-A42F-DD43-BAE8-35707A086F3A}"/>
              </a:ext>
            </a:extLst>
          </p:cNvPr>
          <p:cNvSpPr>
            <a:spLocks noGrp="1"/>
          </p:cNvSpPr>
          <p:nvPr>
            <p:ph idx="1"/>
          </p:nvPr>
        </p:nvSpPr>
        <p:spPr/>
        <p:txBody>
          <a:bodyPr>
            <a:normAutofit fontScale="70000" lnSpcReduction="20000"/>
          </a:bodyPr>
          <a:lstStyle/>
          <a:p>
            <a:pPr>
              <a:lnSpc>
                <a:spcPct val="120000"/>
              </a:lnSpc>
            </a:pPr>
            <a:r>
              <a:rPr lang="en-GB" dirty="0"/>
              <a:t>Analytics-driven SIEM</a:t>
            </a:r>
          </a:p>
          <a:p>
            <a:pPr lvl="1">
              <a:lnSpc>
                <a:spcPct val="120000"/>
              </a:lnSpc>
              <a:buFont typeface="Courier New" panose="02070309020205020404" pitchFamily="49" charset="0"/>
              <a:buChar char="o"/>
            </a:pPr>
            <a:r>
              <a:rPr lang="en-GB" dirty="0"/>
              <a:t>beyond plain correlation rules for data analysis;</a:t>
            </a:r>
          </a:p>
          <a:p>
            <a:pPr lvl="1">
              <a:lnSpc>
                <a:spcPct val="120000"/>
              </a:lnSpc>
              <a:buFont typeface="Courier New" panose="02070309020205020404" pitchFamily="49" charset="0"/>
              <a:buChar char="o"/>
            </a:pPr>
            <a:r>
              <a:rPr lang="en-GB" dirty="0"/>
              <a:t>sophisticated quantitative methods to gain insight into and prioritize efforts;</a:t>
            </a:r>
          </a:p>
          <a:p>
            <a:pPr lvl="1">
              <a:lnSpc>
                <a:spcPct val="120000"/>
              </a:lnSpc>
              <a:buFont typeface="Courier New" panose="02070309020205020404" pitchFamily="49" charset="0"/>
              <a:buChar char="o"/>
            </a:pPr>
            <a:r>
              <a:rPr lang="en-GB" dirty="0"/>
              <a:t>ML and AI for anomaly detection.</a:t>
            </a:r>
          </a:p>
          <a:p>
            <a:pPr>
              <a:lnSpc>
                <a:spcPct val="120000"/>
              </a:lnSpc>
            </a:pPr>
            <a:r>
              <a:rPr lang="en-GB" dirty="0"/>
              <a:t>Flexibility</a:t>
            </a:r>
          </a:p>
          <a:p>
            <a:pPr lvl="1">
              <a:lnSpc>
                <a:spcPct val="120000"/>
              </a:lnSpc>
              <a:buFont typeface="Courier New" panose="02070309020205020404" pitchFamily="49" charset="0"/>
              <a:buChar char="o"/>
            </a:pPr>
            <a:r>
              <a:rPr lang="en-GB" dirty="0"/>
              <a:t>on premises, in the cloud or hybrid deployment.</a:t>
            </a:r>
          </a:p>
          <a:p>
            <a:pPr>
              <a:lnSpc>
                <a:spcPct val="120000"/>
              </a:lnSpc>
            </a:pPr>
            <a:r>
              <a:rPr lang="en-GB" dirty="0"/>
              <a:t>Beyond logs and security events</a:t>
            </a:r>
          </a:p>
          <a:p>
            <a:pPr lvl="1">
              <a:lnSpc>
                <a:spcPct val="120000"/>
              </a:lnSpc>
              <a:buFont typeface="Courier New" panose="02070309020205020404" pitchFamily="49" charset="0"/>
              <a:buChar char="o"/>
            </a:pPr>
            <a:r>
              <a:rPr lang="en-GB" dirty="0"/>
              <a:t>broader insights from data sources, including cloud workloads.</a:t>
            </a:r>
          </a:p>
          <a:p>
            <a:pPr>
              <a:lnSpc>
                <a:spcPct val="120000"/>
              </a:lnSpc>
            </a:pPr>
            <a:r>
              <a:rPr lang="en-GB" dirty="0"/>
              <a:t>Improved decision-support</a:t>
            </a:r>
          </a:p>
          <a:p>
            <a:pPr lvl="1">
              <a:lnSpc>
                <a:spcPct val="120000"/>
              </a:lnSpc>
              <a:buFont typeface="Courier New" panose="02070309020205020404" pitchFamily="49" charset="0"/>
              <a:buChar char="o"/>
            </a:pPr>
            <a:r>
              <a:rPr lang="en-GB" dirty="0"/>
              <a:t>rapid response, incident investigation and coordination of CSIRT. </a:t>
            </a:r>
          </a:p>
        </p:txBody>
      </p:sp>
    </p:spTree>
    <p:extLst>
      <p:ext uri="{BB962C8B-B14F-4D97-AF65-F5344CB8AC3E}">
        <p14:creationId xmlns:p14="http://schemas.microsoft.com/office/powerpoint/2010/main" val="2957649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F56175-7624-3C4A-8900-C4F27836ABC0}"/>
              </a:ext>
            </a:extLst>
          </p:cNvPr>
          <p:cNvSpPr>
            <a:spLocks noGrp="1"/>
          </p:cNvSpPr>
          <p:nvPr>
            <p:ph type="title"/>
          </p:nvPr>
        </p:nvSpPr>
        <p:spPr/>
        <p:txBody>
          <a:bodyPr/>
          <a:lstStyle/>
          <a:p>
            <a:r>
              <a:rPr lang="en-GB" dirty="0"/>
              <a:t>SIEM – Evolution </a:t>
            </a:r>
          </a:p>
        </p:txBody>
      </p:sp>
      <p:sp>
        <p:nvSpPr>
          <p:cNvPr id="6" name="Content Placeholder 5">
            <a:extLst>
              <a:ext uri="{FF2B5EF4-FFF2-40B4-BE49-F238E27FC236}">
                <a16:creationId xmlns:a16="http://schemas.microsoft.com/office/drawing/2014/main" id="{B04EB6BD-3DF4-5B4A-A156-F08FE9428330}"/>
              </a:ext>
            </a:extLst>
          </p:cNvPr>
          <p:cNvSpPr>
            <a:spLocks noGrp="1"/>
          </p:cNvSpPr>
          <p:nvPr>
            <p:ph sz="half" idx="1"/>
          </p:nvPr>
        </p:nvSpPr>
        <p:spPr>
          <a:xfrm>
            <a:off x="838200" y="1540707"/>
            <a:ext cx="4784678" cy="4636256"/>
          </a:xfrm>
        </p:spPr>
        <p:txBody>
          <a:bodyPr>
            <a:normAutofit fontScale="92500" lnSpcReduction="20000"/>
          </a:bodyPr>
          <a:lstStyle/>
          <a:p>
            <a:pPr>
              <a:lnSpc>
                <a:spcPct val="110000"/>
              </a:lnSpc>
            </a:pPr>
            <a:r>
              <a:rPr lang="en-GB" dirty="0"/>
              <a:t>Scalability</a:t>
            </a:r>
          </a:p>
          <a:p>
            <a:pPr lvl="1">
              <a:lnSpc>
                <a:spcPct val="110000"/>
              </a:lnSpc>
              <a:buFont typeface="Courier New" panose="02070309020205020404" pitchFamily="49" charset="0"/>
              <a:buChar char="o"/>
            </a:pPr>
            <a:r>
              <a:rPr lang="en-GB" dirty="0"/>
              <a:t>to follow the organization grow;</a:t>
            </a:r>
          </a:p>
          <a:p>
            <a:pPr lvl="1">
              <a:lnSpc>
                <a:spcPct val="110000"/>
              </a:lnSpc>
              <a:buFont typeface="Courier New" panose="02070309020205020404" pitchFamily="49" charset="0"/>
              <a:buChar char="o"/>
            </a:pPr>
            <a:r>
              <a:rPr lang="en-GB" dirty="0"/>
              <a:t>filter out useless information and events.</a:t>
            </a:r>
          </a:p>
          <a:p>
            <a:pPr>
              <a:lnSpc>
                <a:spcPct val="110000"/>
              </a:lnSpc>
            </a:pPr>
            <a:r>
              <a:rPr lang="en-GB" dirty="0"/>
              <a:t>Elasticity</a:t>
            </a:r>
          </a:p>
          <a:p>
            <a:pPr lvl="1">
              <a:lnSpc>
                <a:spcPct val="110000"/>
              </a:lnSpc>
              <a:buFont typeface="Courier New" panose="02070309020205020404" pitchFamily="49" charset="0"/>
              <a:buChar char="o"/>
            </a:pPr>
            <a:r>
              <a:rPr lang="en-GB" dirty="0"/>
              <a:t>to detect new cloud workloads;</a:t>
            </a:r>
          </a:p>
          <a:p>
            <a:pPr lvl="1">
              <a:lnSpc>
                <a:spcPct val="110000"/>
              </a:lnSpc>
              <a:buFont typeface="Courier New" panose="02070309020205020404" pitchFamily="49" charset="0"/>
              <a:buChar char="o"/>
            </a:pPr>
            <a:r>
              <a:rPr lang="en-GB" dirty="0"/>
              <a:t>to process variable amounts of data;</a:t>
            </a:r>
          </a:p>
          <a:p>
            <a:pPr lvl="1">
              <a:lnSpc>
                <a:spcPct val="110000"/>
              </a:lnSpc>
              <a:buFont typeface="Courier New" panose="02070309020205020404" pitchFamily="49" charset="0"/>
              <a:buChar char="o"/>
            </a:pPr>
            <a:r>
              <a:rPr lang="en-GB" dirty="0"/>
              <a:t>to balance resource consumption and performance.</a:t>
            </a:r>
          </a:p>
        </p:txBody>
      </p:sp>
      <p:pic>
        <p:nvPicPr>
          <p:cNvPr id="8" name="Content Placeholder 7" descr="A picture containing graphical user interface&#10;&#10;Description automatically generated">
            <a:extLst>
              <a:ext uri="{FF2B5EF4-FFF2-40B4-BE49-F238E27FC236}">
                <a16:creationId xmlns:a16="http://schemas.microsoft.com/office/drawing/2014/main" id="{A329A05E-D4B0-F540-87B1-9970510D09AF}"/>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5490081" y="2060812"/>
            <a:ext cx="5863719" cy="3221991"/>
          </a:xfrm>
          <a:prstGeom prst="rect">
            <a:avLst/>
          </a:prstGeom>
        </p:spPr>
      </p:pic>
    </p:spTree>
    <p:extLst>
      <p:ext uri="{BB962C8B-B14F-4D97-AF65-F5344CB8AC3E}">
        <p14:creationId xmlns:p14="http://schemas.microsoft.com/office/powerpoint/2010/main" val="744871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B02AE-1904-D049-9CE5-1856FA172F09}"/>
              </a:ext>
            </a:extLst>
          </p:cNvPr>
          <p:cNvSpPr>
            <a:spLocks noGrp="1"/>
          </p:cNvSpPr>
          <p:nvPr>
            <p:ph type="title"/>
          </p:nvPr>
        </p:nvSpPr>
        <p:spPr/>
        <p:txBody>
          <a:bodyPr/>
          <a:lstStyle/>
          <a:p>
            <a:r>
              <a:rPr lang="en-GB" dirty="0"/>
              <a:t>SIEM - Challenges</a:t>
            </a:r>
          </a:p>
        </p:txBody>
      </p:sp>
      <p:sp>
        <p:nvSpPr>
          <p:cNvPr id="7" name="Content Placeholder 26">
            <a:extLst>
              <a:ext uri="{FF2B5EF4-FFF2-40B4-BE49-F238E27FC236}">
                <a16:creationId xmlns:a16="http://schemas.microsoft.com/office/drawing/2014/main" id="{161BF9BD-CF96-0D4E-8834-C9FAF610FCC4}"/>
              </a:ext>
            </a:extLst>
          </p:cNvPr>
          <p:cNvSpPr txBox="1">
            <a:spLocks/>
          </p:cNvSpPr>
          <p:nvPr/>
        </p:nvSpPr>
        <p:spPr>
          <a:xfrm>
            <a:off x="5248012" y="3731529"/>
            <a:ext cx="4591448" cy="225080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20000"/>
              </a:lnSpc>
              <a:buClr>
                <a:schemeClr val="accent1"/>
              </a:buClr>
              <a:buSzPct val="80000"/>
              <a:buFont typeface="Wingdings 3" charset="2"/>
              <a:buChar char=""/>
            </a:pPr>
            <a:r>
              <a:rPr lang="en-GB" sz="6400" dirty="0">
                <a:solidFill>
                  <a:schemeClr val="tx1">
                    <a:lumMod val="75000"/>
                    <a:lumOff val="25000"/>
                  </a:schemeClr>
                </a:solidFill>
                <a:latin typeface="Roboto" panose="02000000000000000000" pitchFamily="2" charset="0"/>
                <a:ea typeface="Roboto" panose="02000000000000000000" pitchFamily="2" charset="0"/>
              </a:rPr>
              <a:t>Beyond bare metal servers and static service architectures:</a:t>
            </a:r>
          </a:p>
          <a:p>
            <a:pPr lvl="1" defTabSz="457200">
              <a:lnSpc>
                <a:spcPct val="120000"/>
              </a:lnSpc>
              <a:spcBef>
                <a:spcPts val="1000"/>
              </a:spcBef>
              <a:buClr>
                <a:schemeClr val="accent1"/>
              </a:buClr>
              <a:buSzPct val="80000"/>
              <a:buFont typeface="Courier New" panose="02070309020205020404" pitchFamily="49" charset="0"/>
              <a:buChar char="o"/>
            </a:pPr>
            <a:r>
              <a:rPr lang="en-GB" sz="6400" dirty="0">
                <a:solidFill>
                  <a:schemeClr val="tx1">
                    <a:lumMod val="75000"/>
                    <a:lumOff val="25000"/>
                  </a:schemeClr>
                </a:solidFill>
                <a:latin typeface="Roboto" panose="02000000000000000000" pitchFamily="2" charset="0"/>
                <a:ea typeface="Roboto" panose="02000000000000000000" pitchFamily="2" charset="0"/>
              </a:rPr>
              <a:t>virtualization, multi-tenancy, cloud-native applications, software repositories, elastic and dynamic topologies </a:t>
            </a:r>
          </a:p>
          <a:p>
            <a:pPr defTabSz="457200">
              <a:lnSpc>
                <a:spcPct val="120000"/>
              </a:lnSpc>
              <a:buClr>
                <a:schemeClr val="accent1"/>
              </a:buClr>
              <a:buSzPct val="80000"/>
              <a:buFont typeface="Wingdings 3" charset="2"/>
              <a:buChar char=""/>
            </a:pPr>
            <a:r>
              <a:rPr lang="en-GB" sz="6400" dirty="0">
                <a:solidFill>
                  <a:schemeClr val="tx1">
                    <a:lumMod val="75000"/>
                    <a:lumOff val="25000"/>
                  </a:schemeClr>
                </a:solidFill>
                <a:latin typeface="Roboto" panose="02000000000000000000" pitchFamily="2" charset="0"/>
                <a:ea typeface="Roboto" panose="02000000000000000000" pitchFamily="2" charset="0"/>
              </a:rPr>
              <a:t>Beyond rigid appliances and services for cybersecurity</a:t>
            </a:r>
          </a:p>
          <a:p>
            <a:pPr lvl="1" defTabSz="457200">
              <a:lnSpc>
                <a:spcPct val="120000"/>
              </a:lnSpc>
              <a:spcBef>
                <a:spcPts val="1000"/>
              </a:spcBef>
              <a:buClr>
                <a:schemeClr val="accent1"/>
              </a:buClr>
              <a:buSzPct val="80000"/>
              <a:buFont typeface="Courier New" panose="02070309020205020404" pitchFamily="49" charset="0"/>
              <a:buChar char="o"/>
            </a:pPr>
            <a:r>
              <a:rPr lang="en-GB" sz="6400" dirty="0">
                <a:solidFill>
                  <a:schemeClr val="tx1">
                    <a:lumMod val="75000"/>
                    <a:lumOff val="25000"/>
                  </a:schemeClr>
                </a:solidFill>
                <a:latin typeface="Roboto" panose="02000000000000000000" pitchFamily="2" charset="0"/>
                <a:ea typeface="Roboto" panose="02000000000000000000" pitchFamily="2" charset="0"/>
              </a:rPr>
              <a:t>programmable agents, flexible streaming and pipelining</a:t>
            </a:r>
          </a:p>
          <a:p>
            <a:pPr>
              <a:lnSpc>
                <a:spcPct val="120000"/>
              </a:lnSpc>
            </a:pPr>
            <a:endParaRPr lang="en-GB" dirty="0">
              <a:latin typeface="Roboto" panose="02000000000000000000" pitchFamily="2" charset="0"/>
              <a:ea typeface="Roboto" panose="02000000000000000000" pitchFamily="2" charset="0"/>
            </a:endParaRPr>
          </a:p>
        </p:txBody>
      </p:sp>
      <p:pic>
        <p:nvPicPr>
          <p:cNvPr id="8" name="Picture 2">
            <a:extLst>
              <a:ext uri="{FF2B5EF4-FFF2-40B4-BE49-F238E27FC236}">
                <a16:creationId xmlns:a16="http://schemas.microsoft.com/office/drawing/2014/main" id="{A90EC65C-6EBB-5A4B-8A60-CF436AAE2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917" y="1582206"/>
            <a:ext cx="3857770" cy="43384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9FA1DD9-F476-1E42-A558-5D6EB2E95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110" y="1595603"/>
            <a:ext cx="1069721" cy="3146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6" descr="Trasformare pfSense in un sistema IDS/IPS ~ pfSenseItaly">
            <a:extLst>
              <a:ext uri="{FF2B5EF4-FFF2-40B4-BE49-F238E27FC236}">
                <a16:creationId xmlns:a16="http://schemas.microsoft.com/office/drawing/2014/main" id="{56C0C3F4-F7D4-EF4D-ADAC-A1830477D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664" y="2244937"/>
            <a:ext cx="655970" cy="344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8" descr="Suricata | Open Source IDS / IPS / NSM engine">
            <a:extLst>
              <a:ext uri="{FF2B5EF4-FFF2-40B4-BE49-F238E27FC236}">
                <a16:creationId xmlns:a16="http://schemas.microsoft.com/office/drawing/2014/main" id="{43D1915D-A954-5F40-9A6E-19F19E2B25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571" b="9089"/>
          <a:stretch/>
        </p:blipFill>
        <p:spPr bwMode="auto">
          <a:xfrm>
            <a:off x="6344292" y="2838797"/>
            <a:ext cx="659224" cy="4900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window, computer, blind, building&#10;&#10;Description automatically generated">
            <a:extLst>
              <a:ext uri="{FF2B5EF4-FFF2-40B4-BE49-F238E27FC236}">
                <a16:creationId xmlns:a16="http://schemas.microsoft.com/office/drawing/2014/main" id="{1DF6DE63-A1DA-C146-A110-BA6E8E0034ED}"/>
              </a:ext>
            </a:extLst>
          </p:cNvPr>
          <p:cNvPicPr>
            <a:picLocks noChangeAspect="1"/>
          </p:cNvPicPr>
          <p:nvPr/>
        </p:nvPicPr>
        <p:blipFill>
          <a:blip r:embed="rId6"/>
          <a:stretch>
            <a:fillRect/>
          </a:stretch>
        </p:blipFill>
        <p:spPr>
          <a:xfrm>
            <a:off x="5473718" y="2348304"/>
            <a:ext cx="596471" cy="611019"/>
          </a:xfrm>
          <a:prstGeom prst="rect">
            <a:avLst/>
          </a:prstGeom>
        </p:spPr>
      </p:pic>
      <p:pic>
        <p:nvPicPr>
          <p:cNvPr id="13" name="Picture 12" descr="A close up of a computer&#10;&#10;Description automatically generated">
            <a:extLst>
              <a:ext uri="{FF2B5EF4-FFF2-40B4-BE49-F238E27FC236}">
                <a16:creationId xmlns:a16="http://schemas.microsoft.com/office/drawing/2014/main" id="{1B0487F6-D4ED-3E40-9FBD-4A25FC1961F8}"/>
              </a:ext>
            </a:extLst>
          </p:cNvPr>
          <p:cNvPicPr>
            <a:picLocks noChangeAspect="1"/>
          </p:cNvPicPr>
          <p:nvPr/>
        </p:nvPicPr>
        <p:blipFill>
          <a:blip r:embed="rId7"/>
          <a:stretch>
            <a:fillRect/>
          </a:stretch>
        </p:blipFill>
        <p:spPr>
          <a:xfrm>
            <a:off x="5406591" y="2046894"/>
            <a:ext cx="843789" cy="421895"/>
          </a:xfrm>
          <a:prstGeom prst="rect">
            <a:avLst/>
          </a:prstGeom>
        </p:spPr>
      </p:pic>
      <p:pic>
        <p:nvPicPr>
          <p:cNvPr id="14" name="Picture 13" descr="A close up of a wheel&#10;&#10;Description automatically generated">
            <a:extLst>
              <a:ext uri="{FF2B5EF4-FFF2-40B4-BE49-F238E27FC236}">
                <a16:creationId xmlns:a16="http://schemas.microsoft.com/office/drawing/2014/main" id="{2F803129-93CB-844B-AA99-62E93D2EDE48}"/>
              </a:ext>
            </a:extLst>
          </p:cNvPr>
          <p:cNvPicPr>
            <a:picLocks noChangeAspect="1"/>
          </p:cNvPicPr>
          <p:nvPr/>
        </p:nvPicPr>
        <p:blipFill>
          <a:blip r:embed="rId8"/>
          <a:stretch>
            <a:fillRect/>
          </a:stretch>
        </p:blipFill>
        <p:spPr>
          <a:xfrm>
            <a:off x="8815302" y="2091813"/>
            <a:ext cx="611019" cy="611019"/>
          </a:xfrm>
          <a:prstGeom prst="rect">
            <a:avLst/>
          </a:prstGeom>
        </p:spPr>
      </p:pic>
      <p:sp>
        <p:nvSpPr>
          <p:cNvPr id="15" name="Freeform 14">
            <a:extLst>
              <a:ext uri="{FF2B5EF4-FFF2-40B4-BE49-F238E27FC236}">
                <a16:creationId xmlns:a16="http://schemas.microsoft.com/office/drawing/2014/main" id="{E8F50A7C-C777-024D-A9D8-3385F14E16EE}"/>
              </a:ext>
            </a:extLst>
          </p:cNvPr>
          <p:cNvSpPr/>
          <p:nvPr/>
        </p:nvSpPr>
        <p:spPr>
          <a:xfrm>
            <a:off x="7047588" y="2653814"/>
            <a:ext cx="1780685" cy="259112"/>
          </a:xfrm>
          <a:custGeom>
            <a:avLst/>
            <a:gdLst>
              <a:gd name="connsiteX0" fmla="*/ 0 w 1554480"/>
              <a:gd name="connsiteY0" fmla="*/ 248194 h 248194"/>
              <a:gd name="connsiteX1" fmla="*/ 849086 w 1554480"/>
              <a:gd name="connsiteY1" fmla="*/ 248194 h 248194"/>
              <a:gd name="connsiteX2" fmla="*/ 1188720 w 1554480"/>
              <a:gd name="connsiteY2" fmla="*/ 0 h 248194"/>
              <a:gd name="connsiteX3" fmla="*/ 1554480 w 1554480"/>
              <a:gd name="connsiteY3" fmla="*/ 0 h 248194"/>
            </a:gdLst>
            <a:ahLst/>
            <a:cxnLst>
              <a:cxn ang="0">
                <a:pos x="connsiteX0" y="connsiteY0"/>
              </a:cxn>
              <a:cxn ang="0">
                <a:pos x="connsiteX1" y="connsiteY1"/>
              </a:cxn>
              <a:cxn ang="0">
                <a:pos x="connsiteX2" y="connsiteY2"/>
              </a:cxn>
              <a:cxn ang="0">
                <a:pos x="connsiteX3" y="connsiteY3"/>
              </a:cxn>
            </a:cxnLst>
            <a:rect l="l" t="t" r="r" b="b"/>
            <a:pathLst>
              <a:path w="1554480" h="248194">
                <a:moveTo>
                  <a:pt x="0" y="248194"/>
                </a:moveTo>
                <a:lnTo>
                  <a:pt x="849086" y="248194"/>
                </a:lnTo>
                <a:lnTo>
                  <a:pt x="1188720" y="0"/>
                </a:lnTo>
                <a:lnTo>
                  <a:pt x="1554480" y="0"/>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6" name="Freeform 15">
            <a:extLst>
              <a:ext uri="{FF2B5EF4-FFF2-40B4-BE49-F238E27FC236}">
                <a16:creationId xmlns:a16="http://schemas.microsoft.com/office/drawing/2014/main" id="{15FDDF36-AC30-8B47-9AC3-879F325DFE28}"/>
              </a:ext>
            </a:extLst>
          </p:cNvPr>
          <p:cNvSpPr/>
          <p:nvPr/>
        </p:nvSpPr>
        <p:spPr>
          <a:xfrm>
            <a:off x="6224582" y="2514721"/>
            <a:ext cx="2603691" cy="150012"/>
          </a:xfrm>
          <a:custGeom>
            <a:avLst/>
            <a:gdLst>
              <a:gd name="connsiteX0" fmla="*/ 0 w 2272937"/>
              <a:gd name="connsiteY0" fmla="*/ 143691 h 143691"/>
              <a:gd name="connsiteX1" fmla="*/ 1619795 w 2272937"/>
              <a:gd name="connsiteY1" fmla="*/ 143691 h 143691"/>
              <a:gd name="connsiteX2" fmla="*/ 1854926 w 2272937"/>
              <a:gd name="connsiteY2" fmla="*/ 0 h 143691"/>
              <a:gd name="connsiteX3" fmla="*/ 2272937 w 2272937"/>
              <a:gd name="connsiteY3" fmla="*/ 0 h 143691"/>
            </a:gdLst>
            <a:ahLst/>
            <a:cxnLst>
              <a:cxn ang="0">
                <a:pos x="connsiteX0" y="connsiteY0"/>
              </a:cxn>
              <a:cxn ang="0">
                <a:pos x="connsiteX1" y="connsiteY1"/>
              </a:cxn>
              <a:cxn ang="0">
                <a:pos x="connsiteX2" y="connsiteY2"/>
              </a:cxn>
              <a:cxn ang="0">
                <a:pos x="connsiteX3" y="connsiteY3"/>
              </a:cxn>
            </a:cxnLst>
            <a:rect l="l" t="t" r="r" b="b"/>
            <a:pathLst>
              <a:path w="2272937" h="143691">
                <a:moveTo>
                  <a:pt x="0" y="143691"/>
                </a:moveTo>
                <a:lnTo>
                  <a:pt x="1619795" y="143691"/>
                </a:lnTo>
                <a:lnTo>
                  <a:pt x="1854926" y="0"/>
                </a:lnTo>
                <a:lnTo>
                  <a:pt x="2272937" y="0"/>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7" name="Freeform 16">
            <a:extLst>
              <a:ext uri="{FF2B5EF4-FFF2-40B4-BE49-F238E27FC236}">
                <a16:creationId xmlns:a16="http://schemas.microsoft.com/office/drawing/2014/main" id="{E3F72BD9-AD72-A14E-A0AB-FE6A22D74498}"/>
              </a:ext>
            </a:extLst>
          </p:cNvPr>
          <p:cNvSpPr/>
          <p:nvPr/>
        </p:nvSpPr>
        <p:spPr>
          <a:xfrm>
            <a:off x="6344292" y="2230785"/>
            <a:ext cx="2483981" cy="68187"/>
          </a:xfrm>
          <a:custGeom>
            <a:avLst/>
            <a:gdLst>
              <a:gd name="connsiteX0" fmla="*/ 0 w 2168434"/>
              <a:gd name="connsiteY0" fmla="*/ 0 h 65314"/>
              <a:gd name="connsiteX1" fmla="*/ 1463040 w 2168434"/>
              <a:gd name="connsiteY1" fmla="*/ 0 h 65314"/>
              <a:gd name="connsiteX2" fmla="*/ 1750423 w 2168434"/>
              <a:gd name="connsiteY2" fmla="*/ 65314 h 65314"/>
              <a:gd name="connsiteX3" fmla="*/ 2168434 w 2168434"/>
              <a:gd name="connsiteY3" fmla="*/ 65314 h 65314"/>
            </a:gdLst>
            <a:ahLst/>
            <a:cxnLst>
              <a:cxn ang="0">
                <a:pos x="connsiteX0" y="connsiteY0"/>
              </a:cxn>
              <a:cxn ang="0">
                <a:pos x="connsiteX1" y="connsiteY1"/>
              </a:cxn>
              <a:cxn ang="0">
                <a:pos x="connsiteX2" y="connsiteY2"/>
              </a:cxn>
              <a:cxn ang="0">
                <a:pos x="connsiteX3" y="connsiteY3"/>
              </a:cxn>
            </a:cxnLst>
            <a:rect l="l" t="t" r="r" b="b"/>
            <a:pathLst>
              <a:path w="2168434" h="65314">
                <a:moveTo>
                  <a:pt x="0" y="0"/>
                </a:moveTo>
                <a:lnTo>
                  <a:pt x="1463040" y="0"/>
                </a:lnTo>
                <a:lnTo>
                  <a:pt x="1750423" y="65314"/>
                </a:lnTo>
                <a:lnTo>
                  <a:pt x="2168434" y="65314"/>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8" name="Freeform 17">
            <a:extLst>
              <a:ext uri="{FF2B5EF4-FFF2-40B4-BE49-F238E27FC236}">
                <a16:creationId xmlns:a16="http://schemas.microsoft.com/office/drawing/2014/main" id="{A18BDAB5-F2ED-9C43-8A7F-EE547550077B}"/>
              </a:ext>
            </a:extLst>
          </p:cNvPr>
          <p:cNvSpPr/>
          <p:nvPr/>
        </p:nvSpPr>
        <p:spPr>
          <a:xfrm>
            <a:off x="7301971" y="2400602"/>
            <a:ext cx="1526302" cy="68187"/>
          </a:xfrm>
          <a:custGeom>
            <a:avLst/>
            <a:gdLst>
              <a:gd name="connsiteX0" fmla="*/ 0 w 1332412"/>
              <a:gd name="connsiteY0" fmla="*/ 65314 h 65314"/>
              <a:gd name="connsiteX1" fmla="*/ 692332 w 1332412"/>
              <a:gd name="connsiteY1" fmla="*/ 65314 h 65314"/>
              <a:gd name="connsiteX2" fmla="*/ 927463 w 1332412"/>
              <a:gd name="connsiteY2" fmla="*/ 0 h 65314"/>
              <a:gd name="connsiteX3" fmla="*/ 1332412 w 1332412"/>
              <a:gd name="connsiteY3" fmla="*/ 0 h 65314"/>
            </a:gdLst>
            <a:ahLst/>
            <a:cxnLst>
              <a:cxn ang="0">
                <a:pos x="connsiteX0" y="connsiteY0"/>
              </a:cxn>
              <a:cxn ang="0">
                <a:pos x="connsiteX1" y="connsiteY1"/>
              </a:cxn>
              <a:cxn ang="0">
                <a:pos x="connsiteX2" y="connsiteY2"/>
              </a:cxn>
              <a:cxn ang="0">
                <a:pos x="connsiteX3" y="connsiteY3"/>
              </a:cxn>
            </a:cxnLst>
            <a:rect l="l" t="t" r="r" b="b"/>
            <a:pathLst>
              <a:path w="1332412" h="65314">
                <a:moveTo>
                  <a:pt x="0" y="65314"/>
                </a:moveTo>
                <a:lnTo>
                  <a:pt x="692332" y="65314"/>
                </a:lnTo>
                <a:lnTo>
                  <a:pt x="927463" y="0"/>
                </a:lnTo>
                <a:lnTo>
                  <a:pt x="1332412" y="0"/>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9" name="Freeform 18">
            <a:extLst>
              <a:ext uri="{FF2B5EF4-FFF2-40B4-BE49-F238E27FC236}">
                <a16:creationId xmlns:a16="http://schemas.microsoft.com/office/drawing/2014/main" id="{C0EAEE3C-D5CC-B24D-9530-6A46F058E350}"/>
              </a:ext>
            </a:extLst>
          </p:cNvPr>
          <p:cNvSpPr/>
          <p:nvPr/>
        </p:nvSpPr>
        <p:spPr>
          <a:xfrm>
            <a:off x="7451610" y="2004694"/>
            <a:ext cx="1376664" cy="163649"/>
          </a:xfrm>
          <a:custGeom>
            <a:avLst/>
            <a:gdLst>
              <a:gd name="connsiteX0" fmla="*/ 1201783 w 1201783"/>
              <a:gd name="connsiteY0" fmla="*/ 156754 h 156754"/>
              <a:gd name="connsiteX1" fmla="*/ 809897 w 1201783"/>
              <a:gd name="connsiteY1" fmla="*/ 156754 h 156754"/>
              <a:gd name="connsiteX2" fmla="*/ 522514 w 1201783"/>
              <a:gd name="connsiteY2" fmla="*/ 0 h 156754"/>
              <a:gd name="connsiteX3" fmla="*/ 0 w 1201783"/>
              <a:gd name="connsiteY3" fmla="*/ 0 h 156754"/>
            </a:gdLst>
            <a:ahLst/>
            <a:cxnLst>
              <a:cxn ang="0">
                <a:pos x="connsiteX0" y="connsiteY0"/>
              </a:cxn>
              <a:cxn ang="0">
                <a:pos x="connsiteX1" y="connsiteY1"/>
              </a:cxn>
              <a:cxn ang="0">
                <a:pos x="connsiteX2" y="connsiteY2"/>
              </a:cxn>
              <a:cxn ang="0">
                <a:pos x="connsiteX3" y="connsiteY3"/>
              </a:cxn>
            </a:cxnLst>
            <a:rect l="l" t="t" r="r" b="b"/>
            <a:pathLst>
              <a:path w="1201783" h="156754">
                <a:moveTo>
                  <a:pt x="1201783" y="156754"/>
                </a:moveTo>
                <a:lnTo>
                  <a:pt x="809897" y="156754"/>
                </a:lnTo>
                <a:lnTo>
                  <a:pt x="522514" y="0"/>
                </a:lnTo>
                <a:lnTo>
                  <a:pt x="0" y="0"/>
                </a:lnTo>
              </a:path>
            </a:pathLst>
          </a:custGeom>
          <a:ln>
            <a:headEnd type="triangle" w="med" len="med"/>
            <a:tailEnd type="none" w="med" len="med"/>
          </a:ln>
        </p:spPr>
        <p:style>
          <a:lnRef idx="2">
            <a:schemeClr val="accent2"/>
          </a:lnRef>
          <a:fillRef idx="0">
            <a:schemeClr val="accent2"/>
          </a:fillRef>
          <a:effectRef idx="1">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latin typeface="Roboto" panose="02000000000000000000" pitchFamily="2" charset="0"/>
              <a:ea typeface="Roboto" panose="02000000000000000000" pitchFamily="2" charset="0"/>
            </a:endParaRPr>
          </a:p>
        </p:txBody>
      </p:sp>
      <p:cxnSp>
        <p:nvCxnSpPr>
          <p:cNvPr id="20" name="Straight Arrow Connector 19">
            <a:extLst>
              <a:ext uri="{FF2B5EF4-FFF2-40B4-BE49-F238E27FC236}">
                <a16:creationId xmlns:a16="http://schemas.microsoft.com/office/drawing/2014/main" id="{FC2C95DF-DDE4-5F41-AB23-A3BAE278EBFE}"/>
              </a:ext>
            </a:extLst>
          </p:cNvPr>
          <p:cNvCxnSpPr>
            <a:stCxn id="14" idx="3"/>
          </p:cNvCxnSpPr>
          <p:nvPr/>
        </p:nvCxnSpPr>
        <p:spPr>
          <a:xfrm>
            <a:off x="9426321" y="2397323"/>
            <a:ext cx="635575" cy="38809"/>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pic>
        <p:nvPicPr>
          <p:cNvPr id="21" name="Picture 6" descr="Guard Icon | Real Vista Networking Iconset | Iconshock">
            <a:extLst>
              <a:ext uri="{FF2B5EF4-FFF2-40B4-BE49-F238E27FC236}">
                <a16:creationId xmlns:a16="http://schemas.microsoft.com/office/drawing/2014/main" id="{C4C9CEF3-4A92-854E-BE3E-084ECAFE7D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0605" y="1834026"/>
            <a:ext cx="954803" cy="95480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BDFDC4-FD93-324E-8721-0C9AF164E7B8}"/>
              </a:ext>
            </a:extLst>
          </p:cNvPr>
          <p:cNvSpPr txBox="1"/>
          <p:nvPr/>
        </p:nvSpPr>
        <p:spPr>
          <a:xfrm>
            <a:off x="7441522" y="2954822"/>
            <a:ext cx="1386751" cy="646331"/>
          </a:xfrm>
          <a:prstGeom prst="rect">
            <a:avLst/>
          </a:prstGeom>
          <a:noFill/>
        </p:spPr>
        <p:txBody>
          <a:bodyPr wrap="square" rtlCol="0">
            <a:spAutoFit/>
          </a:bodyPr>
          <a:lstStyle/>
          <a:p>
            <a:r>
              <a:rPr lang="en-GB" i="1" dirty="0">
                <a:solidFill>
                  <a:srgbClr val="0070C0"/>
                </a:solidFill>
                <a:latin typeface="Roboto" panose="02000000000000000000" pitchFamily="2" charset="0"/>
                <a:ea typeface="Roboto" panose="02000000000000000000" pitchFamily="2" charset="0"/>
              </a:rPr>
              <a:t>SIEM agents</a:t>
            </a:r>
          </a:p>
        </p:txBody>
      </p:sp>
      <p:sp>
        <p:nvSpPr>
          <p:cNvPr id="23" name="TextBox 22">
            <a:extLst>
              <a:ext uri="{FF2B5EF4-FFF2-40B4-BE49-F238E27FC236}">
                <a16:creationId xmlns:a16="http://schemas.microsoft.com/office/drawing/2014/main" id="{E1DEC556-2F8D-6944-A2A4-BBFEB3B77685}"/>
              </a:ext>
            </a:extLst>
          </p:cNvPr>
          <p:cNvSpPr txBox="1"/>
          <p:nvPr/>
        </p:nvSpPr>
        <p:spPr>
          <a:xfrm>
            <a:off x="8411921" y="2745499"/>
            <a:ext cx="1234355" cy="369332"/>
          </a:xfrm>
          <a:prstGeom prst="rect">
            <a:avLst/>
          </a:prstGeom>
          <a:noFill/>
        </p:spPr>
        <p:txBody>
          <a:bodyPr wrap="square" rtlCol="0">
            <a:spAutoFit/>
          </a:bodyPr>
          <a:lstStyle/>
          <a:p>
            <a:r>
              <a:rPr lang="en-GB" i="1" dirty="0">
                <a:solidFill>
                  <a:srgbClr val="0070C0"/>
                </a:solidFill>
                <a:latin typeface="Roboto" panose="02000000000000000000" pitchFamily="2" charset="0"/>
                <a:ea typeface="Roboto" panose="02000000000000000000" pitchFamily="2" charset="0"/>
              </a:rPr>
              <a:t>Analytics</a:t>
            </a:r>
          </a:p>
        </p:txBody>
      </p:sp>
      <p:sp>
        <p:nvSpPr>
          <p:cNvPr id="24" name="TextBox 23">
            <a:extLst>
              <a:ext uri="{FF2B5EF4-FFF2-40B4-BE49-F238E27FC236}">
                <a16:creationId xmlns:a16="http://schemas.microsoft.com/office/drawing/2014/main" id="{B01F5EDD-2939-2442-BBBA-E39B5DD3D198}"/>
              </a:ext>
            </a:extLst>
          </p:cNvPr>
          <p:cNvSpPr txBox="1"/>
          <p:nvPr/>
        </p:nvSpPr>
        <p:spPr>
          <a:xfrm>
            <a:off x="9498102" y="1321727"/>
            <a:ext cx="1294393" cy="646331"/>
          </a:xfrm>
          <a:prstGeom prst="rect">
            <a:avLst/>
          </a:prstGeom>
          <a:noFill/>
        </p:spPr>
        <p:txBody>
          <a:bodyPr wrap="square" rtlCol="0">
            <a:spAutoFit/>
          </a:bodyPr>
          <a:lstStyle/>
          <a:p>
            <a:r>
              <a:rPr lang="en-GB" i="1" dirty="0">
                <a:solidFill>
                  <a:srgbClr val="0070C0"/>
                </a:solidFill>
                <a:latin typeface="Roboto" panose="02000000000000000000" pitchFamily="2" charset="0"/>
                <a:ea typeface="Roboto" panose="02000000000000000000" pitchFamily="2" charset="0"/>
              </a:rPr>
              <a:t>Security </a:t>
            </a:r>
          </a:p>
          <a:p>
            <a:r>
              <a:rPr lang="en-GB" i="1" dirty="0">
                <a:solidFill>
                  <a:srgbClr val="0070C0"/>
                </a:solidFill>
                <a:latin typeface="Roboto" panose="02000000000000000000" pitchFamily="2" charset="0"/>
                <a:ea typeface="Roboto" panose="02000000000000000000" pitchFamily="2" charset="0"/>
              </a:rPr>
              <a:t>Engineers</a:t>
            </a:r>
          </a:p>
        </p:txBody>
      </p:sp>
    </p:spTree>
    <p:extLst>
      <p:ext uri="{BB962C8B-B14F-4D97-AF65-F5344CB8AC3E}">
        <p14:creationId xmlns:p14="http://schemas.microsoft.com/office/powerpoint/2010/main" val="361377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childTnLst>
                          </p:cTn>
                        </p:par>
                        <p:par>
                          <p:cTn id="43" fill="hold">
                            <p:stCondLst>
                              <p:cond delay="3000"/>
                            </p:stCondLst>
                            <p:childTnLst>
                              <p:par>
                                <p:cTn id="44" presetID="9"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1000"/>
                                        <p:tgtEl>
                                          <p:spTgt spid="1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500"/>
                                        <p:tgtEl>
                                          <p:spTgt spid="23"/>
                                        </p:tgtEl>
                                      </p:cBhvr>
                                    </p:animEffect>
                                  </p:childTnLst>
                                </p:cTn>
                              </p:par>
                            </p:childTnLst>
                          </p:cTn>
                        </p:par>
                        <p:par>
                          <p:cTn id="50" fill="hold">
                            <p:stCondLst>
                              <p:cond delay="4000"/>
                            </p:stCondLst>
                            <p:childTnLst>
                              <p:par>
                                <p:cTn id="51" presetID="22" presetClass="entr" presetSubtype="4"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childTnLst>
                          </p:cTn>
                        </p:par>
                        <p:par>
                          <p:cTn id="54" fill="hold">
                            <p:stCondLst>
                              <p:cond delay="4500"/>
                            </p:stCondLst>
                            <p:childTnLst>
                              <p:par>
                                <p:cTn id="55" presetID="9" presetClass="entr" presetSubtype="0"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dissolv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064D-0AF6-F541-9F2F-A08B055238F7}"/>
              </a:ext>
            </a:extLst>
          </p:cNvPr>
          <p:cNvSpPr>
            <a:spLocks noGrp="1"/>
          </p:cNvSpPr>
          <p:nvPr>
            <p:ph type="title"/>
          </p:nvPr>
        </p:nvSpPr>
        <p:spPr/>
        <p:txBody>
          <a:bodyPr/>
          <a:lstStyle/>
          <a:p>
            <a:r>
              <a:rPr lang="en-GB" dirty="0"/>
              <a:t>Cloud computing</a:t>
            </a:r>
          </a:p>
        </p:txBody>
      </p:sp>
      <p:pic>
        <p:nvPicPr>
          <p:cNvPr id="6" name="Cloud">
            <a:extLst>
              <a:ext uri="{FF2B5EF4-FFF2-40B4-BE49-F238E27FC236}">
                <a16:creationId xmlns:a16="http://schemas.microsoft.com/office/drawing/2014/main" id="{AA4BCE1A-8A74-6042-B408-02DB134111E3}"/>
              </a:ext>
            </a:extLst>
          </p:cNvPr>
          <p:cNvPicPr>
            <a:picLocks noChangeAspect="1"/>
          </p:cNvPicPr>
          <p:nvPr/>
        </p:nvPicPr>
        <p:blipFill>
          <a:blip r:embed="rId3"/>
          <a:stretch>
            <a:fillRect/>
          </a:stretch>
        </p:blipFill>
        <p:spPr>
          <a:xfrm>
            <a:off x="5910384" y="1536762"/>
            <a:ext cx="2186361" cy="1405518"/>
          </a:xfrm>
          <a:prstGeom prst="rect">
            <a:avLst/>
          </a:prstGeom>
        </p:spPr>
      </p:pic>
      <p:pic>
        <p:nvPicPr>
          <p:cNvPr id="7" name="Apache" descr="Immagine correlata">
            <a:extLst>
              <a:ext uri="{FF2B5EF4-FFF2-40B4-BE49-F238E27FC236}">
                <a16:creationId xmlns:a16="http://schemas.microsoft.com/office/drawing/2014/main" id="{4DFDE566-F7B3-074E-B23E-CAF0A40F3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94" y="2165723"/>
            <a:ext cx="497844" cy="497844"/>
          </a:xfrm>
          <a:prstGeom prst="rect">
            <a:avLst/>
          </a:prstGeom>
          <a:noFill/>
          <a:extLst>
            <a:ext uri="{909E8E84-426E-40DD-AFC4-6F175D3DCCD1}">
              <a14:hiddenFill xmlns:a14="http://schemas.microsoft.com/office/drawing/2010/main">
                <a:solidFill>
                  <a:srgbClr val="FFFFFF"/>
                </a:solidFill>
              </a14:hiddenFill>
            </a:ext>
          </a:extLst>
        </p:spPr>
      </p:pic>
      <p:pic>
        <p:nvPicPr>
          <p:cNvPr id="8" name="Tomcat" descr="Risultati immagini per tomcat">
            <a:extLst>
              <a:ext uri="{FF2B5EF4-FFF2-40B4-BE49-F238E27FC236}">
                <a16:creationId xmlns:a16="http://schemas.microsoft.com/office/drawing/2014/main" id="{A2ED4447-BA07-7547-8F24-99660CA0E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2826" y="2052045"/>
            <a:ext cx="458819" cy="305609"/>
          </a:xfrm>
          <a:prstGeom prst="rect">
            <a:avLst/>
          </a:prstGeom>
          <a:noFill/>
          <a:extLst>
            <a:ext uri="{909E8E84-426E-40DD-AFC4-6F175D3DCCD1}">
              <a14:hiddenFill xmlns:a14="http://schemas.microsoft.com/office/drawing/2010/main">
                <a:solidFill>
                  <a:srgbClr val="FFFFFF"/>
                </a:solidFill>
              </a14:hiddenFill>
            </a:ext>
          </a:extLst>
        </p:spPr>
      </p:pic>
      <p:pic>
        <p:nvPicPr>
          <p:cNvPr id="9" name="Hadoop" descr="Risultati immagini per hadoop icon">
            <a:extLst>
              <a:ext uri="{FF2B5EF4-FFF2-40B4-BE49-F238E27FC236}">
                <a16:creationId xmlns:a16="http://schemas.microsoft.com/office/drawing/2014/main" id="{0F736A71-6F7A-6443-8078-3D1027572F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6307" y="2054460"/>
            <a:ext cx="497844" cy="497844"/>
          </a:xfrm>
          <a:prstGeom prst="rect">
            <a:avLst/>
          </a:prstGeom>
          <a:noFill/>
          <a:extLst>
            <a:ext uri="{909E8E84-426E-40DD-AFC4-6F175D3DCCD1}">
              <a14:hiddenFill xmlns:a14="http://schemas.microsoft.com/office/drawing/2010/main">
                <a:solidFill>
                  <a:srgbClr val="FFFFFF"/>
                </a:solidFill>
              </a14:hiddenFill>
            </a:ext>
          </a:extLst>
        </p:spPr>
      </p:pic>
      <p:pic>
        <p:nvPicPr>
          <p:cNvPr id="10" name="Wordpress" descr="Risultati immagini per wordpress icon">
            <a:extLst>
              <a:ext uri="{FF2B5EF4-FFF2-40B4-BE49-F238E27FC236}">
                <a16:creationId xmlns:a16="http://schemas.microsoft.com/office/drawing/2014/main" id="{89557974-20BF-5B42-A926-90C400AB2D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877" y="2062630"/>
            <a:ext cx="379402" cy="379402"/>
          </a:xfrm>
          <a:prstGeom prst="rect">
            <a:avLst/>
          </a:prstGeom>
          <a:noFill/>
          <a:extLst>
            <a:ext uri="{909E8E84-426E-40DD-AFC4-6F175D3DCCD1}">
              <a14:hiddenFill xmlns:a14="http://schemas.microsoft.com/office/drawing/2010/main">
                <a:solidFill>
                  <a:srgbClr val="FFFFFF"/>
                </a:solidFill>
              </a14:hiddenFill>
            </a:ext>
          </a:extLst>
        </p:spPr>
      </p:pic>
      <p:pic>
        <p:nvPicPr>
          <p:cNvPr id="11" name="MySQL" descr="Immagine correlata">
            <a:extLst>
              <a:ext uri="{FF2B5EF4-FFF2-40B4-BE49-F238E27FC236}">
                <a16:creationId xmlns:a16="http://schemas.microsoft.com/office/drawing/2014/main" id="{4640F41E-C05E-7E43-8C76-078E342105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1611" y="2047781"/>
            <a:ext cx="402785" cy="402785"/>
          </a:xfrm>
          <a:prstGeom prst="rect">
            <a:avLst/>
          </a:prstGeom>
          <a:noFill/>
          <a:extLst>
            <a:ext uri="{909E8E84-426E-40DD-AFC4-6F175D3DCCD1}">
              <a14:hiddenFill xmlns:a14="http://schemas.microsoft.com/office/drawing/2010/main">
                <a:solidFill>
                  <a:srgbClr val="FFFFFF"/>
                </a:solidFill>
              </a14:hiddenFill>
            </a:ext>
          </a:extLst>
        </p:spPr>
      </p:pic>
      <p:pic>
        <p:nvPicPr>
          <p:cNvPr id="12" name="Kubernetes" descr="Risultati immagini per kubernetes icon">
            <a:extLst>
              <a:ext uri="{FF2B5EF4-FFF2-40B4-BE49-F238E27FC236}">
                <a16:creationId xmlns:a16="http://schemas.microsoft.com/office/drawing/2014/main" id="{931017E5-F7D8-A34C-9805-F7186417E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9174" y="2016231"/>
            <a:ext cx="355796" cy="345582"/>
          </a:xfrm>
          <a:prstGeom prst="rect">
            <a:avLst/>
          </a:prstGeom>
          <a:noFill/>
          <a:extLst>
            <a:ext uri="{909E8E84-426E-40DD-AFC4-6F175D3DCCD1}">
              <a14:hiddenFill xmlns:a14="http://schemas.microsoft.com/office/drawing/2010/main">
                <a:solidFill>
                  <a:srgbClr val="FFFFFF"/>
                </a:solidFill>
              </a14:hiddenFill>
            </a:ext>
          </a:extLst>
        </p:spPr>
      </p:pic>
      <p:pic>
        <p:nvPicPr>
          <p:cNvPr id="13" name="FIWARE" descr="Risultati immagini per fiware">
            <a:extLst>
              <a:ext uri="{FF2B5EF4-FFF2-40B4-BE49-F238E27FC236}">
                <a16:creationId xmlns:a16="http://schemas.microsoft.com/office/drawing/2014/main" id="{FB4EC61B-86A8-7942-B5B5-EDDB4AC4E5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3072" y="2061077"/>
            <a:ext cx="444182" cy="325791"/>
          </a:xfrm>
          <a:prstGeom prst="rect">
            <a:avLst/>
          </a:prstGeom>
          <a:noFill/>
          <a:extLst>
            <a:ext uri="{909E8E84-426E-40DD-AFC4-6F175D3DCCD1}">
              <a14:hiddenFill xmlns:a14="http://schemas.microsoft.com/office/drawing/2010/main">
                <a:solidFill>
                  <a:srgbClr val="FFFFFF"/>
                </a:solidFill>
              </a14:hiddenFill>
            </a:ext>
          </a:extLst>
        </p:spPr>
      </p:pic>
      <p:pic>
        <p:nvPicPr>
          <p:cNvPr id="14" name="Spark" descr="Risultati immagini per apache spark icon">
            <a:extLst>
              <a:ext uri="{FF2B5EF4-FFF2-40B4-BE49-F238E27FC236}">
                <a16:creationId xmlns:a16="http://schemas.microsoft.com/office/drawing/2014/main" id="{8A8A87A9-48F9-2446-9937-0CA2147293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0062" y="1967748"/>
            <a:ext cx="563233" cy="398223"/>
          </a:xfrm>
          <a:prstGeom prst="rect">
            <a:avLst/>
          </a:prstGeom>
          <a:noFill/>
          <a:extLst>
            <a:ext uri="{909E8E84-426E-40DD-AFC4-6F175D3DCCD1}">
              <a14:hiddenFill xmlns:a14="http://schemas.microsoft.com/office/drawing/2010/main">
                <a:solidFill>
                  <a:srgbClr val="FFFFFF"/>
                </a:solidFill>
              </a14:hiddenFill>
            </a:ext>
          </a:extLst>
        </p:spPr>
      </p:pic>
      <p:pic>
        <p:nvPicPr>
          <p:cNvPr id="15" name="Moneybox">
            <a:extLst>
              <a:ext uri="{FF2B5EF4-FFF2-40B4-BE49-F238E27FC236}">
                <a16:creationId xmlns:a16="http://schemas.microsoft.com/office/drawing/2014/main" id="{E44407E5-CD65-DD4D-B9FA-CB1D51231228}"/>
              </a:ext>
            </a:extLst>
          </p:cNvPr>
          <p:cNvPicPr>
            <a:picLocks noChangeAspect="1"/>
          </p:cNvPicPr>
          <p:nvPr/>
        </p:nvPicPr>
        <p:blipFill>
          <a:blip r:embed="rId12"/>
          <a:stretch>
            <a:fillRect/>
          </a:stretch>
        </p:blipFill>
        <p:spPr>
          <a:xfrm>
            <a:off x="4605840" y="4408464"/>
            <a:ext cx="1304543" cy="1632898"/>
          </a:xfrm>
          <a:prstGeom prst="rect">
            <a:avLst/>
          </a:prstGeom>
        </p:spPr>
      </p:pic>
      <p:pic>
        <p:nvPicPr>
          <p:cNvPr id="16" name="Clock">
            <a:extLst>
              <a:ext uri="{FF2B5EF4-FFF2-40B4-BE49-F238E27FC236}">
                <a16:creationId xmlns:a16="http://schemas.microsoft.com/office/drawing/2014/main" id="{4EA94F17-6FBE-A24B-AD8D-5D0B744728A5}"/>
              </a:ext>
            </a:extLst>
          </p:cNvPr>
          <p:cNvPicPr>
            <a:picLocks noChangeAspect="1"/>
          </p:cNvPicPr>
          <p:nvPr/>
        </p:nvPicPr>
        <p:blipFill>
          <a:blip r:embed="rId13"/>
          <a:stretch>
            <a:fillRect/>
          </a:stretch>
        </p:blipFill>
        <p:spPr>
          <a:xfrm>
            <a:off x="7639655" y="4462346"/>
            <a:ext cx="1557528" cy="1557528"/>
          </a:xfrm>
          <a:prstGeom prst="rect">
            <a:avLst/>
          </a:prstGeom>
        </p:spPr>
      </p:pic>
      <p:grpSp>
        <p:nvGrpSpPr>
          <p:cNvPr id="17" name="Long niddle">
            <a:extLst>
              <a:ext uri="{FF2B5EF4-FFF2-40B4-BE49-F238E27FC236}">
                <a16:creationId xmlns:a16="http://schemas.microsoft.com/office/drawing/2014/main" id="{57805EB8-FB31-0548-9618-A6002AC0D806}"/>
              </a:ext>
            </a:extLst>
          </p:cNvPr>
          <p:cNvGrpSpPr/>
          <p:nvPr/>
        </p:nvGrpSpPr>
        <p:grpSpPr>
          <a:xfrm rot="2428200">
            <a:off x="8417784" y="4712663"/>
            <a:ext cx="0" cy="1057277"/>
            <a:chOff x="10156825" y="5210175"/>
            <a:chExt cx="0" cy="1057277"/>
          </a:xfrm>
        </p:grpSpPr>
        <p:cxnSp>
          <p:nvCxnSpPr>
            <p:cNvPr id="18" name="Straight Connector 17">
              <a:extLst>
                <a:ext uri="{FF2B5EF4-FFF2-40B4-BE49-F238E27FC236}">
                  <a16:creationId xmlns:a16="http://schemas.microsoft.com/office/drawing/2014/main" id="{DAED190E-294A-D749-8F9D-69486C87566D}"/>
                </a:ext>
              </a:extLst>
            </p:cNvPr>
            <p:cNvCxnSpPr>
              <a:cxnSpLocks/>
            </p:cNvCxnSpPr>
            <p:nvPr/>
          </p:nvCxnSpPr>
          <p:spPr>
            <a:xfrm flipV="1">
              <a:off x="10156825" y="5210175"/>
              <a:ext cx="0" cy="5905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177519-2453-6849-B912-8AB5152EEBCC}"/>
                </a:ext>
              </a:extLst>
            </p:cNvPr>
            <p:cNvCxnSpPr>
              <a:cxnSpLocks/>
            </p:cNvCxnSpPr>
            <p:nvPr/>
          </p:nvCxnSpPr>
          <p:spPr>
            <a:xfrm flipV="1">
              <a:off x="10156825" y="5676901"/>
              <a:ext cx="0" cy="590551"/>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grpSp>
        <p:nvGrpSpPr>
          <p:cNvPr id="20" name="Short niddle">
            <a:extLst>
              <a:ext uri="{FF2B5EF4-FFF2-40B4-BE49-F238E27FC236}">
                <a16:creationId xmlns:a16="http://schemas.microsoft.com/office/drawing/2014/main" id="{5F37076E-4C9F-6F49-84E4-745C807D4139}"/>
              </a:ext>
            </a:extLst>
          </p:cNvPr>
          <p:cNvGrpSpPr/>
          <p:nvPr/>
        </p:nvGrpSpPr>
        <p:grpSpPr>
          <a:xfrm rot="8865302">
            <a:off x="8416935" y="4874587"/>
            <a:ext cx="849" cy="734822"/>
            <a:chOff x="10155976" y="5372099"/>
            <a:chExt cx="849" cy="734822"/>
          </a:xfrm>
        </p:grpSpPr>
        <p:cxnSp>
          <p:nvCxnSpPr>
            <p:cNvPr id="21" name="Straight Connector 20">
              <a:extLst>
                <a:ext uri="{FF2B5EF4-FFF2-40B4-BE49-F238E27FC236}">
                  <a16:creationId xmlns:a16="http://schemas.microsoft.com/office/drawing/2014/main" id="{08D99881-F63E-E64F-A500-086A466F4DA4}"/>
                </a:ext>
              </a:extLst>
            </p:cNvPr>
            <p:cNvCxnSpPr>
              <a:cxnSpLocks/>
            </p:cNvCxnSpPr>
            <p:nvPr/>
          </p:nvCxnSpPr>
          <p:spPr>
            <a:xfrm flipV="1">
              <a:off x="10156825" y="5372099"/>
              <a:ext cx="0" cy="4286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F5115-D023-3A49-B7C7-56D8F5871FD3}"/>
                </a:ext>
              </a:extLst>
            </p:cNvPr>
            <p:cNvCxnSpPr>
              <a:cxnSpLocks/>
            </p:cNvCxnSpPr>
            <p:nvPr/>
          </p:nvCxnSpPr>
          <p:spPr>
            <a:xfrm flipV="1">
              <a:off x="10155976" y="5678294"/>
              <a:ext cx="0" cy="428627"/>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pic>
        <p:nvPicPr>
          <p:cNvPr id="23" name="Enterprise">
            <a:extLst>
              <a:ext uri="{FF2B5EF4-FFF2-40B4-BE49-F238E27FC236}">
                <a16:creationId xmlns:a16="http://schemas.microsoft.com/office/drawing/2014/main" id="{234F9FB7-89D8-6F44-80EC-AAA1B7851C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29876" y="1892547"/>
            <a:ext cx="1263983" cy="1432514"/>
          </a:xfrm>
          <a:prstGeom prst="rect">
            <a:avLst/>
          </a:prstGeom>
        </p:spPr>
      </p:pic>
      <p:pic>
        <p:nvPicPr>
          <p:cNvPr id="24" name="Euro coin">
            <a:extLst>
              <a:ext uri="{FF2B5EF4-FFF2-40B4-BE49-F238E27FC236}">
                <a16:creationId xmlns:a16="http://schemas.microsoft.com/office/drawing/2014/main" id="{82C57873-5678-AA45-BA4E-190E8C73E078}"/>
              </a:ext>
            </a:extLst>
          </p:cNvPr>
          <p:cNvPicPr>
            <a:picLocks noChangeAspect="1"/>
          </p:cNvPicPr>
          <p:nvPr/>
        </p:nvPicPr>
        <p:blipFill>
          <a:blip r:embed="rId15"/>
          <a:stretch>
            <a:fillRect/>
          </a:stretch>
        </p:blipFill>
        <p:spPr>
          <a:xfrm>
            <a:off x="5051706" y="3571328"/>
            <a:ext cx="396000" cy="396000"/>
          </a:xfrm>
          <a:prstGeom prst="rect">
            <a:avLst/>
          </a:prstGeom>
        </p:spPr>
      </p:pic>
      <p:pic>
        <p:nvPicPr>
          <p:cNvPr id="25" name="Euro coin">
            <a:extLst>
              <a:ext uri="{FF2B5EF4-FFF2-40B4-BE49-F238E27FC236}">
                <a16:creationId xmlns:a16="http://schemas.microsoft.com/office/drawing/2014/main" id="{E8A4A2BD-9C8E-6C48-9F92-CA184F1D9B86}"/>
              </a:ext>
            </a:extLst>
          </p:cNvPr>
          <p:cNvPicPr>
            <a:picLocks noChangeAspect="1"/>
          </p:cNvPicPr>
          <p:nvPr/>
        </p:nvPicPr>
        <p:blipFill>
          <a:blip r:embed="rId15"/>
          <a:stretch>
            <a:fillRect/>
          </a:stretch>
        </p:blipFill>
        <p:spPr>
          <a:xfrm>
            <a:off x="5060111" y="3571328"/>
            <a:ext cx="396000" cy="396000"/>
          </a:xfrm>
          <a:prstGeom prst="rect">
            <a:avLst/>
          </a:prstGeom>
        </p:spPr>
      </p:pic>
      <p:pic>
        <p:nvPicPr>
          <p:cNvPr id="26" name="Euro coin">
            <a:extLst>
              <a:ext uri="{FF2B5EF4-FFF2-40B4-BE49-F238E27FC236}">
                <a16:creationId xmlns:a16="http://schemas.microsoft.com/office/drawing/2014/main" id="{005DF919-7EB7-494C-BA23-EDF4377F0502}"/>
              </a:ext>
            </a:extLst>
          </p:cNvPr>
          <p:cNvPicPr>
            <a:picLocks noChangeAspect="1"/>
          </p:cNvPicPr>
          <p:nvPr/>
        </p:nvPicPr>
        <p:blipFill>
          <a:blip r:embed="rId15"/>
          <a:stretch>
            <a:fillRect/>
          </a:stretch>
        </p:blipFill>
        <p:spPr>
          <a:xfrm>
            <a:off x="5043301" y="3580652"/>
            <a:ext cx="396000" cy="396000"/>
          </a:xfrm>
          <a:prstGeom prst="rect">
            <a:avLst/>
          </a:prstGeom>
        </p:spPr>
      </p:pic>
      <p:pic>
        <p:nvPicPr>
          <p:cNvPr id="27" name="Euro coin">
            <a:extLst>
              <a:ext uri="{FF2B5EF4-FFF2-40B4-BE49-F238E27FC236}">
                <a16:creationId xmlns:a16="http://schemas.microsoft.com/office/drawing/2014/main" id="{37007E60-63E8-9148-9383-2EEC9F37BB41}"/>
              </a:ext>
            </a:extLst>
          </p:cNvPr>
          <p:cNvPicPr>
            <a:picLocks noChangeAspect="1"/>
          </p:cNvPicPr>
          <p:nvPr/>
        </p:nvPicPr>
        <p:blipFill>
          <a:blip r:embed="rId15"/>
          <a:stretch>
            <a:fillRect/>
          </a:stretch>
        </p:blipFill>
        <p:spPr>
          <a:xfrm>
            <a:off x="5043301" y="3576732"/>
            <a:ext cx="396000" cy="396000"/>
          </a:xfrm>
          <a:prstGeom prst="rect">
            <a:avLst/>
          </a:prstGeom>
        </p:spPr>
      </p:pic>
      <p:pic>
        <p:nvPicPr>
          <p:cNvPr id="28" name="Euro coin">
            <a:extLst>
              <a:ext uri="{FF2B5EF4-FFF2-40B4-BE49-F238E27FC236}">
                <a16:creationId xmlns:a16="http://schemas.microsoft.com/office/drawing/2014/main" id="{5F445BAD-8B18-9A4C-B71F-5FD70017FBCF}"/>
              </a:ext>
            </a:extLst>
          </p:cNvPr>
          <p:cNvPicPr>
            <a:picLocks noChangeAspect="1"/>
          </p:cNvPicPr>
          <p:nvPr/>
        </p:nvPicPr>
        <p:blipFill>
          <a:blip r:embed="rId15"/>
          <a:stretch>
            <a:fillRect/>
          </a:stretch>
        </p:blipFill>
        <p:spPr>
          <a:xfrm>
            <a:off x="5060111" y="3578257"/>
            <a:ext cx="396000" cy="396000"/>
          </a:xfrm>
          <a:prstGeom prst="rect">
            <a:avLst/>
          </a:prstGeom>
        </p:spPr>
      </p:pic>
      <p:pic>
        <p:nvPicPr>
          <p:cNvPr id="29" name="Euro coin">
            <a:extLst>
              <a:ext uri="{FF2B5EF4-FFF2-40B4-BE49-F238E27FC236}">
                <a16:creationId xmlns:a16="http://schemas.microsoft.com/office/drawing/2014/main" id="{BA789497-ECD9-FA4F-B82C-658CB4655F6E}"/>
              </a:ext>
            </a:extLst>
          </p:cNvPr>
          <p:cNvPicPr>
            <a:picLocks noChangeAspect="1"/>
          </p:cNvPicPr>
          <p:nvPr/>
        </p:nvPicPr>
        <p:blipFill>
          <a:blip r:embed="rId15"/>
          <a:stretch>
            <a:fillRect/>
          </a:stretch>
        </p:blipFill>
        <p:spPr>
          <a:xfrm>
            <a:off x="5060111" y="3564399"/>
            <a:ext cx="396000" cy="396000"/>
          </a:xfrm>
          <a:prstGeom prst="rect">
            <a:avLst/>
          </a:prstGeom>
        </p:spPr>
      </p:pic>
      <p:pic>
        <p:nvPicPr>
          <p:cNvPr id="30" name="Euro coin">
            <a:extLst>
              <a:ext uri="{FF2B5EF4-FFF2-40B4-BE49-F238E27FC236}">
                <a16:creationId xmlns:a16="http://schemas.microsoft.com/office/drawing/2014/main" id="{A0252EF1-3B6A-3343-9C1E-7563DD89B2FB}"/>
              </a:ext>
            </a:extLst>
          </p:cNvPr>
          <p:cNvPicPr>
            <a:picLocks noChangeAspect="1"/>
          </p:cNvPicPr>
          <p:nvPr/>
        </p:nvPicPr>
        <p:blipFill>
          <a:blip r:embed="rId15"/>
          <a:stretch>
            <a:fillRect/>
          </a:stretch>
        </p:blipFill>
        <p:spPr>
          <a:xfrm>
            <a:off x="5043301" y="3574845"/>
            <a:ext cx="396000" cy="396000"/>
          </a:xfrm>
          <a:prstGeom prst="rect">
            <a:avLst/>
          </a:prstGeom>
        </p:spPr>
      </p:pic>
      <p:pic>
        <p:nvPicPr>
          <p:cNvPr id="31" name="Euro coin">
            <a:extLst>
              <a:ext uri="{FF2B5EF4-FFF2-40B4-BE49-F238E27FC236}">
                <a16:creationId xmlns:a16="http://schemas.microsoft.com/office/drawing/2014/main" id="{FBDE8BE5-1A64-374F-A272-5062646F659A}"/>
              </a:ext>
            </a:extLst>
          </p:cNvPr>
          <p:cNvPicPr>
            <a:picLocks noChangeAspect="1"/>
          </p:cNvPicPr>
          <p:nvPr/>
        </p:nvPicPr>
        <p:blipFill>
          <a:blip r:embed="rId15"/>
          <a:stretch>
            <a:fillRect/>
          </a:stretch>
        </p:blipFill>
        <p:spPr>
          <a:xfrm>
            <a:off x="5068516" y="3586436"/>
            <a:ext cx="396000" cy="396000"/>
          </a:xfrm>
          <a:prstGeom prst="rect">
            <a:avLst/>
          </a:prstGeom>
        </p:spPr>
      </p:pic>
      <p:pic>
        <p:nvPicPr>
          <p:cNvPr id="32" name="Moneybox (front)">
            <a:extLst>
              <a:ext uri="{FF2B5EF4-FFF2-40B4-BE49-F238E27FC236}">
                <a16:creationId xmlns:a16="http://schemas.microsoft.com/office/drawing/2014/main" id="{A00211AB-30B7-5B47-AE97-CBCB1E0B4CA9}"/>
              </a:ext>
            </a:extLst>
          </p:cNvPr>
          <p:cNvPicPr>
            <a:picLocks noChangeAspect="1"/>
          </p:cNvPicPr>
          <p:nvPr/>
        </p:nvPicPr>
        <p:blipFill>
          <a:blip r:embed="rId16"/>
          <a:stretch>
            <a:fillRect/>
          </a:stretch>
        </p:blipFill>
        <p:spPr>
          <a:xfrm>
            <a:off x="4658965" y="4846185"/>
            <a:ext cx="1181483" cy="972000"/>
          </a:xfrm>
          <a:prstGeom prst="rect">
            <a:avLst/>
          </a:prstGeom>
        </p:spPr>
      </p:pic>
    </p:spTree>
    <p:extLst>
      <p:ext uri="{BB962C8B-B14F-4D97-AF65-F5344CB8AC3E}">
        <p14:creationId xmlns:p14="http://schemas.microsoft.com/office/powerpoint/2010/main" val="12620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2000" fill="hold"/>
                                        <p:tgtEl>
                                          <p:spTgt spid="11"/>
                                        </p:tgtEl>
                                        <p:attrNameLst>
                                          <p:attrName>ppt_w</p:attrName>
                                        </p:attrNameLst>
                                      </p:cBhvr>
                                      <p:tavLst>
                                        <p:tav tm="0">
                                          <p:val>
                                            <p:fltVal val="0"/>
                                          </p:val>
                                        </p:tav>
                                        <p:tav tm="100000">
                                          <p:val>
                                            <p:strVal val="#ppt_w"/>
                                          </p:val>
                                        </p:tav>
                                      </p:tavLst>
                                    </p:anim>
                                    <p:anim calcmode="lin" valueType="num">
                                      <p:cBhvr>
                                        <p:cTn id="18" dur="2000" fill="hold"/>
                                        <p:tgtEl>
                                          <p:spTgt spid="11"/>
                                        </p:tgtEl>
                                        <p:attrNameLst>
                                          <p:attrName>ppt_h</p:attrName>
                                        </p:attrNameLst>
                                      </p:cBhvr>
                                      <p:tavLst>
                                        <p:tav tm="0">
                                          <p:val>
                                            <p:fltVal val="0"/>
                                          </p:val>
                                        </p:tav>
                                        <p:tav tm="100000">
                                          <p:val>
                                            <p:strVal val="#ppt_h"/>
                                          </p:val>
                                        </p:tav>
                                      </p:tavLst>
                                    </p:anim>
                                    <p:animEffect transition="in" filter="fade">
                                      <p:cBhvr>
                                        <p:cTn id="19" dur="20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2000" fill="hold"/>
                                        <p:tgtEl>
                                          <p:spTgt spid="14"/>
                                        </p:tgtEl>
                                        <p:attrNameLst>
                                          <p:attrName>ppt_w</p:attrName>
                                        </p:attrNameLst>
                                      </p:cBhvr>
                                      <p:tavLst>
                                        <p:tav tm="0">
                                          <p:val>
                                            <p:fltVal val="0"/>
                                          </p:val>
                                        </p:tav>
                                        <p:tav tm="100000">
                                          <p:val>
                                            <p:strVal val="#ppt_w"/>
                                          </p:val>
                                        </p:tav>
                                      </p:tavLst>
                                    </p:anim>
                                    <p:anim calcmode="lin" valueType="num">
                                      <p:cBhvr>
                                        <p:cTn id="23" dur="2000" fill="hold"/>
                                        <p:tgtEl>
                                          <p:spTgt spid="14"/>
                                        </p:tgtEl>
                                        <p:attrNameLst>
                                          <p:attrName>ppt_h</p:attrName>
                                        </p:attrNameLst>
                                      </p:cBhvr>
                                      <p:tavLst>
                                        <p:tav tm="0">
                                          <p:val>
                                            <p:fltVal val="0"/>
                                          </p:val>
                                        </p:tav>
                                        <p:tav tm="100000">
                                          <p:val>
                                            <p:strVal val="#ppt_h"/>
                                          </p:val>
                                        </p:tav>
                                      </p:tavLst>
                                    </p:anim>
                                    <p:animEffect transition="in" filter="fade">
                                      <p:cBhvr>
                                        <p:cTn id="24" dur="20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2000" fill="hold"/>
                                        <p:tgtEl>
                                          <p:spTgt spid="9"/>
                                        </p:tgtEl>
                                        <p:attrNameLst>
                                          <p:attrName>ppt_w</p:attrName>
                                        </p:attrNameLst>
                                      </p:cBhvr>
                                      <p:tavLst>
                                        <p:tav tm="0">
                                          <p:val>
                                            <p:fltVal val="0"/>
                                          </p:val>
                                        </p:tav>
                                        <p:tav tm="100000">
                                          <p:val>
                                            <p:strVal val="#ppt_w"/>
                                          </p:val>
                                        </p:tav>
                                      </p:tavLst>
                                    </p:anim>
                                    <p:anim calcmode="lin" valueType="num">
                                      <p:cBhvr>
                                        <p:cTn id="28" dur="2000" fill="hold"/>
                                        <p:tgtEl>
                                          <p:spTgt spid="9"/>
                                        </p:tgtEl>
                                        <p:attrNameLst>
                                          <p:attrName>ppt_h</p:attrName>
                                        </p:attrNameLst>
                                      </p:cBhvr>
                                      <p:tavLst>
                                        <p:tav tm="0">
                                          <p:val>
                                            <p:fltVal val="0"/>
                                          </p:val>
                                        </p:tav>
                                        <p:tav tm="100000">
                                          <p:val>
                                            <p:strVal val="#ppt_h"/>
                                          </p:val>
                                        </p:tav>
                                      </p:tavLst>
                                    </p:anim>
                                    <p:animEffect transition="in" filter="fade">
                                      <p:cBhvr>
                                        <p:cTn id="29" dur="20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2000" fill="hold"/>
                                        <p:tgtEl>
                                          <p:spTgt spid="8"/>
                                        </p:tgtEl>
                                        <p:attrNameLst>
                                          <p:attrName>ppt_w</p:attrName>
                                        </p:attrNameLst>
                                      </p:cBhvr>
                                      <p:tavLst>
                                        <p:tav tm="0">
                                          <p:val>
                                            <p:fltVal val="0"/>
                                          </p:val>
                                        </p:tav>
                                        <p:tav tm="100000">
                                          <p:val>
                                            <p:strVal val="#ppt_w"/>
                                          </p:val>
                                        </p:tav>
                                      </p:tavLst>
                                    </p:anim>
                                    <p:anim calcmode="lin" valueType="num">
                                      <p:cBhvr>
                                        <p:cTn id="33" dur="2000" fill="hold"/>
                                        <p:tgtEl>
                                          <p:spTgt spid="8"/>
                                        </p:tgtEl>
                                        <p:attrNameLst>
                                          <p:attrName>ppt_h</p:attrName>
                                        </p:attrNameLst>
                                      </p:cBhvr>
                                      <p:tavLst>
                                        <p:tav tm="0">
                                          <p:val>
                                            <p:fltVal val="0"/>
                                          </p:val>
                                        </p:tav>
                                        <p:tav tm="100000">
                                          <p:val>
                                            <p:strVal val="#ppt_h"/>
                                          </p:val>
                                        </p:tav>
                                      </p:tavLst>
                                    </p:anim>
                                    <p:animEffect transition="in" filter="fade">
                                      <p:cBhvr>
                                        <p:cTn id="34" dur="2000"/>
                                        <p:tgtEl>
                                          <p:spTgt spid="8"/>
                                        </p:tgtEl>
                                      </p:cBhvr>
                                    </p:animEffect>
                                  </p:childTnLst>
                                </p:cTn>
                              </p:par>
                              <p:par>
                                <p:cTn id="35" presetID="53"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2000" fill="hold"/>
                                        <p:tgtEl>
                                          <p:spTgt spid="10"/>
                                        </p:tgtEl>
                                        <p:attrNameLst>
                                          <p:attrName>ppt_w</p:attrName>
                                        </p:attrNameLst>
                                      </p:cBhvr>
                                      <p:tavLst>
                                        <p:tav tm="0">
                                          <p:val>
                                            <p:fltVal val="0"/>
                                          </p:val>
                                        </p:tav>
                                        <p:tav tm="100000">
                                          <p:val>
                                            <p:strVal val="#ppt_w"/>
                                          </p:val>
                                        </p:tav>
                                      </p:tavLst>
                                    </p:anim>
                                    <p:anim calcmode="lin" valueType="num">
                                      <p:cBhvr>
                                        <p:cTn id="38" dur="2000" fill="hold"/>
                                        <p:tgtEl>
                                          <p:spTgt spid="10"/>
                                        </p:tgtEl>
                                        <p:attrNameLst>
                                          <p:attrName>ppt_h</p:attrName>
                                        </p:attrNameLst>
                                      </p:cBhvr>
                                      <p:tavLst>
                                        <p:tav tm="0">
                                          <p:val>
                                            <p:fltVal val="0"/>
                                          </p:val>
                                        </p:tav>
                                        <p:tav tm="100000">
                                          <p:val>
                                            <p:strVal val="#ppt_h"/>
                                          </p:val>
                                        </p:tav>
                                      </p:tavLst>
                                    </p:anim>
                                    <p:animEffect transition="in" filter="fade">
                                      <p:cBhvr>
                                        <p:cTn id="39" dur="2000"/>
                                        <p:tgtEl>
                                          <p:spTgt spid="10"/>
                                        </p:tgtEl>
                                      </p:cBhvr>
                                    </p:animEffect>
                                  </p:childTnLst>
                                </p:cTn>
                              </p:par>
                              <p:par>
                                <p:cTn id="40" presetID="53" presetClass="entr" presetSubtype="16"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2000" fill="hold"/>
                                        <p:tgtEl>
                                          <p:spTgt spid="12"/>
                                        </p:tgtEl>
                                        <p:attrNameLst>
                                          <p:attrName>ppt_w</p:attrName>
                                        </p:attrNameLst>
                                      </p:cBhvr>
                                      <p:tavLst>
                                        <p:tav tm="0">
                                          <p:val>
                                            <p:fltVal val="0"/>
                                          </p:val>
                                        </p:tav>
                                        <p:tav tm="100000">
                                          <p:val>
                                            <p:strVal val="#ppt_w"/>
                                          </p:val>
                                        </p:tav>
                                      </p:tavLst>
                                    </p:anim>
                                    <p:anim calcmode="lin" valueType="num">
                                      <p:cBhvr>
                                        <p:cTn id="43" dur="2000" fill="hold"/>
                                        <p:tgtEl>
                                          <p:spTgt spid="12"/>
                                        </p:tgtEl>
                                        <p:attrNameLst>
                                          <p:attrName>ppt_h</p:attrName>
                                        </p:attrNameLst>
                                      </p:cBhvr>
                                      <p:tavLst>
                                        <p:tav tm="0">
                                          <p:val>
                                            <p:fltVal val="0"/>
                                          </p:val>
                                        </p:tav>
                                        <p:tav tm="100000">
                                          <p:val>
                                            <p:strVal val="#ppt_h"/>
                                          </p:val>
                                        </p:tav>
                                      </p:tavLst>
                                    </p:anim>
                                    <p:animEffect transition="in" filter="fade">
                                      <p:cBhvr>
                                        <p:cTn id="44" dur="2000"/>
                                        <p:tgtEl>
                                          <p:spTgt spid="12"/>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2000" fill="hold"/>
                                        <p:tgtEl>
                                          <p:spTgt spid="7"/>
                                        </p:tgtEl>
                                        <p:attrNameLst>
                                          <p:attrName>ppt_w</p:attrName>
                                        </p:attrNameLst>
                                      </p:cBhvr>
                                      <p:tavLst>
                                        <p:tav tm="0">
                                          <p:val>
                                            <p:fltVal val="0"/>
                                          </p:val>
                                        </p:tav>
                                        <p:tav tm="100000">
                                          <p:val>
                                            <p:strVal val="#ppt_w"/>
                                          </p:val>
                                        </p:tav>
                                      </p:tavLst>
                                    </p:anim>
                                    <p:anim calcmode="lin" valueType="num">
                                      <p:cBhvr>
                                        <p:cTn id="48" dur="2000" fill="hold"/>
                                        <p:tgtEl>
                                          <p:spTgt spid="7"/>
                                        </p:tgtEl>
                                        <p:attrNameLst>
                                          <p:attrName>ppt_h</p:attrName>
                                        </p:attrNameLst>
                                      </p:cBhvr>
                                      <p:tavLst>
                                        <p:tav tm="0">
                                          <p:val>
                                            <p:fltVal val="0"/>
                                          </p:val>
                                        </p:tav>
                                        <p:tav tm="100000">
                                          <p:val>
                                            <p:strVal val="#ppt_h"/>
                                          </p:val>
                                        </p:tav>
                                      </p:tavLst>
                                    </p:anim>
                                    <p:animEffect transition="in" filter="fade">
                                      <p:cBhvr>
                                        <p:cTn id="49" dur="2000"/>
                                        <p:tgtEl>
                                          <p:spTgt spid="7"/>
                                        </p:tgtEl>
                                      </p:cBhvr>
                                    </p:animEffect>
                                  </p:childTnLst>
                                </p:cTn>
                              </p:par>
                              <p:par>
                                <p:cTn id="50" presetID="53" presetClass="entr" presetSubtype="16"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2000" fill="hold"/>
                                        <p:tgtEl>
                                          <p:spTgt spid="13"/>
                                        </p:tgtEl>
                                        <p:attrNameLst>
                                          <p:attrName>ppt_w</p:attrName>
                                        </p:attrNameLst>
                                      </p:cBhvr>
                                      <p:tavLst>
                                        <p:tav tm="0">
                                          <p:val>
                                            <p:fltVal val="0"/>
                                          </p:val>
                                        </p:tav>
                                        <p:tav tm="100000">
                                          <p:val>
                                            <p:strVal val="#ppt_w"/>
                                          </p:val>
                                        </p:tav>
                                      </p:tavLst>
                                    </p:anim>
                                    <p:anim calcmode="lin" valueType="num">
                                      <p:cBhvr>
                                        <p:cTn id="53" dur="2000" fill="hold"/>
                                        <p:tgtEl>
                                          <p:spTgt spid="13"/>
                                        </p:tgtEl>
                                        <p:attrNameLst>
                                          <p:attrName>ppt_h</p:attrName>
                                        </p:attrNameLst>
                                      </p:cBhvr>
                                      <p:tavLst>
                                        <p:tav tm="0">
                                          <p:val>
                                            <p:fltVal val="0"/>
                                          </p:val>
                                        </p:tav>
                                        <p:tav tm="100000">
                                          <p:val>
                                            <p:strVal val="#ppt_h"/>
                                          </p:val>
                                        </p:tav>
                                      </p:tavLst>
                                    </p:anim>
                                    <p:animEffect transition="in" filter="fade">
                                      <p:cBhvr>
                                        <p:cTn id="54" dur="2000"/>
                                        <p:tgtEl>
                                          <p:spTgt spid="13"/>
                                        </p:tgtEl>
                                      </p:cBhvr>
                                    </p:animEffect>
                                  </p:childTnLst>
                                </p:cTn>
                              </p:par>
                              <p:par>
                                <p:cTn id="55" presetID="0" presetClass="path" presetSubtype="0" accel="50000" decel="50000" fill="hold" nodeType="withEffect">
                                  <p:stCondLst>
                                    <p:cond delay="0"/>
                                  </p:stCondLst>
                                  <p:childTnLst>
                                    <p:animMotion origin="layout" path="M -0.61849 0.02014 L -0.00677 -0.21551 " pathEditMode="relative" rAng="0" ptsTypes="AA">
                                      <p:cBhvr>
                                        <p:cTn id="56" dur="2000" fill="hold"/>
                                        <p:tgtEl>
                                          <p:spTgt spid="11"/>
                                        </p:tgtEl>
                                        <p:attrNameLst>
                                          <p:attrName>ppt_x</p:attrName>
                                          <p:attrName>ppt_y</p:attrName>
                                        </p:attrNameLst>
                                      </p:cBhvr>
                                      <p:rCtr x="30586" y="-11782"/>
                                    </p:animMotion>
                                  </p:childTnLst>
                                </p:cTn>
                              </p:par>
                              <p:par>
                                <p:cTn id="57" presetID="0" presetClass="path" presetSubtype="0" accel="50000" decel="50000" fill="hold" nodeType="withEffect">
                                  <p:stCondLst>
                                    <p:cond delay="0"/>
                                  </p:stCondLst>
                                  <p:childTnLst>
                                    <p:animMotion origin="layout" path="M -0.60195 0.03218 L 0.09649 -0.14375 " pathEditMode="relative" rAng="0" ptsTypes="AA">
                                      <p:cBhvr>
                                        <p:cTn id="58" dur="2000" fill="hold"/>
                                        <p:tgtEl>
                                          <p:spTgt spid="14"/>
                                        </p:tgtEl>
                                        <p:attrNameLst>
                                          <p:attrName>ppt_x</p:attrName>
                                          <p:attrName>ppt_y</p:attrName>
                                        </p:attrNameLst>
                                      </p:cBhvr>
                                      <p:rCtr x="34922" y="-8796"/>
                                    </p:animMotion>
                                  </p:childTnLst>
                                </p:cTn>
                              </p:par>
                              <p:par>
                                <p:cTn id="59" presetID="0" presetClass="path" presetSubtype="0" accel="50000" decel="50000" fill="hold" nodeType="withEffect">
                                  <p:stCondLst>
                                    <p:cond delay="0"/>
                                  </p:stCondLst>
                                  <p:childTnLst>
                                    <p:animMotion origin="layout" path="M -0.60482 0.0169 L 0.13125 -0.00162 " pathEditMode="relative" rAng="0" ptsTypes="AA">
                                      <p:cBhvr>
                                        <p:cTn id="60" dur="2000" fill="hold"/>
                                        <p:tgtEl>
                                          <p:spTgt spid="9"/>
                                        </p:tgtEl>
                                        <p:attrNameLst>
                                          <p:attrName>ppt_x</p:attrName>
                                          <p:attrName>ppt_y</p:attrName>
                                        </p:attrNameLst>
                                      </p:cBhvr>
                                      <p:rCtr x="36797" y="-926"/>
                                    </p:animMotion>
                                  </p:childTnLst>
                                </p:cTn>
                              </p:par>
                              <p:par>
                                <p:cTn id="61" presetID="0" presetClass="path" presetSubtype="0" accel="50000" decel="50000" fill="hold" nodeType="withEffect">
                                  <p:stCondLst>
                                    <p:cond delay="0"/>
                                  </p:stCondLst>
                                  <p:childTnLst>
                                    <p:animMotion origin="layout" path="M -0.61588 0.02754 L 0.08894 0.16782 " pathEditMode="relative" rAng="0" ptsTypes="AA">
                                      <p:cBhvr>
                                        <p:cTn id="62" dur="2000" fill="hold"/>
                                        <p:tgtEl>
                                          <p:spTgt spid="8"/>
                                        </p:tgtEl>
                                        <p:attrNameLst>
                                          <p:attrName>ppt_x</p:attrName>
                                          <p:attrName>ppt_y</p:attrName>
                                        </p:attrNameLst>
                                      </p:cBhvr>
                                      <p:rCtr x="35234" y="7014"/>
                                    </p:animMotion>
                                  </p:childTnLst>
                                </p:cTn>
                              </p:par>
                              <p:par>
                                <p:cTn id="63" presetID="0" presetClass="path" presetSubtype="0" accel="50000" decel="50000" fill="hold" nodeType="withEffect">
                                  <p:stCondLst>
                                    <p:cond delay="0"/>
                                  </p:stCondLst>
                                  <p:childTnLst>
                                    <p:animMotion origin="layout" path="M -0.61654 0.01991 L -0.00495 0.23195 " pathEditMode="relative" rAng="0" ptsTypes="AA">
                                      <p:cBhvr>
                                        <p:cTn id="64" dur="2000" fill="hold"/>
                                        <p:tgtEl>
                                          <p:spTgt spid="10"/>
                                        </p:tgtEl>
                                        <p:attrNameLst>
                                          <p:attrName>ppt_x</p:attrName>
                                          <p:attrName>ppt_y</p:attrName>
                                        </p:attrNameLst>
                                      </p:cBhvr>
                                      <p:rCtr x="30573" y="10602"/>
                                    </p:animMotion>
                                  </p:childTnLst>
                                </p:cTn>
                              </p:par>
                              <p:par>
                                <p:cTn id="65" presetID="0" presetClass="path" presetSubtype="0" accel="50000" decel="50000" fill="hold" nodeType="withEffect">
                                  <p:stCondLst>
                                    <p:cond delay="0"/>
                                  </p:stCondLst>
                                  <p:childTnLst>
                                    <p:animMotion origin="layout" path="M -0.61888 0.02894 L -0.10247 0.17246 " pathEditMode="relative" rAng="0" ptsTypes="AA">
                                      <p:cBhvr>
                                        <p:cTn id="66" dur="2000" fill="hold"/>
                                        <p:tgtEl>
                                          <p:spTgt spid="12"/>
                                        </p:tgtEl>
                                        <p:attrNameLst>
                                          <p:attrName>ppt_x</p:attrName>
                                          <p:attrName>ppt_y</p:attrName>
                                        </p:attrNameLst>
                                      </p:cBhvr>
                                      <p:rCtr x="25820" y="7176"/>
                                    </p:animMotion>
                                  </p:childTnLst>
                                </p:cTn>
                              </p:par>
                              <p:par>
                                <p:cTn id="67" presetID="0" presetClass="path" presetSubtype="0" accel="50000" decel="50000" fill="hold" nodeType="withEffect">
                                  <p:stCondLst>
                                    <p:cond delay="0"/>
                                  </p:stCondLst>
                                  <p:childTnLst>
                                    <p:animMotion origin="layout" path="M -0.6125 -0.00393 L -0.13021 -0.01597 " pathEditMode="relative" rAng="0" ptsTypes="AA">
                                      <p:cBhvr>
                                        <p:cTn id="68" dur="2000" fill="hold"/>
                                        <p:tgtEl>
                                          <p:spTgt spid="7"/>
                                        </p:tgtEl>
                                        <p:attrNameLst>
                                          <p:attrName>ppt_x</p:attrName>
                                          <p:attrName>ppt_y</p:attrName>
                                        </p:attrNameLst>
                                      </p:cBhvr>
                                      <p:rCtr x="24115" y="-602"/>
                                    </p:animMotion>
                                  </p:childTnLst>
                                </p:cTn>
                              </p:par>
                              <p:par>
                                <p:cTn id="69" presetID="0" presetClass="path" presetSubtype="0" accel="50000" decel="50000" fill="hold" nodeType="withEffect">
                                  <p:stCondLst>
                                    <p:cond delay="0"/>
                                  </p:stCondLst>
                                  <p:childTnLst>
                                    <p:animMotion origin="layout" path="M -0.6194 0.02384 L -0.10065 -0.13473 " pathEditMode="relative" rAng="0" ptsTypes="AA">
                                      <p:cBhvr>
                                        <p:cTn id="70" dur="2000" fill="hold"/>
                                        <p:tgtEl>
                                          <p:spTgt spid="13"/>
                                        </p:tgtEl>
                                        <p:attrNameLst>
                                          <p:attrName>ppt_x</p:attrName>
                                          <p:attrName>ppt_y</p:attrName>
                                        </p:attrNameLst>
                                      </p:cBhvr>
                                      <p:rCtr x="25938" y="-7940"/>
                                    </p:animMotion>
                                  </p:childTnLst>
                                </p:cTn>
                              </p:par>
                            </p:childTnLst>
                          </p:cTn>
                        </p:par>
                        <p:par>
                          <p:cTn id="71" fill="hold">
                            <p:stCondLst>
                              <p:cond delay="3000"/>
                            </p:stCondLst>
                            <p:childTnLst>
                              <p:par>
                                <p:cTn id="72" presetID="1" presetClass="path" presetSubtype="0" repeatCount="indefinite" fill="hold" nodeType="afterEffect">
                                  <p:stCondLst>
                                    <p:cond delay="0"/>
                                  </p:stCondLst>
                                  <p:childTnLst>
                                    <p:animMotion origin="layout" path="M -0.00677 -0.21551 C 0.06445 -0.21551 0.12253 -0.11574 0.12253 0.00833 C 0.12253 0.13241 0.06445 0.23426 -0.00677 0.23426 C -0.07812 0.23426 -0.13542 0.13241 -0.13542 0.00833 C -0.13542 -0.11574 -0.07812 -0.21551 -0.00677 -0.21551 Z " pathEditMode="relative" rAng="0" ptsTypes="AAAAA">
                                      <p:cBhvr>
                                        <p:cTn id="73" dur="5000" fill="hold"/>
                                        <p:tgtEl>
                                          <p:spTgt spid="11"/>
                                        </p:tgtEl>
                                        <p:attrNameLst>
                                          <p:attrName>ppt_x</p:attrName>
                                          <p:attrName>ppt_y</p:attrName>
                                        </p:attrNameLst>
                                      </p:cBhvr>
                                      <p:rCtr x="26" y="22477"/>
                                    </p:animMotion>
                                  </p:childTnLst>
                                </p:cTn>
                              </p:par>
                              <p:par>
                                <p:cTn id="74" presetID="1" presetClass="path" presetSubtype="0" repeatCount="indefinite" fill="hold" nodeType="withEffect">
                                  <p:stCondLst>
                                    <p:cond delay="0"/>
                                  </p:stCondLst>
                                  <p:childTnLst>
                                    <p:animMotion origin="layout" path="M 0.09649 -0.14375 C 0.14714 -0.05578 0.14909 0.08843 0.09961 0.1794 C 0.0504 0.26898 -0.03085 0.27222 -0.08164 0.18472 C -0.13268 0.09722 -0.13346 -0.04676 -0.08424 -0.13703 C -0.03541 -0.22847 0.04571 -0.23032 0.09649 -0.14375 Z " pathEditMode="relative" rAng="2640000" ptsTypes="AAAAA">
                                      <p:cBhvr>
                                        <p:cTn id="75" dur="5000" fill="hold"/>
                                        <p:tgtEl>
                                          <p:spTgt spid="14"/>
                                        </p:tgtEl>
                                        <p:attrNameLst>
                                          <p:attrName>ppt_x</p:attrName>
                                          <p:attrName>ppt_y</p:attrName>
                                        </p:attrNameLst>
                                      </p:cBhvr>
                                      <p:rCtr x="-8880" y="16458"/>
                                    </p:animMotion>
                                  </p:childTnLst>
                                </p:cTn>
                              </p:par>
                              <p:par>
                                <p:cTn id="76" presetID="1" presetClass="path" presetSubtype="0" repeatCount="indefinite" fill="hold" nodeType="withEffect">
                                  <p:stCondLst>
                                    <p:cond delay="0"/>
                                  </p:stCondLst>
                                  <p:childTnLst>
                                    <p:animMotion origin="layout" path="M 0.13151 -0.00162 C 0.13151 0.12199 0.07513 0.22292 0.00508 0.22292 C -0.06484 0.22292 -0.12187 0.12199 -0.12187 -0.00162 C -0.12187 -0.125 -0.06484 -0.22454 0.00508 -0.22454 C 0.07513 -0.22454 0.13151 -0.125 0.13151 -0.00162 Z " pathEditMode="relative" rAng="5400000" ptsTypes="AAAAA">
                                      <p:cBhvr>
                                        <p:cTn id="77" dur="5000" fill="hold"/>
                                        <p:tgtEl>
                                          <p:spTgt spid="9"/>
                                        </p:tgtEl>
                                        <p:attrNameLst>
                                          <p:attrName>ppt_x</p:attrName>
                                          <p:attrName>ppt_y</p:attrName>
                                        </p:attrNameLst>
                                      </p:cBhvr>
                                      <p:rCtr x="-12669" y="69"/>
                                    </p:animMotion>
                                  </p:childTnLst>
                                </p:cTn>
                              </p:par>
                              <p:par>
                                <p:cTn id="78" presetID="1" presetClass="path" presetSubtype="0" repeatCount="indefinite" fill="hold" nodeType="withEffect">
                                  <p:stCondLst>
                                    <p:cond delay="0"/>
                                  </p:stCondLst>
                                  <p:childTnLst>
                                    <p:animMotion origin="layout" path="M 0.08894 0.16782 C 0.04076 0.25972 -0.04023 0.26574 -0.09166 0.18032 C -0.1427 0.09583 -0.14544 -0.04908 -0.09739 -0.14051 C -0.04895 -0.2331 0.03204 -0.2382 0.08334 -0.15301 C 0.13477 -0.06783 0.13698 0.07592 0.08894 0.16782 Z " pathEditMode="relative" rAng="7980000" ptsTypes="AAAAA">
                                      <p:cBhvr>
                                        <p:cTn id="79" dur="5000" fill="hold"/>
                                        <p:tgtEl>
                                          <p:spTgt spid="8"/>
                                        </p:tgtEl>
                                        <p:attrNameLst>
                                          <p:attrName>ppt_x</p:attrName>
                                          <p:attrName>ppt_y</p:attrName>
                                        </p:attrNameLst>
                                      </p:cBhvr>
                                      <p:rCtr x="-9310" y="-15417"/>
                                    </p:animMotion>
                                  </p:childTnLst>
                                </p:cTn>
                              </p:par>
                              <p:par>
                                <p:cTn id="80" presetID="1" presetClass="path" presetSubtype="0" repeatCount="indefinite" fill="hold" nodeType="withEffect">
                                  <p:stCondLst>
                                    <p:cond delay="0"/>
                                  </p:stCondLst>
                                  <p:childTnLst>
                                    <p:animMotion origin="layout" path="M -0.00469 0.23195 C -0.07591 0.23195 -0.13412 0.13148 -0.13412 0.00671 C -0.13412 -0.1169 -0.07591 -0.21921 -0.00469 -0.21921 C 0.06692 -0.21921 0.12448 -0.1169 0.12448 0.00671 C 0.12448 0.13148 0.06692 0.23195 -0.00469 0.23195 Z " pathEditMode="relative" rAng="10800000" ptsTypes="AAAAA">
                                      <p:cBhvr>
                                        <p:cTn id="81" dur="5000" fill="hold"/>
                                        <p:tgtEl>
                                          <p:spTgt spid="10"/>
                                        </p:tgtEl>
                                        <p:attrNameLst>
                                          <p:attrName>ppt_x</p:attrName>
                                          <p:attrName>ppt_y</p:attrName>
                                        </p:attrNameLst>
                                      </p:cBhvr>
                                      <p:rCtr x="-13" y="-22546"/>
                                    </p:animMotion>
                                  </p:childTnLst>
                                </p:cTn>
                              </p:par>
                              <p:par>
                                <p:cTn id="82" presetID="1" presetClass="path" presetSubtype="0" repeatCount="indefinite" fill="hold" nodeType="withEffect">
                                  <p:stCondLst>
                                    <p:cond delay="0"/>
                                  </p:stCondLst>
                                  <p:childTnLst>
                                    <p:animMotion origin="layout" path="M -0.10273 0.17246 C -0.14961 0.07917 -0.14531 -0.06342 -0.0931 -0.14791 C -0.04049 -0.23125 0.03997 -0.22384 0.08737 -0.13125 C 0.13451 -0.03819 0.12982 0.10533 0.07747 0.18889 C 0.02526 0.27292 -0.05521 0.26505 -0.10273 0.17246 Z " pathEditMode="relative" rAng="13680000" ptsTypes="AAAAA">
                                      <p:cBhvr>
                                        <p:cTn id="83" dur="5000" fill="hold"/>
                                        <p:tgtEl>
                                          <p:spTgt spid="12"/>
                                        </p:tgtEl>
                                        <p:attrNameLst>
                                          <p:attrName>ppt_x</p:attrName>
                                          <p:attrName>ppt_y</p:attrName>
                                        </p:attrNameLst>
                                      </p:cBhvr>
                                      <p:rCtr x="9505" y="-15185"/>
                                    </p:animMotion>
                                  </p:childTnLst>
                                </p:cTn>
                              </p:par>
                              <p:par>
                                <p:cTn id="84" presetID="1" presetClass="path" presetSubtype="0" repeatCount="indefinite" fill="hold" nodeType="withEffect">
                                  <p:stCondLst>
                                    <p:cond delay="0"/>
                                  </p:stCondLst>
                                  <p:childTnLst>
                                    <p:animMotion origin="layout" path="M -0.13021 -0.01597 C -0.13021 -0.13889 -0.07279 -0.23912 -0.00156 -0.23912 C 0.06914 -0.23912 0.12708 -0.13889 0.12708 -0.01597 C 0.12708 0.10764 0.06914 0.20718 -0.00156 0.20718 C -0.07279 0.20718 -0.13021 0.10764 -0.13021 -0.01597 Z " pathEditMode="relative" rAng="16200000" ptsTypes="AAAAA">
                                      <p:cBhvr>
                                        <p:cTn id="85" dur="5000" fill="hold"/>
                                        <p:tgtEl>
                                          <p:spTgt spid="7"/>
                                        </p:tgtEl>
                                        <p:attrNameLst>
                                          <p:attrName>ppt_x</p:attrName>
                                          <p:attrName>ppt_y</p:attrName>
                                        </p:attrNameLst>
                                      </p:cBhvr>
                                      <p:rCtr x="12865" y="0"/>
                                    </p:animMotion>
                                  </p:childTnLst>
                                </p:cTn>
                              </p:par>
                              <p:par>
                                <p:cTn id="86" presetID="1" presetClass="path" presetSubtype="0" repeatCount="indefinite" fill="hold" nodeType="withEffect">
                                  <p:stCondLst>
                                    <p:cond delay="0"/>
                                  </p:stCondLst>
                                  <p:childTnLst>
                                    <p:animMotion origin="layout" path="M -0.10065 -0.13473 C -0.0543 -0.22871 0.02617 -0.23959 0.07903 -0.15787 C 0.1319 -0.07616 0.13737 0.06713 0.09088 0.16157 C 0.04466 0.25625 -0.03581 0.26643 -0.08842 0.18518 C -0.14128 0.10347 -0.14688 -0.03959 -0.10065 -0.13473 Z " pathEditMode="relative" rAng="18660000" ptsTypes="AAAAA">
                                      <p:cBhvr>
                                        <p:cTn id="87" dur="5000" fill="hold"/>
                                        <p:tgtEl>
                                          <p:spTgt spid="13"/>
                                        </p:tgtEl>
                                        <p:attrNameLst>
                                          <p:attrName>ppt_x</p:attrName>
                                          <p:attrName>ppt_y</p:attrName>
                                        </p:attrNameLst>
                                      </p:cBhvr>
                                      <p:rCtr x="9570" y="14815"/>
                                    </p:animMotion>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1000"/>
                                        <p:tgtEl>
                                          <p:spTgt spid="15"/>
                                        </p:tgtEl>
                                      </p:cBhvr>
                                    </p:animEffect>
                                    <p:anim calcmode="lin" valueType="num">
                                      <p:cBhvr>
                                        <p:cTn id="93" dur="1000" fill="hold"/>
                                        <p:tgtEl>
                                          <p:spTgt spid="15"/>
                                        </p:tgtEl>
                                        <p:attrNameLst>
                                          <p:attrName>ppt_x</p:attrName>
                                        </p:attrNameLst>
                                      </p:cBhvr>
                                      <p:tavLst>
                                        <p:tav tm="0">
                                          <p:val>
                                            <p:strVal val="#ppt_x"/>
                                          </p:val>
                                        </p:tav>
                                        <p:tav tm="100000">
                                          <p:val>
                                            <p:strVal val="#ppt_x"/>
                                          </p:val>
                                        </p:tav>
                                      </p:tavLst>
                                    </p:anim>
                                    <p:anim calcmode="lin" valueType="num">
                                      <p:cBhvr>
                                        <p:cTn id="94" dur="1000" fill="hold"/>
                                        <p:tgtEl>
                                          <p:spTgt spid="15"/>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1000"/>
                                        <p:tgtEl>
                                          <p:spTgt spid="32"/>
                                        </p:tgtEl>
                                      </p:cBhvr>
                                    </p:animEffect>
                                    <p:anim calcmode="lin" valueType="num">
                                      <p:cBhvr>
                                        <p:cTn id="98" dur="1000" fill="hold"/>
                                        <p:tgtEl>
                                          <p:spTgt spid="32"/>
                                        </p:tgtEl>
                                        <p:attrNameLst>
                                          <p:attrName>ppt_x</p:attrName>
                                        </p:attrNameLst>
                                      </p:cBhvr>
                                      <p:tavLst>
                                        <p:tav tm="0">
                                          <p:val>
                                            <p:strVal val="#ppt_x"/>
                                          </p:val>
                                        </p:tav>
                                        <p:tav tm="100000">
                                          <p:val>
                                            <p:strVal val="#ppt_x"/>
                                          </p:val>
                                        </p:tav>
                                      </p:tavLst>
                                    </p:anim>
                                    <p:anim calcmode="lin" valueType="num">
                                      <p:cBhvr>
                                        <p:cTn id="99" dur="1000" fill="hold"/>
                                        <p:tgtEl>
                                          <p:spTgt spid="32"/>
                                        </p:tgtEl>
                                        <p:attrNameLst>
                                          <p:attrName>ppt_y</p:attrName>
                                        </p:attrNameLst>
                                      </p:cBhvr>
                                      <p:tavLst>
                                        <p:tav tm="0">
                                          <p:val>
                                            <p:strVal val="#ppt_y+.1"/>
                                          </p:val>
                                        </p:tav>
                                        <p:tav tm="100000">
                                          <p:val>
                                            <p:strVal val="#ppt_y"/>
                                          </p:val>
                                        </p:tav>
                                      </p:tavLst>
                                    </p:anim>
                                  </p:childTnLst>
                                </p:cTn>
                              </p:par>
                            </p:childTnLst>
                          </p:cTn>
                        </p:par>
                        <p:par>
                          <p:cTn id="100" fill="hold">
                            <p:stCondLst>
                              <p:cond delay="1000"/>
                            </p:stCondLst>
                            <p:childTnLst>
                              <p:par>
                                <p:cTn id="101" presetID="9" presetClass="entr" presetSubtype="0" fill="hold" nodeType="after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dissolve">
                                      <p:cBhvr>
                                        <p:cTn id="103" dur="1000"/>
                                        <p:tgtEl>
                                          <p:spTgt spid="24"/>
                                        </p:tgtEl>
                                      </p:cBhvr>
                                    </p:animEffect>
                                  </p:childTnLst>
                                </p:cTn>
                              </p:par>
                              <p:par>
                                <p:cTn id="104" presetID="42" presetClass="path" presetSubtype="0" accel="50000" decel="50000" fill="hold" nodeType="withEffect">
                                  <p:stCondLst>
                                    <p:cond delay="0"/>
                                  </p:stCondLst>
                                  <p:childTnLst>
                                    <p:animMotion origin="layout" path="M -1.45833E-6 2.96296E-6 L -1.45833E-6 0.25 " pathEditMode="relative" rAng="0" ptsTypes="AA">
                                      <p:cBhvr>
                                        <p:cTn id="105" dur="2000" fill="hold"/>
                                        <p:tgtEl>
                                          <p:spTgt spid="24"/>
                                        </p:tgtEl>
                                        <p:attrNameLst>
                                          <p:attrName>ppt_x</p:attrName>
                                          <p:attrName>ppt_y</p:attrName>
                                        </p:attrNameLst>
                                      </p:cBhvr>
                                      <p:rCtr x="0" y="12500"/>
                                    </p:animMotion>
                                  </p:childTnLst>
                                </p:cTn>
                              </p:par>
                              <p:par>
                                <p:cTn id="106" presetID="9" presetClass="entr" presetSubtype="0" fill="hold" nodeType="withEffect">
                                  <p:stCondLst>
                                    <p:cond delay="1000"/>
                                  </p:stCondLst>
                                  <p:childTnLst>
                                    <p:set>
                                      <p:cBhvr>
                                        <p:cTn id="107" dur="1" fill="hold">
                                          <p:stCondLst>
                                            <p:cond delay="0"/>
                                          </p:stCondLst>
                                        </p:cTn>
                                        <p:tgtEl>
                                          <p:spTgt spid="25"/>
                                        </p:tgtEl>
                                        <p:attrNameLst>
                                          <p:attrName>style.visibility</p:attrName>
                                        </p:attrNameLst>
                                      </p:cBhvr>
                                      <p:to>
                                        <p:strVal val="visible"/>
                                      </p:to>
                                    </p:set>
                                    <p:animEffect transition="in" filter="dissolve">
                                      <p:cBhvr>
                                        <p:cTn id="108" dur="1000"/>
                                        <p:tgtEl>
                                          <p:spTgt spid="25"/>
                                        </p:tgtEl>
                                      </p:cBhvr>
                                    </p:animEffect>
                                  </p:childTnLst>
                                </p:cTn>
                              </p:par>
                              <p:par>
                                <p:cTn id="109" presetID="42" presetClass="path" presetSubtype="0" accel="50000" decel="50000" fill="hold" nodeType="withEffect">
                                  <p:stCondLst>
                                    <p:cond delay="1000"/>
                                  </p:stCondLst>
                                  <p:childTnLst>
                                    <p:animMotion origin="layout" path="M -2.5E-6 2.96296E-6 L -2.5E-6 0.25 " pathEditMode="relative" rAng="0" ptsTypes="AA">
                                      <p:cBhvr>
                                        <p:cTn id="110" dur="2000" fill="hold"/>
                                        <p:tgtEl>
                                          <p:spTgt spid="25"/>
                                        </p:tgtEl>
                                        <p:attrNameLst>
                                          <p:attrName>ppt_x</p:attrName>
                                          <p:attrName>ppt_y</p:attrName>
                                        </p:attrNameLst>
                                      </p:cBhvr>
                                      <p:rCtr x="0" y="12500"/>
                                    </p:animMotion>
                                  </p:childTnLst>
                                </p:cTn>
                              </p:par>
                              <p:par>
                                <p:cTn id="111" presetID="9" presetClass="entr" presetSubtype="0" fill="hold" nodeType="withEffect">
                                  <p:stCondLst>
                                    <p:cond delay="2000"/>
                                  </p:stCondLst>
                                  <p:childTnLst>
                                    <p:set>
                                      <p:cBhvr>
                                        <p:cTn id="112" dur="1" fill="hold">
                                          <p:stCondLst>
                                            <p:cond delay="0"/>
                                          </p:stCondLst>
                                        </p:cTn>
                                        <p:tgtEl>
                                          <p:spTgt spid="26"/>
                                        </p:tgtEl>
                                        <p:attrNameLst>
                                          <p:attrName>style.visibility</p:attrName>
                                        </p:attrNameLst>
                                      </p:cBhvr>
                                      <p:to>
                                        <p:strVal val="visible"/>
                                      </p:to>
                                    </p:set>
                                    <p:animEffect transition="in" filter="dissolve">
                                      <p:cBhvr>
                                        <p:cTn id="113" dur="1000"/>
                                        <p:tgtEl>
                                          <p:spTgt spid="26"/>
                                        </p:tgtEl>
                                      </p:cBhvr>
                                    </p:animEffect>
                                  </p:childTnLst>
                                </p:cTn>
                              </p:par>
                              <p:par>
                                <p:cTn id="114" presetID="42" presetClass="path" presetSubtype="0" accel="50000" decel="50000" fill="hold" nodeType="withEffect">
                                  <p:stCondLst>
                                    <p:cond delay="2000"/>
                                  </p:stCondLst>
                                  <p:childTnLst>
                                    <p:animMotion origin="layout" path="M -2.08333E-7 4.07407E-6 L -2.08333E-7 0.25 " pathEditMode="relative" rAng="0" ptsTypes="AA">
                                      <p:cBhvr>
                                        <p:cTn id="115" dur="2000" fill="hold"/>
                                        <p:tgtEl>
                                          <p:spTgt spid="26"/>
                                        </p:tgtEl>
                                        <p:attrNameLst>
                                          <p:attrName>ppt_x</p:attrName>
                                          <p:attrName>ppt_y</p:attrName>
                                        </p:attrNameLst>
                                      </p:cBhvr>
                                      <p:rCtr x="0" y="12500"/>
                                    </p:animMotion>
                                  </p:childTnLst>
                                </p:cTn>
                              </p:par>
                              <p:par>
                                <p:cTn id="116" presetID="9" presetClass="entr" presetSubtype="0" fill="hold" nodeType="withEffect">
                                  <p:stCondLst>
                                    <p:cond delay="3000"/>
                                  </p:stCondLst>
                                  <p:childTnLst>
                                    <p:set>
                                      <p:cBhvr>
                                        <p:cTn id="117" dur="1" fill="hold">
                                          <p:stCondLst>
                                            <p:cond delay="0"/>
                                          </p:stCondLst>
                                        </p:cTn>
                                        <p:tgtEl>
                                          <p:spTgt spid="27"/>
                                        </p:tgtEl>
                                        <p:attrNameLst>
                                          <p:attrName>style.visibility</p:attrName>
                                        </p:attrNameLst>
                                      </p:cBhvr>
                                      <p:to>
                                        <p:strVal val="visible"/>
                                      </p:to>
                                    </p:set>
                                    <p:animEffect transition="in" filter="dissolve">
                                      <p:cBhvr>
                                        <p:cTn id="118" dur="1000"/>
                                        <p:tgtEl>
                                          <p:spTgt spid="27"/>
                                        </p:tgtEl>
                                      </p:cBhvr>
                                    </p:animEffect>
                                  </p:childTnLst>
                                </p:cTn>
                              </p:par>
                              <p:par>
                                <p:cTn id="119" presetID="42" presetClass="path" presetSubtype="0" accel="50000" decel="50000" fill="hold" nodeType="withEffect">
                                  <p:stCondLst>
                                    <p:cond delay="3000"/>
                                  </p:stCondLst>
                                  <p:childTnLst>
                                    <p:animMotion origin="layout" path="M -2.08333E-7 -1.48148E-6 L -2.08333E-7 0.25 " pathEditMode="relative" rAng="0" ptsTypes="AA">
                                      <p:cBhvr>
                                        <p:cTn id="120" dur="2000" fill="hold"/>
                                        <p:tgtEl>
                                          <p:spTgt spid="27"/>
                                        </p:tgtEl>
                                        <p:attrNameLst>
                                          <p:attrName>ppt_x</p:attrName>
                                          <p:attrName>ppt_y</p:attrName>
                                        </p:attrNameLst>
                                      </p:cBhvr>
                                      <p:rCtr x="0" y="12500"/>
                                    </p:animMotion>
                                  </p:childTnLst>
                                </p:cTn>
                              </p:par>
                              <p:par>
                                <p:cTn id="121" presetID="9" presetClass="entr" presetSubtype="0" fill="hold" nodeType="withEffect">
                                  <p:stCondLst>
                                    <p:cond delay="4000"/>
                                  </p:stCondLst>
                                  <p:childTnLst>
                                    <p:set>
                                      <p:cBhvr>
                                        <p:cTn id="122" dur="1" fill="hold">
                                          <p:stCondLst>
                                            <p:cond delay="0"/>
                                          </p:stCondLst>
                                        </p:cTn>
                                        <p:tgtEl>
                                          <p:spTgt spid="28"/>
                                        </p:tgtEl>
                                        <p:attrNameLst>
                                          <p:attrName>style.visibility</p:attrName>
                                        </p:attrNameLst>
                                      </p:cBhvr>
                                      <p:to>
                                        <p:strVal val="visible"/>
                                      </p:to>
                                    </p:set>
                                    <p:animEffect transition="in" filter="dissolve">
                                      <p:cBhvr>
                                        <p:cTn id="123" dur="1000"/>
                                        <p:tgtEl>
                                          <p:spTgt spid="28"/>
                                        </p:tgtEl>
                                      </p:cBhvr>
                                    </p:animEffect>
                                  </p:childTnLst>
                                </p:cTn>
                              </p:par>
                              <p:par>
                                <p:cTn id="124" presetID="42" presetClass="path" presetSubtype="0" accel="50000" decel="50000" fill="hold" nodeType="withEffect">
                                  <p:stCondLst>
                                    <p:cond delay="4000"/>
                                  </p:stCondLst>
                                  <p:childTnLst>
                                    <p:animMotion origin="layout" path="M -2.5E-6 -2.96296E-6 L -2.5E-6 0.25 " pathEditMode="relative" rAng="0" ptsTypes="AA">
                                      <p:cBhvr>
                                        <p:cTn id="125" dur="2000" fill="hold"/>
                                        <p:tgtEl>
                                          <p:spTgt spid="28"/>
                                        </p:tgtEl>
                                        <p:attrNameLst>
                                          <p:attrName>ppt_x</p:attrName>
                                          <p:attrName>ppt_y</p:attrName>
                                        </p:attrNameLst>
                                      </p:cBhvr>
                                      <p:rCtr x="0" y="12500"/>
                                    </p:animMotion>
                                  </p:childTnLst>
                                </p:cTn>
                              </p:par>
                              <p:par>
                                <p:cTn id="126" presetID="9" presetClass="entr" presetSubtype="0" fill="hold" nodeType="withEffect">
                                  <p:stCondLst>
                                    <p:cond delay="5000"/>
                                  </p:stCondLst>
                                  <p:childTnLst>
                                    <p:set>
                                      <p:cBhvr>
                                        <p:cTn id="127" dur="1" fill="hold">
                                          <p:stCondLst>
                                            <p:cond delay="0"/>
                                          </p:stCondLst>
                                        </p:cTn>
                                        <p:tgtEl>
                                          <p:spTgt spid="29"/>
                                        </p:tgtEl>
                                        <p:attrNameLst>
                                          <p:attrName>style.visibility</p:attrName>
                                        </p:attrNameLst>
                                      </p:cBhvr>
                                      <p:to>
                                        <p:strVal val="visible"/>
                                      </p:to>
                                    </p:set>
                                    <p:animEffect transition="in" filter="dissolve">
                                      <p:cBhvr>
                                        <p:cTn id="128" dur="1000"/>
                                        <p:tgtEl>
                                          <p:spTgt spid="29"/>
                                        </p:tgtEl>
                                      </p:cBhvr>
                                    </p:animEffect>
                                  </p:childTnLst>
                                </p:cTn>
                              </p:par>
                              <p:par>
                                <p:cTn id="129" presetID="42" presetClass="path" presetSubtype="0" accel="50000" decel="50000" fill="hold" nodeType="withEffect">
                                  <p:stCondLst>
                                    <p:cond delay="5000"/>
                                  </p:stCondLst>
                                  <p:childTnLst>
                                    <p:animMotion origin="layout" path="M -2.5E-6 -1.11111E-6 L -2.5E-6 0.25 " pathEditMode="relative" rAng="0" ptsTypes="AA">
                                      <p:cBhvr>
                                        <p:cTn id="130" dur="2000" fill="hold"/>
                                        <p:tgtEl>
                                          <p:spTgt spid="29"/>
                                        </p:tgtEl>
                                        <p:attrNameLst>
                                          <p:attrName>ppt_x</p:attrName>
                                          <p:attrName>ppt_y</p:attrName>
                                        </p:attrNameLst>
                                      </p:cBhvr>
                                      <p:rCtr x="0" y="12500"/>
                                    </p:animMotion>
                                  </p:childTnLst>
                                </p:cTn>
                              </p:par>
                              <p:par>
                                <p:cTn id="131" presetID="9" presetClass="entr" presetSubtype="0" fill="hold" nodeType="withEffect">
                                  <p:stCondLst>
                                    <p:cond delay="6000"/>
                                  </p:stCondLst>
                                  <p:childTnLst>
                                    <p:set>
                                      <p:cBhvr>
                                        <p:cTn id="132" dur="1" fill="hold">
                                          <p:stCondLst>
                                            <p:cond delay="0"/>
                                          </p:stCondLst>
                                        </p:cTn>
                                        <p:tgtEl>
                                          <p:spTgt spid="30"/>
                                        </p:tgtEl>
                                        <p:attrNameLst>
                                          <p:attrName>style.visibility</p:attrName>
                                        </p:attrNameLst>
                                      </p:cBhvr>
                                      <p:to>
                                        <p:strVal val="visible"/>
                                      </p:to>
                                    </p:set>
                                    <p:animEffect transition="in" filter="dissolve">
                                      <p:cBhvr>
                                        <p:cTn id="133" dur="1000"/>
                                        <p:tgtEl>
                                          <p:spTgt spid="30"/>
                                        </p:tgtEl>
                                      </p:cBhvr>
                                    </p:animEffect>
                                  </p:childTnLst>
                                </p:cTn>
                              </p:par>
                              <p:par>
                                <p:cTn id="134" presetID="42" presetClass="path" presetSubtype="0" accel="50000" decel="50000" fill="hold" nodeType="withEffect">
                                  <p:stCondLst>
                                    <p:cond delay="6000"/>
                                  </p:stCondLst>
                                  <p:childTnLst>
                                    <p:animMotion origin="layout" path="M -2.08333E-7 0 L -2.08333E-7 0.25 " pathEditMode="relative" rAng="0" ptsTypes="AA">
                                      <p:cBhvr>
                                        <p:cTn id="135" dur="2000" fill="hold"/>
                                        <p:tgtEl>
                                          <p:spTgt spid="30"/>
                                        </p:tgtEl>
                                        <p:attrNameLst>
                                          <p:attrName>ppt_x</p:attrName>
                                          <p:attrName>ppt_y</p:attrName>
                                        </p:attrNameLst>
                                      </p:cBhvr>
                                      <p:rCtr x="0" y="12500"/>
                                    </p:animMotion>
                                  </p:childTnLst>
                                </p:cTn>
                              </p:par>
                              <p:par>
                                <p:cTn id="136" presetID="9" presetClass="entr" presetSubtype="0" fill="hold" nodeType="withEffect">
                                  <p:stCondLst>
                                    <p:cond delay="7000"/>
                                  </p:stCondLst>
                                  <p:childTnLst>
                                    <p:set>
                                      <p:cBhvr>
                                        <p:cTn id="137" dur="1" fill="hold">
                                          <p:stCondLst>
                                            <p:cond delay="0"/>
                                          </p:stCondLst>
                                        </p:cTn>
                                        <p:tgtEl>
                                          <p:spTgt spid="31"/>
                                        </p:tgtEl>
                                        <p:attrNameLst>
                                          <p:attrName>style.visibility</p:attrName>
                                        </p:attrNameLst>
                                      </p:cBhvr>
                                      <p:to>
                                        <p:strVal val="visible"/>
                                      </p:to>
                                    </p:set>
                                    <p:animEffect transition="in" filter="dissolve">
                                      <p:cBhvr>
                                        <p:cTn id="138" dur="1000"/>
                                        <p:tgtEl>
                                          <p:spTgt spid="31"/>
                                        </p:tgtEl>
                                      </p:cBhvr>
                                    </p:animEffect>
                                  </p:childTnLst>
                                </p:cTn>
                              </p:par>
                              <p:par>
                                <p:cTn id="139" presetID="42" presetClass="path" presetSubtype="0" accel="50000" decel="50000" fill="hold" nodeType="withEffect">
                                  <p:stCondLst>
                                    <p:cond delay="7000"/>
                                  </p:stCondLst>
                                  <p:childTnLst>
                                    <p:animMotion origin="layout" path="M -3.54167E-6 -1.85185E-6 L -3.54167E-6 0.25 " pathEditMode="relative" rAng="0" ptsTypes="AA">
                                      <p:cBhvr>
                                        <p:cTn id="140" dur="2000" fill="hold"/>
                                        <p:tgtEl>
                                          <p:spTgt spid="31"/>
                                        </p:tgtEl>
                                        <p:attrNameLst>
                                          <p:attrName>ppt_x</p:attrName>
                                          <p:attrName>ppt_y</p:attrName>
                                        </p:attrNameLst>
                                      </p:cBhvr>
                                      <p:rCtr x="0" y="12500"/>
                                    </p:animMotion>
                                  </p:childTnLst>
                                </p:cTn>
                              </p:par>
                              <p:par>
                                <p:cTn id="141" presetID="42" presetClass="entr" presetSubtype="0" fill="hold" nodeType="withEffect">
                                  <p:stCondLst>
                                    <p:cond delay="0"/>
                                  </p:stCondLst>
                                  <p:childTnLst>
                                    <p:set>
                                      <p:cBhvr>
                                        <p:cTn id="142" dur="1" fill="hold">
                                          <p:stCondLst>
                                            <p:cond delay="0"/>
                                          </p:stCondLst>
                                        </p:cTn>
                                        <p:tgtEl>
                                          <p:spTgt spid="16"/>
                                        </p:tgtEl>
                                        <p:attrNameLst>
                                          <p:attrName>style.visibility</p:attrName>
                                        </p:attrNameLst>
                                      </p:cBhvr>
                                      <p:to>
                                        <p:strVal val="visible"/>
                                      </p:to>
                                    </p:set>
                                    <p:animEffect transition="in" filter="fade">
                                      <p:cBhvr>
                                        <p:cTn id="143" dur="1000"/>
                                        <p:tgtEl>
                                          <p:spTgt spid="16"/>
                                        </p:tgtEl>
                                      </p:cBhvr>
                                    </p:animEffect>
                                    <p:anim calcmode="lin" valueType="num">
                                      <p:cBhvr>
                                        <p:cTn id="144" dur="1000" fill="hold"/>
                                        <p:tgtEl>
                                          <p:spTgt spid="16"/>
                                        </p:tgtEl>
                                        <p:attrNameLst>
                                          <p:attrName>ppt_x</p:attrName>
                                        </p:attrNameLst>
                                      </p:cBhvr>
                                      <p:tavLst>
                                        <p:tav tm="0">
                                          <p:val>
                                            <p:strVal val="#ppt_x"/>
                                          </p:val>
                                        </p:tav>
                                        <p:tav tm="100000">
                                          <p:val>
                                            <p:strVal val="#ppt_x"/>
                                          </p:val>
                                        </p:tav>
                                      </p:tavLst>
                                    </p:anim>
                                    <p:anim calcmode="lin" valueType="num">
                                      <p:cBhvr>
                                        <p:cTn id="145" dur="1000" fill="hold"/>
                                        <p:tgtEl>
                                          <p:spTgt spid="16"/>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1000"/>
                                        <p:tgtEl>
                                          <p:spTgt spid="20"/>
                                        </p:tgtEl>
                                      </p:cBhvr>
                                    </p:animEffect>
                                    <p:anim calcmode="lin" valueType="num">
                                      <p:cBhvr>
                                        <p:cTn id="149" dur="1000" fill="hold"/>
                                        <p:tgtEl>
                                          <p:spTgt spid="20"/>
                                        </p:tgtEl>
                                        <p:attrNameLst>
                                          <p:attrName>ppt_x</p:attrName>
                                        </p:attrNameLst>
                                      </p:cBhvr>
                                      <p:tavLst>
                                        <p:tav tm="0">
                                          <p:val>
                                            <p:strVal val="#ppt_x"/>
                                          </p:val>
                                        </p:tav>
                                        <p:tav tm="100000">
                                          <p:val>
                                            <p:strVal val="#ppt_x"/>
                                          </p:val>
                                        </p:tav>
                                      </p:tavLst>
                                    </p:anim>
                                    <p:anim calcmode="lin" valueType="num">
                                      <p:cBhvr>
                                        <p:cTn id="150" dur="1000" fill="hold"/>
                                        <p:tgtEl>
                                          <p:spTgt spid="20"/>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17"/>
                                        </p:tgtEl>
                                        <p:attrNameLst>
                                          <p:attrName>style.visibility</p:attrName>
                                        </p:attrNameLst>
                                      </p:cBhvr>
                                      <p:to>
                                        <p:strVal val="visible"/>
                                      </p:to>
                                    </p:set>
                                    <p:animEffect transition="in" filter="fade">
                                      <p:cBhvr>
                                        <p:cTn id="153" dur="1000"/>
                                        <p:tgtEl>
                                          <p:spTgt spid="17"/>
                                        </p:tgtEl>
                                      </p:cBhvr>
                                    </p:animEffect>
                                    <p:anim calcmode="lin" valueType="num">
                                      <p:cBhvr>
                                        <p:cTn id="154" dur="1000" fill="hold"/>
                                        <p:tgtEl>
                                          <p:spTgt spid="17"/>
                                        </p:tgtEl>
                                        <p:attrNameLst>
                                          <p:attrName>ppt_x</p:attrName>
                                        </p:attrNameLst>
                                      </p:cBhvr>
                                      <p:tavLst>
                                        <p:tav tm="0">
                                          <p:val>
                                            <p:strVal val="#ppt_x"/>
                                          </p:val>
                                        </p:tav>
                                        <p:tav tm="100000">
                                          <p:val>
                                            <p:strVal val="#ppt_x"/>
                                          </p:val>
                                        </p:tav>
                                      </p:tavLst>
                                    </p:anim>
                                    <p:anim calcmode="lin" valueType="num">
                                      <p:cBhvr>
                                        <p:cTn id="155" dur="1000" fill="hold"/>
                                        <p:tgtEl>
                                          <p:spTgt spid="17"/>
                                        </p:tgtEl>
                                        <p:attrNameLst>
                                          <p:attrName>ppt_y</p:attrName>
                                        </p:attrNameLst>
                                      </p:cBhvr>
                                      <p:tavLst>
                                        <p:tav tm="0">
                                          <p:val>
                                            <p:strVal val="#ppt_y+.1"/>
                                          </p:val>
                                        </p:tav>
                                        <p:tav tm="100000">
                                          <p:val>
                                            <p:strVal val="#ppt_y"/>
                                          </p:val>
                                        </p:tav>
                                      </p:tavLst>
                                    </p:anim>
                                  </p:childTnLst>
                                </p:cTn>
                              </p:par>
                              <p:par>
                                <p:cTn id="156" presetID="8" presetClass="emph" presetSubtype="0" repeatCount="indefinite" fill="hold" nodeType="withEffect">
                                  <p:stCondLst>
                                    <p:cond delay="0"/>
                                  </p:stCondLst>
                                  <p:childTnLst>
                                    <p:animRot by="21600000">
                                      <p:cBhvr>
                                        <p:cTn id="157" dur="1000" fill="hold"/>
                                        <p:tgtEl>
                                          <p:spTgt spid="17"/>
                                        </p:tgtEl>
                                        <p:attrNameLst>
                                          <p:attrName>r</p:attrName>
                                        </p:attrNameLst>
                                      </p:cBhvr>
                                    </p:animRot>
                                  </p:childTnLst>
                                </p:cTn>
                              </p:par>
                              <p:par>
                                <p:cTn id="158" presetID="8" presetClass="emph" presetSubtype="0" repeatCount="indefinite" fill="hold" nodeType="withEffect">
                                  <p:stCondLst>
                                    <p:cond delay="0"/>
                                  </p:stCondLst>
                                  <p:childTnLst>
                                    <p:animRot by="21600000">
                                      <p:cBhvr>
                                        <p:cTn id="159" dur="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FA32-CA51-C44B-965C-29E7481F4102}"/>
              </a:ext>
            </a:extLst>
          </p:cNvPr>
          <p:cNvSpPr>
            <a:spLocks noGrp="1"/>
          </p:cNvSpPr>
          <p:nvPr>
            <p:ph type="title"/>
          </p:nvPr>
        </p:nvSpPr>
        <p:spPr/>
        <p:txBody>
          <a:bodyPr/>
          <a:lstStyle/>
          <a:p>
            <a:r>
              <a:rPr lang="en-GB" dirty="0"/>
              <a:t>SIEM common architecture</a:t>
            </a:r>
          </a:p>
        </p:txBody>
      </p:sp>
      <p:sp>
        <p:nvSpPr>
          <p:cNvPr id="18" name="Rectangle 17">
            <a:extLst>
              <a:ext uri="{FF2B5EF4-FFF2-40B4-BE49-F238E27FC236}">
                <a16:creationId xmlns:a16="http://schemas.microsoft.com/office/drawing/2014/main" id="{1FD5111B-0D0D-C74F-BD15-37DABF169DC9}"/>
              </a:ext>
            </a:extLst>
          </p:cNvPr>
          <p:cNvSpPr/>
          <p:nvPr/>
        </p:nvSpPr>
        <p:spPr>
          <a:xfrm>
            <a:off x="820489" y="4422259"/>
            <a:ext cx="3174454" cy="2031325"/>
          </a:xfrm>
          <a:prstGeom prst="rect">
            <a:avLst/>
          </a:prstGeom>
        </p:spPr>
        <p:txBody>
          <a:bodyPr wrap="square">
            <a:spAutoFit/>
          </a:bodyPr>
          <a:lstStyle/>
          <a:p>
            <a:r>
              <a:rPr lang="en-GB" i="1" dirty="0">
                <a:solidFill>
                  <a:srgbClr val="002E5F"/>
                </a:solidFill>
                <a:latin typeface="Roboto" panose="02000000000000000000" pitchFamily="2" charset="0"/>
                <a:ea typeface="Roboto" panose="02000000000000000000" pitchFamily="2" charset="0"/>
              </a:rPr>
              <a:t>Log and data collection</a:t>
            </a:r>
          </a:p>
          <a:p>
            <a:r>
              <a:rPr lang="en-GB" i="1" dirty="0">
                <a:solidFill>
                  <a:srgbClr val="002E5F"/>
                </a:solidFill>
                <a:latin typeface="Roboto" panose="02000000000000000000" pitchFamily="2" charset="0"/>
                <a:ea typeface="Roboto" panose="02000000000000000000" pitchFamily="2" charset="0"/>
              </a:rPr>
              <a:t>File integrity monitoring</a:t>
            </a:r>
          </a:p>
          <a:p>
            <a:r>
              <a:rPr lang="en-GB" i="1" dirty="0">
                <a:solidFill>
                  <a:srgbClr val="002E5F"/>
                </a:solidFill>
                <a:latin typeface="Roboto" panose="02000000000000000000" pitchFamily="2" charset="0"/>
                <a:ea typeface="Roboto" panose="02000000000000000000" pitchFamily="2" charset="0"/>
              </a:rPr>
              <a:t>Rootkit and malware detection</a:t>
            </a:r>
          </a:p>
          <a:p>
            <a:r>
              <a:rPr lang="en-GB" i="1" dirty="0">
                <a:solidFill>
                  <a:srgbClr val="002E5F"/>
                </a:solidFill>
                <a:latin typeface="Roboto" panose="02000000000000000000" pitchFamily="2" charset="0"/>
                <a:ea typeface="Roboto" panose="02000000000000000000" pitchFamily="2" charset="0"/>
              </a:rPr>
              <a:t>Security policy monitoring</a:t>
            </a:r>
          </a:p>
          <a:p>
            <a:r>
              <a:rPr lang="en-GB" i="1" dirty="0">
                <a:solidFill>
                  <a:srgbClr val="002E5F"/>
                </a:solidFill>
                <a:latin typeface="Roboto" panose="02000000000000000000" pitchFamily="2" charset="0"/>
                <a:ea typeface="Roboto" panose="02000000000000000000" pitchFamily="2" charset="0"/>
              </a:rPr>
              <a:t>Configuration assessments</a:t>
            </a:r>
          </a:p>
          <a:p>
            <a:r>
              <a:rPr lang="en-GB" i="1" dirty="0">
                <a:solidFill>
                  <a:srgbClr val="002E5F"/>
                </a:solidFill>
                <a:latin typeface="Roboto" panose="02000000000000000000" pitchFamily="2" charset="0"/>
                <a:ea typeface="Roboto" panose="02000000000000000000" pitchFamily="2" charset="0"/>
              </a:rPr>
              <a:t>Software inventory</a:t>
            </a:r>
          </a:p>
        </p:txBody>
      </p:sp>
      <p:sp>
        <p:nvSpPr>
          <p:cNvPr id="28" name="Rectangle 27">
            <a:extLst>
              <a:ext uri="{FF2B5EF4-FFF2-40B4-BE49-F238E27FC236}">
                <a16:creationId xmlns:a16="http://schemas.microsoft.com/office/drawing/2014/main" id="{47149138-1257-4E4F-ADB3-84568185D4BD}"/>
              </a:ext>
            </a:extLst>
          </p:cNvPr>
          <p:cNvSpPr/>
          <p:nvPr/>
        </p:nvSpPr>
        <p:spPr>
          <a:xfrm>
            <a:off x="4113848" y="4634077"/>
            <a:ext cx="2786665" cy="1200329"/>
          </a:xfrm>
          <a:prstGeom prst="rect">
            <a:avLst/>
          </a:prstGeom>
        </p:spPr>
        <p:txBody>
          <a:bodyPr wrap="square">
            <a:spAutoFit/>
          </a:bodyPr>
          <a:lstStyle/>
          <a:p>
            <a:r>
              <a:rPr lang="en-GB" i="1" dirty="0">
                <a:solidFill>
                  <a:srgbClr val="002E5F"/>
                </a:solidFill>
                <a:latin typeface="Roboto" panose="02000000000000000000" pitchFamily="2" charset="0"/>
                <a:ea typeface="Roboto" panose="02000000000000000000" pitchFamily="2" charset="0"/>
              </a:rPr>
              <a:t>Security analytics</a:t>
            </a:r>
          </a:p>
          <a:p>
            <a:r>
              <a:rPr lang="en-GB" i="1" dirty="0">
                <a:solidFill>
                  <a:srgbClr val="002E5F"/>
                </a:solidFill>
                <a:latin typeface="Roboto" panose="02000000000000000000" pitchFamily="2" charset="0"/>
                <a:ea typeface="Roboto" panose="02000000000000000000" pitchFamily="2" charset="0"/>
              </a:rPr>
              <a:t>Intrusion detection</a:t>
            </a:r>
          </a:p>
          <a:p>
            <a:r>
              <a:rPr lang="en-GB" i="1" dirty="0">
                <a:solidFill>
                  <a:srgbClr val="002E5F"/>
                </a:solidFill>
                <a:latin typeface="Roboto" panose="02000000000000000000" pitchFamily="2" charset="0"/>
                <a:ea typeface="Roboto" panose="02000000000000000000" pitchFamily="2" charset="0"/>
              </a:rPr>
              <a:t>Log data analysis</a:t>
            </a:r>
          </a:p>
          <a:p>
            <a:r>
              <a:rPr lang="en-GB" i="1" dirty="0">
                <a:solidFill>
                  <a:srgbClr val="002E5F"/>
                </a:solidFill>
                <a:latin typeface="Roboto" panose="02000000000000000000" pitchFamily="2" charset="0"/>
                <a:ea typeface="Roboto" panose="02000000000000000000" pitchFamily="2" charset="0"/>
              </a:rPr>
              <a:t>File integrity monitoring</a:t>
            </a:r>
          </a:p>
        </p:txBody>
      </p:sp>
      <p:sp>
        <p:nvSpPr>
          <p:cNvPr id="29" name="Rectangle 28">
            <a:extLst>
              <a:ext uri="{FF2B5EF4-FFF2-40B4-BE49-F238E27FC236}">
                <a16:creationId xmlns:a16="http://schemas.microsoft.com/office/drawing/2014/main" id="{D2AB314B-6737-BF43-853E-3C750C2CA0F5}"/>
              </a:ext>
            </a:extLst>
          </p:cNvPr>
          <p:cNvSpPr/>
          <p:nvPr/>
        </p:nvSpPr>
        <p:spPr>
          <a:xfrm>
            <a:off x="7019418" y="4541763"/>
            <a:ext cx="2786665" cy="1477328"/>
          </a:xfrm>
          <a:prstGeom prst="rect">
            <a:avLst/>
          </a:prstGeom>
        </p:spPr>
        <p:txBody>
          <a:bodyPr wrap="square">
            <a:spAutoFit/>
          </a:bodyPr>
          <a:lstStyle/>
          <a:p>
            <a:r>
              <a:rPr lang="en-GB" i="1" dirty="0">
                <a:solidFill>
                  <a:srgbClr val="002E5F"/>
                </a:solidFill>
                <a:latin typeface="Roboto" panose="02000000000000000000" pitchFamily="2" charset="0"/>
                <a:ea typeface="Roboto" panose="02000000000000000000" pitchFamily="2" charset="0"/>
              </a:rPr>
              <a:t>Vulnerability detection</a:t>
            </a:r>
          </a:p>
          <a:p>
            <a:r>
              <a:rPr lang="en-GB" i="1" dirty="0">
                <a:solidFill>
                  <a:srgbClr val="002E5F"/>
                </a:solidFill>
                <a:latin typeface="Roboto" panose="02000000000000000000" pitchFamily="2" charset="0"/>
                <a:ea typeface="Roboto" panose="02000000000000000000" pitchFamily="2" charset="0"/>
              </a:rPr>
              <a:t>Configuration assessment</a:t>
            </a:r>
          </a:p>
          <a:p>
            <a:r>
              <a:rPr lang="en-GB" i="1" dirty="0">
                <a:solidFill>
                  <a:srgbClr val="002E5F"/>
                </a:solidFill>
                <a:latin typeface="Roboto" panose="02000000000000000000" pitchFamily="2" charset="0"/>
                <a:ea typeface="Roboto" panose="02000000000000000000" pitchFamily="2" charset="0"/>
              </a:rPr>
              <a:t>Incident response</a:t>
            </a:r>
          </a:p>
          <a:p>
            <a:r>
              <a:rPr lang="en-GB" i="1" dirty="0">
                <a:solidFill>
                  <a:srgbClr val="002E5F"/>
                </a:solidFill>
                <a:latin typeface="Roboto" panose="02000000000000000000" pitchFamily="2" charset="0"/>
                <a:ea typeface="Roboto" panose="02000000000000000000" pitchFamily="2" charset="0"/>
              </a:rPr>
              <a:t>Regulatory compliance</a:t>
            </a:r>
          </a:p>
        </p:txBody>
      </p:sp>
      <p:pic>
        <p:nvPicPr>
          <p:cNvPr id="30" name="Picture 29">
            <a:extLst>
              <a:ext uri="{FF2B5EF4-FFF2-40B4-BE49-F238E27FC236}">
                <a16:creationId xmlns:a16="http://schemas.microsoft.com/office/drawing/2014/main" id="{D0D9B3E3-F12F-C64D-8282-9C094AA0FF43}"/>
              </a:ext>
            </a:extLst>
          </p:cNvPr>
          <p:cNvPicPr/>
          <p:nvPr/>
        </p:nvPicPr>
        <p:blipFill>
          <a:blip r:embed="rId3">
            <a:extLst>
              <a:ext uri="{28A0092B-C50C-407E-A947-70E740481C1C}">
                <a14:useLocalDpi xmlns:a14="http://schemas.microsoft.com/office/drawing/2010/main" val="0"/>
              </a:ext>
            </a:extLst>
          </a:blip>
          <a:stretch>
            <a:fillRect/>
          </a:stretch>
        </p:blipFill>
        <p:spPr>
          <a:xfrm>
            <a:off x="820489" y="1815921"/>
            <a:ext cx="8748514" cy="2426573"/>
          </a:xfrm>
          <a:prstGeom prst="rect">
            <a:avLst/>
          </a:prstGeom>
        </p:spPr>
      </p:pic>
      <p:sp>
        <p:nvSpPr>
          <p:cNvPr id="31" name="Rectangle 30">
            <a:extLst>
              <a:ext uri="{FF2B5EF4-FFF2-40B4-BE49-F238E27FC236}">
                <a16:creationId xmlns:a16="http://schemas.microsoft.com/office/drawing/2014/main" id="{B33A7372-7175-F84C-AA23-BABEB835BD0D}"/>
              </a:ext>
            </a:extLst>
          </p:cNvPr>
          <p:cNvSpPr/>
          <p:nvPr/>
        </p:nvSpPr>
        <p:spPr>
          <a:xfrm>
            <a:off x="7019418" y="6106916"/>
            <a:ext cx="2223686" cy="369332"/>
          </a:xfrm>
          <a:prstGeom prst="rect">
            <a:avLst/>
          </a:prstGeom>
        </p:spPr>
        <p:txBody>
          <a:bodyPr wrap="none">
            <a:spAutoFit/>
          </a:bodyPr>
          <a:lstStyle/>
          <a:p>
            <a:r>
              <a:rPr lang="en-GB" dirty="0">
                <a:solidFill>
                  <a:srgbClr val="002E5F"/>
                </a:solidFill>
                <a:latin typeface="Roboto" panose="02000000000000000000" pitchFamily="2" charset="0"/>
                <a:ea typeface="Roboto" panose="02000000000000000000" pitchFamily="2" charset="0"/>
              </a:rPr>
              <a:t>Wazuh architecture </a:t>
            </a:r>
          </a:p>
        </p:txBody>
      </p:sp>
    </p:spTree>
    <p:extLst>
      <p:ext uri="{BB962C8B-B14F-4D97-AF65-F5344CB8AC3E}">
        <p14:creationId xmlns:p14="http://schemas.microsoft.com/office/powerpoint/2010/main" val="3163440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1B33-1DDB-3B45-AD9A-4275650E0FFF}"/>
              </a:ext>
            </a:extLst>
          </p:cNvPr>
          <p:cNvSpPr>
            <a:spLocks noGrp="1"/>
          </p:cNvSpPr>
          <p:nvPr>
            <p:ph type="title"/>
          </p:nvPr>
        </p:nvSpPr>
        <p:spPr/>
        <p:txBody>
          <a:bodyPr/>
          <a:lstStyle/>
          <a:p>
            <a:r>
              <a:rPr lang="en-GB" dirty="0"/>
              <a:t>SIEM layers</a:t>
            </a:r>
          </a:p>
        </p:txBody>
      </p:sp>
      <p:pic>
        <p:nvPicPr>
          <p:cNvPr id="5" name="Content Placeholder 4">
            <a:extLst>
              <a:ext uri="{FF2B5EF4-FFF2-40B4-BE49-F238E27FC236}">
                <a16:creationId xmlns:a16="http://schemas.microsoft.com/office/drawing/2014/main" id="{10017395-FF2C-BD4B-9369-7F306474B9B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114753" y="2137893"/>
            <a:ext cx="7784548" cy="3631486"/>
          </a:xfrm>
          <a:prstGeom prst="rect">
            <a:avLst/>
          </a:prstGeom>
        </p:spPr>
      </p:pic>
      <p:sp>
        <p:nvSpPr>
          <p:cNvPr id="6" name="Rectangle 5">
            <a:extLst>
              <a:ext uri="{FF2B5EF4-FFF2-40B4-BE49-F238E27FC236}">
                <a16:creationId xmlns:a16="http://schemas.microsoft.com/office/drawing/2014/main" id="{FBF8D111-9C6C-C142-9B9C-A1AAB75F9341}"/>
              </a:ext>
            </a:extLst>
          </p:cNvPr>
          <p:cNvSpPr/>
          <p:nvPr/>
        </p:nvSpPr>
        <p:spPr>
          <a:xfrm>
            <a:off x="6008189" y="5301378"/>
            <a:ext cx="3094117" cy="369332"/>
          </a:xfrm>
          <a:prstGeom prst="rect">
            <a:avLst/>
          </a:prstGeom>
        </p:spPr>
        <p:txBody>
          <a:bodyPr wrap="none">
            <a:spAutoFit/>
          </a:bodyPr>
          <a:lstStyle/>
          <a:p>
            <a:r>
              <a:rPr lang="en-GB" dirty="0">
                <a:solidFill>
                  <a:srgbClr val="002E5F"/>
                </a:solidFill>
                <a:latin typeface="Roboto" panose="02000000000000000000" pitchFamily="2" charset="0"/>
                <a:ea typeface="Roboto" panose="02000000000000000000" pitchFamily="2" charset="0"/>
              </a:rPr>
              <a:t>Apache Metron architecture </a:t>
            </a:r>
          </a:p>
        </p:txBody>
      </p:sp>
    </p:spTree>
    <p:extLst>
      <p:ext uri="{BB962C8B-B14F-4D97-AF65-F5344CB8AC3E}">
        <p14:creationId xmlns:p14="http://schemas.microsoft.com/office/powerpoint/2010/main" val="269861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C073B-BC6B-1C47-B401-C11FA8A2BB56}"/>
              </a:ext>
            </a:extLst>
          </p:cNvPr>
          <p:cNvSpPr>
            <a:spLocks noGrp="1"/>
          </p:cNvSpPr>
          <p:nvPr>
            <p:ph type="title"/>
          </p:nvPr>
        </p:nvSpPr>
        <p:spPr/>
        <p:txBody>
          <a:bodyPr/>
          <a:lstStyle/>
          <a:p>
            <a:r>
              <a:rPr lang="en-GB" dirty="0"/>
              <a:t>Towards new architectures</a:t>
            </a:r>
          </a:p>
        </p:txBody>
      </p:sp>
      <p:sp>
        <p:nvSpPr>
          <p:cNvPr id="7" name="Content Placeholder 6">
            <a:extLst>
              <a:ext uri="{FF2B5EF4-FFF2-40B4-BE49-F238E27FC236}">
                <a16:creationId xmlns:a16="http://schemas.microsoft.com/office/drawing/2014/main" id="{E9E0F207-4FCD-AE47-802C-83470D9197BF}"/>
              </a:ext>
            </a:extLst>
          </p:cNvPr>
          <p:cNvSpPr>
            <a:spLocks noGrp="1"/>
          </p:cNvSpPr>
          <p:nvPr>
            <p:ph idx="1"/>
          </p:nvPr>
        </p:nvSpPr>
        <p:spPr>
          <a:xfrm>
            <a:off x="353046" y="1656272"/>
            <a:ext cx="4822804" cy="4212822"/>
          </a:xfrm>
        </p:spPr>
        <p:txBody>
          <a:bodyPr>
            <a:noAutofit/>
          </a:bodyPr>
          <a:lstStyle/>
          <a:p>
            <a:pPr lvl="1">
              <a:spcAft>
                <a:spcPts val="1000"/>
              </a:spcAft>
            </a:pPr>
            <a:r>
              <a:rPr lang="en-GB" dirty="0"/>
              <a:t>Externalization of security processes</a:t>
            </a:r>
          </a:p>
          <a:p>
            <a:pPr lvl="1">
              <a:spcAft>
                <a:spcPts val="1000"/>
              </a:spcAft>
            </a:pPr>
            <a:r>
              <a:rPr lang="en-GB" dirty="0"/>
              <a:t>Multi- and cross- cloud deployments</a:t>
            </a:r>
          </a:p>
          <a:p>
            <a:pPr lvl="1">
              <a:spcAft>
                <a:spcPts val="1000"/>
              </a:spcAft>
            </a:pPr>
            <a:r>
              <a:rPr lang="en-GB" dirty="0"/>
              <a:t>Cloud-native applications</a:t>
            </a:r>
          </a:p>
          <a:p>
            <a:pPr lvl="1">
              <a:spcAft>
                <a:spcPts val="1000"/>
              </a:spcAft>
            </a:pPr>
            <a:r>
              <a:rPr lang="en-GB" dirty="0"/>
              <a:t>Programmatic inspection and monitoring</a:t>
            </a:r>
          </a:p>
          <a:p>
            <a:pPr lvl="1">
              <a:spcAft>
                <a:spcPts val="1000"/>
              </a:spcAft>
            </a:pPr>
            <a:r>
              <a:rPr lang="en-GB" dirty="0"/>
              <a:t>Portability</a:t>
            </a:r>
          </a:p>
          <a:p>
            <a:pPr lvl="1">
              <a:spcAft>
                <a:spcPts val="1000"/>
              </a:spcAft>
            </a:pPr>
            <a:r>
              <a:rPr lang="en-GB" dirty="0"/>
              <a:t>Service orchestration</a:t>
            </a:r>
          </a:p>
          <a:p>
            <a:pPr lvl="1"/>
            <a:endParaRPr lang="en-GB" sz="2800" dirty="0"/>
          </a:p>
          <a:p>
            <a:pPr lvl="1"/>
            <a:endParaRPr lang="en-GB" sz="2800" dirty="0"/>
          </a:p>
        </p:txBody>
      </p:sp>
      <p:pic>
        <p:nvPicPr>
          <p:cNvPr id="4102" name="Picture 6">
            <a:extLst>
              <a:ext uri="{FF2B5EF4-FFF2-40B4-BE49-F238E27FC236}">
                <a16:creationId xmlns:a16="http://schemas.microsoft.com/office/drawing/2014/main" id="{E2096F03-D548-3C4E-81DB-5837E5A69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8308" y="1261472"/>
            <a:ext cx="2304092" cy="15332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extep Technology best software house in Islamabad-Software house ...">
            <a:extLst>
              <a:ext uri="{FF2B5EF4-FFF2-40B4-BE49-F238E27FC236}">
                <a16:creationId xmlns:a16="http://schemas.microsoft.com/office/drawing/2014/main" id="{A7E93D3A-36BD-544E-8ACF-5F473D7BC0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668" b="14693"/>
          <a:stretch/>
        </p:blipFill>
        <p:spPr bwMode="auto">
          <a:xfrm>
            <a:off x="5257573" y="1490298"/>
            <a:ext cx="1959992" cy="1023679"/>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a:extLst>
              <a:ext uri="{FF2B5EF4-FFF2-40B4-BE49-F238E27FC236}">
                <a16:creationId xmlns:a16="http://schemas.microsoft.com/office/drawing/2014/main" id="{6F28A0AB-92B0-064F-87A3-7DF65B5664D2}"/>
              </a:ext>
            </a:extLst>
          </p:cNvPr>
          <p:cNvSpPr/>
          <p:nvPr/>
        </p:nvSpPr>
        <p:spPr>
          <a:xfrm>
            <a:off x="7588052" y="1564578"/>
            <a:ext cx="1155940" cy="9270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6" name="Picture 16" descr="Access Server For Oracle Cloud | OpenVPN">
            <a:extLst>
              <a:ext uri="{FF2B5EF4-FFF2-40B4-BE49-F238E27FC236}">
                <a16:creationId xmlns:a16="http://schemas.microsoft.com/office/drawing/2014/main" id="{A15B9755-FFBB-4C43-A85D-6C2E1444E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9753" y="2881416"/>
            <a:ext cx="953141" cy="5355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Cloud Computing Services | Google Cloud">
            <a:extLst>
              <a:ext uri="{FF2B5EF4-FFF2-40B4-BE49-F238E27FC236}">
                <a16:creationId xmlns:a16="http://schemas.microsoft.com/office/drawing/2014/main" id="{2BDFB891-E410-D04F-9D53-BD008E8F6C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504" r="27366"/>
          <a:stretch/>
        </p:blipFill>
        <p:spPr bwMode="auto">
          <a:xfrm>
            <a:off x="9165520" y="2768873"/>
            <a:ext cx="716009" cy="85180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ntroduction to Cloud Security with AWS - Data Driven Investor ...">
            <a:extLst>
              <a:ext uri="{FF2B5EF4-FFF2-40B4-BE49-F238E27FC236}">
                <a16:creationId xmlns:a16="http://schemas.microsoft.com/office/drawing/2014/main" id="{4AD06EA5-B386-5A42-8514-1CCF5487B9E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067" r="5996"/>
          <a:stretch/>
        </p:blipFill>
        <p:spPr bwMode="auto">
          <a:xfrm>
            <a:off x="5006016" y="2814073"/>
            <a:ext cx="856603" cy="76539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onosci Azure, la piattaforma Cloud di Microsoft? - Network ...">
            <a:extLst>
              <a:ext uri="{FF2B5EF4-FFF2-40B4-BE49-F238E27FC236}">
                <a16:creationId xmlns:a16="http://schemas.microsoft.com/office/drawing/2014/main" id="{72708A95-E0E7-FA40-8A78-012BB211CE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3305" y="2842744"/>
            <a:ext cx="959332" cy="59802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IBM lands six major European cloud deals | Cloud Pro">
            <a:extLst>
              <a:ext uri="{FF2B5EF4-FFF2-40B4-BE49-F238E27FC236}">
                <a16:creationId xmlns:a16="http://schemas.microsoft.com/office/drawing/2014/main" id="{30105212-BECA-0143-9A72-D8D1E769D26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345" r="19713"/>
          <a:stretch/>
        </p:blipFill>
        <p:spPr bwMode="auto">
          <a:xfrm>
            <a:off x="7920519" y="2785112"/>
            <a:ext cx="751050" cy="69254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Cloudn - Cloud Native Solutions">
            <a:extLst>
              <a:ext uri="{FF2B5EF4-FFF2-40B4-BE49-F238E27FC236}">
                <a16:creationId xmlns:a16="http://schemas.microsoft.com/office/drawing/2014/main" id="{0C7A9610-07D8-1D40-A3CA-E342471531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2090" y="3492794"/>
            <a:ext cx="1780306" cy="1747143"/>
          </a:xfrm>
          <a:prstGeom prst="rect">
            <a:avLst/>
          </a:prstGeom>
          <a:noFill/>
          <a:extLst>
            <a:ext uri="{909E8E84-426E-40DD-AFC4-6F175D3DCCD1}">
              <a14:hiddenFill xmlns:a14="http://schemas.microsoft.com/office/drawing/2010/main">
                <a:solidFill>
                  <a:srgbClr val="FFFFFF"/>
                </a:solidFill>
              </a14:hiddenFill>
            </a:ext>
          </a:extLst>
        </p:spPr>
      </p:pic>
      <p:pic>
        <p:nvPicPr>
          <p:cNvPr id="24" name="Magnifier">
            <a:extLst>
              <a:ext uri="{FF2B5EF4-FFF2-40B4-BE49-F238E27FC236}">
                <a16:creationId xmlns:a16="http://schemas.microsoft.com/office/drawing/2014/main" id="{0419CE6C-CB87-2846-ACDE-EE94CDC9C7EA}"/>
              </a:ext>
            </a:extLst>
          </p:cNvPr>
          <p:cNvPicPr>
            <a:picLocks noChangeAspect="1"/>
          </p:cNvPicPr>
          <p:nvPr/>
        </p:nvPicPr>
        <p:blipFill>
          <a:blip r:embed="rId11"/>
          <a:stretch>
            <a:fillRect/>
          </a:stretch>
        </p:blipFill>
        <p:spPr>
          <a:xfrm>
            <a:off x="7253895" y="3806421"/>
            <a:ext cx="1469676" cy="1482644"/>
          </a:xfrm>
          <a:prstGeom prst="rect">
            <a:avLst/>
          </a:prstGeom>
        </p:spPr>
      </p:pic>
      <p:pic>
        <p:nvPicPr>
          <p:cNvPr id="4118" name="Picture 22" descr="Kubernetes - Principi di Funzionamento - Il Blog di Andrea Merlin">
            <a:extLst>
              <a:ext uri="{FF2B5EF4-FFF2-40B4-BE49-F238E27FC236}">
                <a16:creationId xmlns:a16="http://schemas.microsoft.com/office/drawing/2014/main" id="{4B0BE527-1135-7A48-BE68-46977A716B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86078" y="5451590"/>
            <a:ext cx="758884" cy="736384"/>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nav-logo">
            <a:extLst>
              <a:ext uri="{FF2B5EF4-FFF2-40B4-BE49-F238E27FC236}">
                <a16:creationId xmlns:a16="http://schemas.microsoft.com/office/drawing/2014/main" id="{6D174C87-25A5-D34E-BF52-E9C098A235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41695" y="5467659"/>
            <a:ext cx="758884" cy="530304"/>
          </a:xfrm>
          <a:prstGeom prst="rect">
            <a:avLst/>
          </a:prstGeom>
          <a:noFill/>
          <a:extLst>
            <a:ext uri="{909E8E84-426E-40DD-AFC4-6F175D3DCCD1}">
              <a14:hiddenFill xmlns:a14="http://schemas.microsoft.com/office/drawing/2010/main">
                <a:solidFill>
                  <a:srgbClr val="FFFFFF"/>
                </a:solidFill>
              </a14:hiddenFill>
            </a:ext>
          </a:extLst>
        </p:spPr>
      </p:pic>
      <p:sp>
        <p:nvSpPr>
          <p:cNvPr id="3" name="Striped Right Arrow 2">
            <a:extLst>
              <a:ext uri="{FF2B5EF4-FFF2-40B4-BE49-F238E27FC236}">
                <a16:creationId xmlns:a16="http://schemas.microsoft.com/office/drawing/2014/main" id="{25890BEF-EE3F-29D8-F284-327E31F5E3D2}"/>
              </a:ext>
            </a:extLst>
          </p:cNvPr>
          <p:cNvSpPr/>
          <p:nvPr/>
        </p:nvSpPr>
        <p:spPr>
          <a:xfrm rot="5400000">
            <a:off x="9280326" y="3932823"/>
            <a:ext cx="1785430" cy="9270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4720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104"/>
                                        </p:tgtEl>
                                        <p:attrNameLst>
                                          <p:attrName>style.visibility</p:attrName>
                                        </p:attrNameLst>
                                      </p:cBhvr>
                                      <p:to>
                                        <p:strVal val="visible"/>
                                      </p:to>
                                    </p:set>
                                    <p:animEffect transition="in" filter="dissolve">
                                      <p:cBhvr>
                                        <p:cTn id="10" dur="500"/>
                                        <p:tgtEl>
                                          <p:spTgt spid="4104"/>
                                        </p:tgtEl>
                                      </p:cBhvr>
                                    </p:animEffect>
                                  </p:childTnLst>
                                </p:cTn>
                              </p:par>
                              <p:par>
                                <p:cTn id="11" presetID="9" presetClass="entr" presetSubtype="0" fill="hold" nodeType="withEffect">
                                  <p:stCondLst>
                                    <p:cond delay="0"/>
                                  </p:stCondLst>
                                  <p:childTnLst>
                                    <p:set>
                                      <p:cBhvr>
                                        <p:cTn id="12" dur="1" fill="hold">
                                          <p:stCondLst>
                                            <p:cond delay="0"/>
                                          </p:stCondLst>
                                        </p:cTn>
                                        <p:tgtEl>
                                          <p:spTgt spid="4102"/>
                                        </p:tgtEl>
                                        <p:attrNameLst>
                                          <p:attrName>style.visibility</p:attrName>
                                        </p:attrNameLst>
                                      </p:cBhvr>
                                      <p:to>
                                        <p:strVal val="visible"/>
                                      </p:to>
                                    </p:set>
                                    <p:animEffect transition="in" filter="dissolve">
                                      <p:cBhvr>
                                        <p:cTn id="13" dur="500"/>
                                        <p:tgtEl>
                                          <p:spTgt spid="410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up)">
                                      <p:cBhvr>
                                        <p:cTn id="22" dur="500"/>
                                        <p:tgtEl>
                                          <p:spTgt spid="7">
                                            <p:txEl>
                                              <p:pRg st="1" end="1"/>
                                            </p:txEl>
                                          </p:spTgt>
                                        </p:tgtEl>
                                      </p:cBhvr>
                                    </p:animEffect>
                                  </p:childTnLst>
                                </p:cTn>
                              </p:par>
                              <p:par>
                                <p:cTn id="23" presetID="2" presetClass="entr" presetSubtype="2" fill="hold" nodeType="withEffect">
                                  <p:stCondLst>
                                    <p:cond delay="0"/>
                                  </p:stCondLst>
                                  <p:childTnLst>
                                    <p:set>
                                      <p:cBhvr>
                                        <p:cTn id="24" dur="1" fill="hold">
                                          <p:stCondLst>
                                            <p:cond delay="0"/>
                                          </p:stCondLst>
                                        </p:cTn>
                                        <p:tgtEl>
                                          <p:spTgt spid="4106"/>
                                        </p:tgtEl>
                                        <p:attrNameLst>
                                          <p:attrName>style.visibility</p:attrName>
                                        </p:attrNameLst>
                                      </p:cBhvr>
                                      <p:to>
                                        <p:strVal val="visible"/>
                                      </p:to>
                                    </p:set>
                                    <p:anim calcmode="lin" valueType="num">
                                      <p:cBhvr additive="base">
                                        <p:cTn id="25" dur="500" fill="hold"/>
                                        <p:tgtEl>
                                          <p:spTgt spid="4106"/>
                                        </p:tgtEl>
                                        <p:attrNameLst>
                                          <p:attrName>ppt_x</p:attrName>
                                        </p:attrNameLst>
                                      </p:cBhvr>
                                      <p:tavLst>
                                        <p:tav tm="0">
                                          <p:val>
                                            <p:strVal val="1+#ppt_w/2"/>
                                          </p:val>
                                        </p:tav>
                                        <p:tav tm="100000">
                                          <p:val>
                                            <p:strVal val="#ppt_x"/>
                                          </p:val>
                                        </p:tav>
                                      </p:tavLst>
                                    </p:anim>
                                    <p:anim calcmode="lin" valueType="num">
                                      <p:cBhvr additive="base">
                                        <p:cTn id="26" dur="500" fill="hold"/>
                                        <p:tgtEl>
                                          <p:spTgt spid="4106"/>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4108"/>
                                        </p:tgtEl>
                                        <p:attrNameLst>
                                          <p:attrName>style.visibility</p:attrName>
                                        </p:attrNameLst>
                                      </p:cBhvr>
                                      <p:to>
                                        <p:strVal val="visible"/>
                                      </p:to>
                                    </p:set>
                                    <p:anim calcmode="lin" valueType="num">
                                      <p:cBhvr additive="base">
                                        <p:cTn id="29" dur="500" fill="hold"/>
                                        <p:tgtEl>
                                          <p:spTgt spid="4108"/>
                                        </p:tgtEl>
                                        <p:attrNameLst>
                                          <p:attrName>ppt_x</p:attrName>
                                        </p:attrNameLst>
                                      </p:cBhvr>
                                      <p:tavLst>
                                        <p:tav tm="0">
                                          <p:val>
                                            <p:strVal val="1+#ppt_w/2"/>
                                          </p:val>
                                        </p:tav>
                                        <p:tav tm="100000">
                                          <p:val>
                                            <p:strVal val="#ppt_x"/>
                                          </p:val>
                                        </p:tav>
                                      </p:tavLst>
                                    </p:anim>
                                    <p:anim calcmode="lin" valueType="num">
                                      <p:cBhvr additive="base">
                                        <p:cTn id="30" dur="500" fill="hold"/>
                                        <p:tgtEl>
                                          <p:spTgt spid="410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4114"/>
                                        </p:tgtEl>
                                        <p:attrNameLst>
                                          <p:attrName>style.visibility</p:attrName>
                                        </p:attrNameLst>
                                      </p:cBhvr>
                                      <p:to>
                                        <p:strVal val="visible"/>
                                      </p:to>
                                    </p:set>
                                    <p:anim calcmode="lin" valueType="num">
                                      <p:cBhvr additive="base">
                                        <p:cTn id="33" dur="500" fill="hold"/>
                                        <p:tgtEl>
                                          <p:spTgt spid="4114"/>
                                        </p:tgtEl>
                                        <p:attrNameLst>
                                          <p:attrName>ppt_x</p:attrName>
                                        </p:attrNameLst>
                                      </p:cBhvr>
                                      <p:tavLst>
                                        <p:tav tm="0">
                                          <p:val>
                                            <p:strVal val="1+#ppt_w/2"/>
                                          </p:val>
                                        </p:tav>
                                        <p:tav tm="100000">
                                          <p:val>
                                            <p:strVal val="#ppt_x"/>
                                          </p:val>
                                        </p:tav>
                                      </p:tavLst>
                                    </p:anim>
                                    <p:anim calcmode="lin" valueType="num">
                                      <p:cBhvr additive="base">
                                        <p:cTn id="34" dur="500" fill="hold"/>
                                        <p:tgtEl>
                                          <p:spTgt spid="411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wipe(up)">
                                      <p:cBhvr>
                                        <p:cTn id="47" dur="500"/>
                                        <p:tgtEl>
                                          <p:spTgt spid="7">
                                            <p:txEl>
                                              <p:pRg st="2" end="2"/>
                                            </p:txEl>
                                          </p:spTgt>
                                        </p:tgtEl>
                                      </p:cBhvr>
                                    </p:animEffect>
                                  </p:childTnLst>
                                </p:cTn>
                              </p:par>
                              <p:par>
                                <p:cTn id="48" presetID="21" presetClass="entr" presetSubtype="4" fill="hold" nodeType="withEffect">
                                  <p:stCondLst>
                                    <p:cond delay="0"/>
                                  </p:stCondLst>
                                  <p:childTnLst>
                                    <p:set>
                                      <p:cBhvr>
                                        <p:cTn id="49" dur="1" fill="hold">
                                          <p:stCondLst>
                                            <p:cond delay="0"/>
                                          </p:stCondLst>
                                        </p:cTn>
                                        <p:tgtEl>
                                          <p:spTgt spid="4116"/>
                                        </p:tgtEl>
                                        <p:attrNameLst>
                                          <p:attrName>style.visibility</p:attrName>
                                        </p:attrNameLst>
                                      </p:cBhvr>
                                      <p:to>
                                        <p:strVal val="visible"/>
                                      </p:to>
                                    </p:set>
                                    <p:animEffect transition="in" filter="wheel(4)">
                                      <p:cBhvr>
                                        <p:cTn id="50" dur="2000"/>
                                        <p:tgtEl>
                                          <p:spTgt spid="41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Effect transition="in" filter="wipe(up)">
                                      <p:cBhvr>
                                        <p:cTn id="55" dur="500"/>
                                        <p:tgtEl>
                                          <p:spTgt spid="7">
                                            <p:txEl>
                                              <p:pRg st="3" end="3"/>
                                            </p:txEl>
                                          </p:spTgt>
                                        </p:tgtEl>
                                      </p:cBhvr>
                                    </p:animEffect>
                                  </p:childTnLst>
                                </p:cTn>
                              </p:par>
                              <p:par>
                                <p:cTn id="56" presetID="12" presetClass="entr" presetSubtype="4"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p:tgtEl>
                                          <p:spTgt spid="24"/>
                                        </p:tgtEl>
                                        <p:attrNameLst>
                                          <p:attrName>ppt_y</p:attrName>
                                        </p:attrNameLst>
                                      </p:cBhvr>
                                      <p:tavLst>
                                        <p:tav tm="0">
                                          <p:val>
                                            <p:strVal val="#ppt_y+#ppt_h*1.125000"/>
                                          </p:val>
                                        </p:tav>
                                        <p:tav tm="100000">
                                          <p:val>
                                            <p:strVal val="#ppt_y"/>
                                          </p:val>
                                        </p:tav>
                                      </p:tavLst>
                                    </p:anim>
                                    <p:animEffect transition="in" filter="wipe(up)">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7">
                                            <p:txEl>
                                              <p:pRg st="4" end="4"/>
                                            </p:txEl>
                                          </p:spTgt>
                                        </p:tgtEl>
                                        <p:attrNameLst>
                                          <p:attrName>style.visibility</p:attrName>
                                        </p:attrNameLst>
                                      </p:cBhvr>
                                      <p:to>
                                        <p:strVal val="visible"/>
                                      </p:to>
                                    </p:set>
                                    <p:animEffect transition="in" filter="wipe(up)">
                                      <p:cBhvr>
                                        <p:cTn id="64" dur="500"/>
                                        <p:tgtEl>
                                          <p:spTgt spid="7">
                                            <p:txEl>
                                              <p:pRg st="4" end="4"/>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4118"/>
                                        </p:tgtEl>
                                        <p:attrNameLst>
                                          <p:attrName>style.visibility</p:attrName>
                                        </p:attrNameLst>
                                      </p:cBhvr>
                                      <p:to>
                                        <p:strVal val="visible"/>
                                      </p:to>
                                    </p:set>
                                    <p:animEffect transition="in" filter="dissolve">
                                      <p:cBhvr>
                                        <p:cTn id="67" dur="500"/>
                                        <p:tgtEl>
                                          <p:spTgt spid="4118"/>
                                        </p:tgtEl>
                                      </p:cBhvr>
                                    </p:animEffect>
                                  </p:childTnLst>
                                </p:cTn>
                              </p:par>
                              <p:par>
                                <p:cTn id="68" presetID="9" presetClass="entr" presetSubtype="0" fill="hold" nodeType="withEffect">
                                  <p:stCondLst>
                                    <p:cond delay="0"/>
                                  </p:stCondLst>
                                  <p:childTnLst>
                                    <p:set>
                                      <p:cBhvr>
                                        <p:cTn id="69" dur="1" fill="hold">
                                          <p:stCondLst>
                                            <p:cond delay="0"/>
                                          </p:stCondLst>
                                        </p:cTn>
                                        <p:tgtEl>
                                          <p:spTgt spid="4120"/>
                                        </p:tgtEl>
                                        <p:attrNameLst>
                                          <p:attrName>style.visibility</p:attrName>
                                        </p:attrNameLst>
                                      </p:cBhvr>
                                      <p:to>
                                        <p:strVal val="visible"/>
                                      </p:to>
                                    </p:set>
                                    <p:animEffect transition="in" filter="dissolve">
                                      <p:cBhvr>
                                        <p:cTn id="70" dur="500"/>
                                        <p:tgtEl>
                                          <p:spTgt spid="41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7">
                                            <p:txEl>
                                              <p:pRg st="5" end="5"/>
                                            </p:txEl>
                                          </p:spTgt>
                                        </p:tgtEl>
                                        <p:attrNameLst>
                                          <p:attrName>style.visibility</p:attrName>
                                        </p:attrNameLst>
                                      </p:cBhvr>
                                      <p:to>
                                        <p:strVal val="visible"/>
                                      </p:to>
                                    </p:set>
                                    <p:animEffect transition="in" filter="wipe(up)">
                                      <p:cBhvr>
                                        <p:cTn id="75" dur="500"/>
                                        <p:tgtEl>
                                          <p:spTgt spid="7">
                                            <p:txEl>
                                              <p:pRg st="5" end="5"/>
                                            </p:txEl>
                                          </p:spTgt>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wipe(up)">
                                      <p:cBhvr>
                                        <p:cTn id="7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7666-3146-0848-AE9C-4FA9028F1897}"/>
              </a:ext>
            </a:extLst>
          </p:cNvPr>
          <p:cNvSpPr>
            <a:spLocks noGrp="1"/>
          </p:cNvSpPr>
          <p:nvPr>
            <p:ph type="title"/>
          </p:nvPr>
        </p:nvSpPr>
        <p:spPr/>
        <p:txBody>
          <a:bodyPr/>
          <a:lstStyle/>
          <a:p>
            <a:r>
              <a:rPr lang="en-GB" dirty="0"/>
              <a:t>The ASTRID architecture</a:t>
            </a:r>
          </a:p>
        </p:txBody>
      </p:sp>
      <p:pic>
        <p:nvPicPr>
          <p:cNvPr id="5" name="Content Placeholder 4">
            <a:extLst>
              <a:ext uri="{FF2B5EF4-FFF2-40B4-BE49-F238E27FC236}">
                <a16:creationId xmlns:a16="http://schemas.microsoft.com/office/drawing/2014/main" id="{389CB036-6B94-4D4C-90B2-A06426E1BE7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42058" y="1996224"/>
            <a:ext cx="6448906" cy="4161393"/>
          </a:xfrm>
          <a:prstGeom prst="rect">
            <a:avLst/>
          </a:prstGeom>
        </p:spPr>
      </p:pic>
    </p:spTree>
    <p:extLst>
      <p:ext uri="{BB962C8B-B14F-4D97-AF65-F5344CB8AC3E}">
        <p14:creationId xmlns:p14="http://schemas.microsoft.com/office/powerpoint/2010/main" val="2086222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F5A5-1C94-6645-B7D3-741779B8600E}"/>
              </a:ext>
            </a:extLst>
          </p:cNvPr>
          <p:cNvSpPr>
            <a:spLocks noGrp="1"/>
          </p:cNvSpPr>
          <p:nvPr>
            <p:ph type="title"/>
          </p:nvPr>
        </p:nvSpPr>
        <p:spPr/>
        <p:txBody>
          <a:bodyPr/>
          <a:lstStyle/>
          <a:p>
            <a:r>
              <a:rPr lang="en-GB" dirty="0"/>
              <a:t>The ASTRID model</a:t>
            </a:r>
          </a:p>
        </p:txBody>
      </p:sp>
      <p:pic>
        <p:nvPicPr>
          <p:cNvPr id="5" name="Content Placeholder 4" descr="A close up of a logo&#10;&#10;Description automatically generated">
            <a:extLst>
              <a:ext uri="{FF2B5EF4-FFF2-40B4-BE49-F238E27FC236}">
                <a16:creationId xmlns:a16="http://schemas.microsoft.com/office/drawing/2014/main" id="{38C15613-72C6-DC48-A1DB-F0ADD6A9FC1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925259"/>
            <a:ext cx="8596668" cy="2546492"/>
          </a:xfrm>
          <a:prstGeom prst="rect">
            <a:avLst/>
          </a:prstGeom>
        </p:spPr>
      </p:pic>
      <p:sp>
        <p:nvSpPr>
          <p:cNvPr id="6" name="TextBox 5">
            <a:extLst>
              <a:ext uri="{FF2B5EF4-FFF2-40B4-BE49-F238E27FC236}">
                <a16:creationId xmlns:a16="http://schemas.microsoft.com/office/drawing/2014/main" id="{EC8B6009-1158-2D4D-A4F5-B84C5E896D15}"/>
              </a:ext>
            </a:extLst>
          </p:cNvPr>
          <p:cNvSpPr txBox="1"/>
          <p:nvPr/>
        </p:nvSpPr>
        <p:spPr>
          <a:xfrm>
            <a:off x="742665" y="4932741"/>
            <a:ext cx="2832827" cy="1015663"/>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Event and log collection</a:t>
            </a:r>
          </a:p>
          <a:p>
            <a:r>
              <a:rPr lang="en-GB" sz="2000" i="1" dirty="0">
                <a:solidFill>
                  <a:srgbClr val="002E5F"/>
                </a:solidFill>
                <a:latin typeface="Roboto" panose="02000000000000000000" pitchFamily="2" charset="0"/>
                <a:ea typeface="Roboto" panose="02000000000000000000" pitchFamily="2" charset="0"/>
              </a:rPr>
              <a:t>Software tracing</a:t>
            </a:r>
          </a:p>
          <a:p>
            <a:r>
              <a:rPr lang="en-GB" sz="2000" i="1" dirty="0">
                <a:solidFill>
                  <a:srgbClr val="002E5F"/>
                </a:solidFill>
                <a:latin typeface="Roboto" panose="02000000000000000000" pitchFamily="2" charset="0"/>
                <a:ea typeface="Roboto" panose="02000000000000000000" pitchFamily="2" charset="0"/>
              </a:rPr>
              <a:t>Deep packet inspection</a:t>
            </a:r>
          </a:p>
        </p:txBody>
      </p:sp>
      <p:sp>
        <p:nvSpPr>
          <p:cNvPr id="7" name="TextBox 6">
            <a:extLst>
              <a:ext uri="{FF2B5EF4-FFF2-40B4-BE49-F238E27FC236}">
                <a16:creationId xmlns:a16="http://schemas.microsoft.com/office/drawing/2014/main" id="{B9D806A5-C1CC-4B45-815E-8DA199B94582}"/>
              </a:ext>
            </a:extLst>
          </p:cNvPr>
          <p:cNvSpPr txBox="1"/>
          <p:nvPr/>
        </p:nvSpPr>
        <p:spPr>
          <a:xfrm>
            <a:off x="3692856" y="4932741"/>
            <a:ext cx="1548822" cy="1015663"/>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Aggregation</a:t>
            </a:r>
          </a:p>
          <a:p>
            <a:r>
              <a:rPr lang="en-GB" sz="2000" i="1" dirty="0">
                <a:solidFill>
                  <a:srgbClr val="002E5F"/>
                </a:solidFill>
                <a:latin typeface="Roboto" panose="02000000000000000000" pitchFamily="2" charset="0"/>
                <a:ea typeface="Roboto" panose="02000000000000000000" pitchFamily="2" charset="0"/>
              </a:rPr>
              <a:t>Tagging</a:t>
            </a:r>
          </a:p>
          <a:p>
            <a:r>
              <a:rPr lang="en-GB" sz="2000" i="1" dirty="0">
                <a:solidFill>
                  <a:srgbClr val="002E5F"/>
                </a:solidFill>
                <a:latin typeface="Roboto" panose="02000000000000000000" pitchFamily="2" charset="0"/>
                <a:ea typeface="Roboto" panose="02000000000000000000" pitchFamily="2" charset="0"/>
              </a:rPr>
              <a:t>Enrichment</a:t>
            </a:r>
          </a:p>
        </p:txBody>
      </p:sp>
      <p:sp>
        <p:nvSpPr>
          <p:cNvPr id="8" name="TextBox 7">
            <a:extLst>
              <a:ext uri="{FF2B5EF4-FFF2-40B4-BE49-F238E27FC236}">
                <a16:creationId xmlns:a16="http://schemas.microsoft.com/office/drawing/2014/main" id="{3F679A9C-7E08-2349-8249-5FF3BE1803AC}"/>
              </a:ext>
            </a:extLst>
          </p:cNvPr>
          <p:cNvSpPr txBox="1"/>
          <p:nvPr/>
        </p:nvSpPr>
        <p:spPr>
          <a:xfrm>
            <a:off x="5465032" y="4932740"/>
            <a:ext cx="1752403" cy="1323439"/>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Delivery</a:t>
            </a:r>
          </a:p>
          <a:p>
            <a:r>
              <a:rPr lang="en-GB" sz="2000" i="1" dirty="0">
                <a:solidFill>
                  <a:srgbClr val="002E5F"/>
                </a:solidFill>
                <a:latin typeface="Roboto" panose="02000000000000000000" pitchFamily="2" charset="0"/>
                <a:ea typeface="Roboto" panose="02000000000000000000" pitchFamily="2" charset="0"/>
              </a:rPr>
              <a:t>Processing</a:t>
            </a:r>
          </a:p>
          <a:p>
            <a:r>
              <a:rPr lang="en-GB" sz="2000" i="1" dirty="0">
                <a:solidFill>
                  <a:srgbClr val="002E5F"/>
                </a:solidFill>
                <a:latin typeface="Roboto" panose="02000000000000000000" pitchFamily="2" charset="0"/>
                <a:ea typeface="Roboto" panose="02000000000000000000" pitchFamily="2" charset="0"/>
              </a:rPr>
              <a:t>Normalization</a:t>
            </a:r>
          </a:p>
          <a:p>
            <a:r>
              <a:rPr lang="en-GB" sz="2000" i="1" dirty="0">
                <a:solidFill>
                  <a:srgbClr val="002E5F"/>
                </a:solidFill>
                <a:latin typeface="Roboto" panose="02000000000000000000" pitchFamily="2" charset="0"/>
                <a:ea typeface="Roboto" panose="02000000000000000000" pitchFamily="2" charset="0"/>
              </a:rPr>
              <a:t>Correlation</a:t>
            </a:r>
          </a:p>
        </p:txBody>
      </p:sp>
      <p:sp>
        <p:nvSpPr>
          <p:cNvPr id="10" name="TextBox 9">
            <a:extLst>
              <a:ext uri="{FF2B5EF4-FFF2-40B4-BE49-F238E27FC236}">
                <a16:creationId xmlns:a16="http://schemas.microsoft.com/office/drawing/2014/main" id="{0C0F61C4-596B-EB46-8852-4D30472010FE}"/>
              </a:ext>
            </a:extLst>
          </p:cNvPr>
          <p:cNvSpPr txBox="1"/>
          <p:nvPr/>
        </p:nvSpPr>
        <p:spPr>
          <a:xfrm>
            <a:off x="7418539" y="4932741"/>
            <a:ext cx="1572866" cy="1323439"/>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Detection</a:t>
            </a:r>
          </a:p>
          <a:p>
            <a:r>
              <a:rPr lang="en-GB" sz="2000" i="1" dirty="0">
                <a:solidFill>
                  <a:srgbClr val="002E5F"/>
                </a:solidFill>
                <a:latin typeface="Roboto" panose="02000000000000000000" pitchFamily="2" charset="0"/>
                <a:ea typeface="Roboto" panose="02000000000000000000" pitchFamily="2" charset="0"/>
              </a:rPr>
              <a:t>Attestation</a:t>
            </a:r>
          </a:p>
          <a:p>
            <a:r>
              <a:rPr lang="en-GB" sz="2000" i="1" dirty="0">
                <a:solidFill>
                  <a:srgbClr val="002E5F"/>
                </a:solidFill>
                <a:latin typeface="Roboto" panose="02000000000000000000" pitchFamily="2" charset="0"/>
                <a:ea typeface="Roboto" panose="02000000000000000000" pitchFamily="2" charset="0"/>
              </a:rPr>
              <a:t>Prediction</a:t>
            </a:r>
          </a:p>
          <a:p>
            <a:r>
              <a:rPr lang="en-GB" sz="2000" i="1" dirty="0">
                <a:solidFill>
                  <a:srgbClr val="002E5F"/>
                </a:solidFill>
                <a:latin typeface="Roboto" panose="02000000000000000000" pitchFamily="2" charset="0"/>
                <a:ea typeface="Roboto" panose="02000000000000000000" pitchFamily="2" charset="0"/>
              </a:rPr>
              <a:t>Assessment</a:t>
            </a:r>
          </a:p>
        </p:txBody>
      </p:sp>
    </p:spTree>
    <p:extLst>
      <p:ext uri="{BB962C8B-B14F-4D97-AF65-F5344CB8AC3E}">
        <p14:creationId xmlns:p14="http://schemas.microsoft.com/office/powerpoint/2010/main" val="2096936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37D4-6B0F-AA4E-A7F9-6D5277EFC84A}"/>
              </a:ext>
            </a:extLst>
          </p:cNvPr>
          <p:cNvSpPr>
            <a:spLocks noGrp="1"/>
          </p:cNvSpPr>
          <p:nvPr>
            <p:ph type="title"/>
          </p:nvPr>
        </p:nvSpPr>
        <p:spPr/>
        <p:txBody>
          <a:bodyPr/>
          <a:lstStyle/>
          <a:p>
            <a:r>
              <a:rPr lang="en-GB" dirty="0"/>
              <a:t>Collecting data</a:t>
            </a:r>
          </a:p>
        </p:txBody>
      </p:sp>
      <p:pic>
        <p:nvPicPr>
          <p:cNvPr id="5" name="Content Placeholder 4" descr="A close up of a logo&#10;&#10;Description automatically generated">
            <a:extLst>
              <a:ext uri="{FF2B5EF4-FFF2-40B4-BE49-F238E27FC236}">
                <a16:creationId xmlns:a16="http://schemas.microsoft.com/office/drawing/2014/main" id="{3F3D7770-81BE-1F43-B94F-7CEBD722019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1" y="2910625"/>
            <a:ext cx="8435802" cy="2045609"/>
          </a:xfrm>
          <a:prstGeom prst="rect">
            <a:avLst/>
          </a:prstGeom>
        </p:spPr>
      </p:pic>
    </p:spTree>
    <p:extLst>
      <p:ext uri="{BB962C8B-B14F-4D97-AF65-F5344CB8AC3E}">
        <p14:creationId xmlns:p14="http://schemas.microsoft.com/office/powerpoint/2010/main" val="2262770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37D4-6B0F-AA4E-A7F9-6D5277EFC84A}"/>
              </a:ext>
            </a:extLst>
          </p:cNvPr>
          <p:cNvSpPr>
            <a:spLocks noGrp="1"/>
          </p:cNvSpPr>
          <p:nvPr>
            <p:ph type="title"/>
          </p:nvPr>
        </p:nvSpPr>
        <p:spPr/>
        <p:txBody>
          <a:bodyPr/>
          <a:lstStyle/>
          <a:p>
            <a:r>
              <a:rPr lang="en-GB" dirty="0"/>
              <a:t>Collecting data: the Elastic Stack</a:t>
            </a:r>
          </a:p>
        </p:txBody>
      </p:sp>
      <p:pic>
        <p:nvPicPr>
          <p:cNvPr id="5" name="Content Placeholder 4" descr="A close up of a logo&#10;&#10;Description automatically generated">
            <a:extLst>
              <a:ext uri="{FF2B5EF4-FFF2-40B4-BE49-F238E27FC236}">
                <a16:creationId xmlns:a16="http://schemas.microsoft.com/office/drawing/2014/main" id="{3F3D7770-81BE-1F43-B94F-7CEBD722019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1" y="3065172"/>
            <a:ext cx="8596668" cy="1891062"/>
          </a:xfrm>
          <a:prstGeom prst="rect">
            <a:avLst/>
          </a:prstGeom>
        </p:spPr>
      </p:pic>
      <p:pic>
        <p:nvPicPr>
          <p:cNvPr id="7" name="Picture 6" descr="A picture containing clock, drawing, street&#10;&#10;Description automatically generated">
            <a:extLst>
              <a:ext uri="{FF2B5EF4-FFF2-40B4-BE49-F238E27FC236}">
                <a16:creationId xmlns:a16="http://schemas.microsoft.com/office/drawing/2014/main" id="{9834F3A3-13C0-0645-8D8A-57D7C133D66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8200" y="3963717"/>
            <a:ext cx="4450080" cy="1718123"/>
          </a:xfrm>
          <a:prstGeom prst="rect">
            <a:avLst/>
          </a:prstGeom>
        </p:spPr>
      </p:pic>
      <p:pic>
        <p:nvPicPr>
          <p:cNvPr id="8" name="Picture 7" descr="A picture containing clock, drawing&#10;&#10;Description automatically generated">
            <a:extLst>
              <a:ext uri="{FF2B5EF4-FFF2-40B4-BE49-F238E27FC236}">
                <a16:creationId xmlns:a16="http://schemas.microsoft.com/office/drawing/2014/main" id="{331D22FA-6A12-BE4B-8412-25CFDED3AC9F}"/>
              </a:ext>
            </a:extLst>
          </p:cNvPr>
          <p:cNvPicPr/>
          <p:nvPr/>
        </p:nvPicPr>
        <p:blipFill>
          <a:blip r:embed="rId5">
            <a:extLst>
              <a:ext uri="{28A0092B-C50C-407E-A947-70E740481C1C}">
                <a14:useLocalDpi xmlns:a14="http://schemas.microsoft.com/office/drawing/2010/main" val="0"/>
              </a:ext>
            </a:extLst>
          </a:blip>
          <a:stretch>
            <a:fillRect/>
          </a:stretch>
        </p:blipFill>
        <p:spPr>
          <a:xfrm>
            <a:off x="5757500" y="3723910"/>
            <a:ext cx="4450080" cy="2197735"/>
          </a:xfrm>
          <a:prstGeom prst="rect">
            <a:avLst/>
          </a:prstGeom>
        </p:spPr>
      </p:pic>
      <p:sp>
        <p:nvSpPr>
          <p:cNvPr id="3" name="TextBox 2">
            <a:extLst>
              <a:ext uri="{FF2B5EF4-FFF2-40B4-BE49-F238E27FC236}">
                <a16:creationId xmlns:a16="http://schemas.microsoft.com/office/drawing/2014/main" id="{D7B0955C-BD85-6348-BE4C-5478FCCB7190}"/>
              </a:ext>
            </a:extLst>
          </p:cNvPr>
          <p:cNvSpPr txBox="1"/>
          <p:nvPr/>
        </p:nvSpPr>
        <p:spPr>
          <a:xfrm>
            <a:off x="2142699" y="5841242"/>
            <a:ext cx="1978427"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Basic deployment</a:t>
            </a:r>
          </a:p>
        </p:txBody>
      </p:sp>
      <p:sp>
        <p:nvSpPr>
          <p:cNvPr id="9" name="TextBox 8">
            <a:extLst>
              <a:ext uri="{FF2B5EF4-FFF2-40B4-BE49-F238E27FC236}">
                <a16:creationId xmlns:a16="http://schemas.microsoft.com/office/drawing/2014/main" id="{86F19B4C-8CE2-B440-8E5D-79A2E9A3C875}"/>
              </a:ext>
            </a:extLst>
          </p:cNvPr>
          <p:cNvSpPr txBox="1"/>
          <p:nvPr/>
        </p:nvSpPr>
        <p:spPr>
          <a:xfrm>
            <a:off x="6096000" y="6025908"/>
            <a:ext cx="3653564"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Basic deployment with enrichment</a:t>
            </a:r>
          </a:p>
        </p:txBody>
      </p:sp>
    </p:spTree>
    <p:extLst>
      <p:ext uri="{BB962C8B-B14F-4D97-AF65-F5344CB8AC3E}">
        <p14:creationId xmlns:p14="http://schemas.microsoft.com/office/powerpoint/2010/main" val="356967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4.81481E-6 L 3.33333E-6 -0.20416 " pathEditMode="relative" rAng="0" ptsTypes="AA">
                                      <p:cBhvr>
                                        <p:cTn id="6" dur="2000" fill="hold"/>
                                        <p:tgtEl>
                                          <p:spTgt spid="5"/>
                                        </p:tgtEl>
                                        <p:attrNameLst>
                                          <p:attrName>ppt_x</p:attrName>
                                          <p:attrName>ppt_y</p:attrName>
                                        </p:attrNameLst>
                                      </p:cBhvr>
                                      <p:rCtr x="0" y="-10208"/>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1272C2-CFA5-9748-AE00-9DB50346F3D8}"/>
              </a:ext>
            </a:extLst>
          </p:cNvPr>
          <p:cNvSpPr>
            <a:spLocks noGrp="1"/>
          </p:cNvSpPr>
          <p:nvPr>
            <p:ph type="title"/>
          </p:nvPr>
        </p:nvSpPr>
        <p:spPr/>
        <p:txBody>
          <a:bodyPr/>
          <a:lstStyle/>
          <a:p>
            <a:r>
              <a:rPr lang="en-GB" dirty="0"/>
              <a:t>Collecting data: the Elastic Stack</a:t>
            </a:r>
          </a:p>
        </p:txBody>
      </p:sp>
      <p:pic>
        <p:nvPicPr>
          <p:cNvPr id="11" name="Picture 3">
            <a:extLst>
              <a:ext uri="{FF2B5EF4-FFF2-40B4-BE49-F238E27FC236}">
                <a16:creationId xmlns:a16="http://schemas.microsoft.com/office/drawing/2014/main" id="{2187BD3F-1BD1-BD4F-8BC5-2E234A9A02EB}"/>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677334" y="1582946"/>
            <a:ext cx="8826235" cy="42527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6BCADA0B-A78F-2E4F-B0AD-7537DF3311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12" name="TextBox 11">
            <a:extLst>
              <a:ext uri="{FF2B5EF4-FFF2-40B4-BE49-F238E27FC236}">
                <a16:creationId xmlns:a16="http://schemas.microsoft.com/office/drawing/2014/main" id="{BC8BD649-F556-5A4B-80DF-CB1F3EB66E47}"/>
              </a:ext>
            </a:extLst>
          </p:cNvPr>
          <p:cNvSpPr txBox="1"/>
          <p:nvPr/>
        </p:nvSpPr>
        <p:spPr>
          <a:xfrm>
            <a:off x="4423939" y="6066301"/>
            <a:ext cx="1784463"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Full deployment</a:t>
            </a:r>
          </a:p>
        </p:txBody>
      </p:sp>
    </p:spTree>
    <p:extLst>
      <p:ext uri="{BB962C8B-B14F-4D97-AF65-F5344CB8AC3E}">
        <p14:creationId xmlns:p14="http://schemas.microsoft.com/office/powerpoint/2010/main" val="1422384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AF5F-05F5-D846-A830-F66BF597ABA9}"/>
              </a:ext>
            </a:extLst>
          </p:cNvPr>
          <p:cNvSpPr>
            <a:spLocks noGrp="1"/>
          </p:cNvSpPr>
          <p:nvPr>
            <p:ph type="title"/>
          </p:nvPr>
        </p:nvSpPr>
        <p:spPr/>
        <p:txBody>
          <a:bodyPr>
            <a:noAutofit/>
          </a:bodyPr>
          <a:lstStyle/>
          <a:p>
            <a:r>
              <a:rPr lang="en-GB" sz="3600" dirty="0"/>
              <a:t>Collecting data: alternative frameworks</a:t>
            </a:r>
          </a:p>
        </p:txBody>
      </p:sp>
      <p:graphicFrame>
        <p:nvGraphicFramePr>
          <p:cNvPr id="5" name="Table 5">
            <a:extLst>
              <a:ext uri="{FF2B5EF4-FFF2-40B4-BE49-F238E27FC236}">
                <a16:creationId xmlns:a16="http://schemas.microsoft.com/office/drawing/2014/main" id="{316F6F4E-5F8A-174D-B6F2-2756C0D303BF}"/>
              </a:ext>
            </a:extLst>
          </p:cNvPr>
          <p:cNvGraphicFramePr>
            <a:graphicFrameLocks noGrp="1"/>
          </p:cNvGraphicFramePr>
          <p:nvPr>
            <p:ph idx="1"/>
            <p:extLst>
              <p:ext uri="{D42A27DB-BD31-4B8C-83A1-F6EECF244321}">
                <p14:modId xmlns:p14="http://schemas.microsoft.com/office/powerpoint/2010/main" val="4038280901"/>
              </p:ext>
            </p:extLst>
          </p:nvPr>
        </p:nvGraphicFramePr>
        <p:xfrm>
          <a:off x="677334" y="1971725"/>
          <a:ext cx="8453787" cy="4252199"/>
        </p:xfrm>
        <a:graphic>
          <a:graphicData uri="http://schemas.openxmlformats.org/drawingml/2006/table">
            <a:tbl>
              <a:tblPr firstRow="1" bandRow="1">
                <a:tableStyleId>{5C22544A-7EE6-4342-B048-85BDC9FD1C3A}</a:tableStyleId>
              </a:tblPr>
              <a:tblGrid>
                <a:gridCol w="1980953">
                  <a:extLst>
                    <a:ext uri="{9D8B030D-6E8A-4147-A177-3AD203B41FA5}">
                      <a16:colId xmlns:a16="http://schemas.microsoft.com/office/drawing/2014/main" val="2385594964"/>
                    </a:ext>
                  </a:extLst>
                </a:gridCol>
                <a:gridCol w="6472834">
                  <a:extLst>
                    <a:ext uri="{9D8B030D-6E8A-4147-A177-3AD203B41FA5}">
                      <a16:colId xmlns:a16="http://schemas.microsoft.com/office/drawing/2014/main" val="1257563424"/>
                    </a:ext>
                  </a:extLst>
                </a:gridCol>
              </a:tblGrid>
              <a:tr h="607457">
                <a:tc>
                  <a:txBody>
                    <a:bodyPr/>
                    <a:lstStyle/>
                    <a:p>
                      <a:r>
                        <a:rPr lang="en-GB" dirty="0"/>
                        <a:t>Name</a:t>
                      </a:r>
                    </a:p>
                  </a:txBody>
                  <a:tcPr marL="74751" marR="74751" anchor="ctr"/>
                </a:tc>
                <a:tc>
                  <a:txBody>
                    <a:bodyPr/>
                    <a:lstStyle/>
                    <a:p>
                      <a:r>
                        <a:rPr lang="en-GB" dirty="0"/>
                        <a:t>Use Cases</a:t>
                      </a:r>
                    </a:p>
                  </a:txBody>
                  <a:tcPr marL="74751" marR="74751" anchor="ctr"/>
                </a:tc>
                <a:extLst>
                  <a:ext uri="{0D108BD9-81ED-4DB2-BD59-A6C34878D82A}">
                    <a16:rowId xmlns:a16="http://schemas.microsoft.com/office/drawing/2014/main" val="198343914"/>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Elastic Stack</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Log collection, metric collection, network packet collection</a:t>
                      </a:r>
                    </a:p>
                  </a:txBody>
                  <a:tcPr marL="56063" marR="56063" marT="0" marB="0" anchor="ctr"/>
                </a:tc>
                <a:extLst>
                  <a:ext uri="{0D108BD9-81ED-4DB2-BD59-A6C34878D82A}">
                    <a16:rowId xmlns:a16="http://schemas.microsoft.com/office/drawing/2014/main" val="3327810793"/>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Prometheus</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Metrics collection, monitoring</a:t>
                      </a:r>
                    </a:p>
                  </a:txBody>
                  <a:tcPr marL="56063" marR="56063" marT="0" marB="0" anchor="ctr"/>
                </a:tc>
                <a:extLst>
                  <a:ext uri="{0D108BD9-81ED-4DB2-BD59-A6C34878D82A}">
                    <a16:rowId xmlns:a16="http://schemas.microsoft.com/office/drawing/2014/main" val="1353378"/>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Zipkin</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Trace Collection and Dashboarding</a:t>
                      </a:r>
                    </a:p>
                  </a:txBody>
                  <a:tcPr marL="56063" marR="56063" marT="0" marB="0" anchor="ctr"/>
                </a:tc>
                <a:extLst>
                  <a:ext uri="{0D108BD9-81ED-4DB2-BD59-A6C34878D82A}">
                    <a16:rowId xmlns:a16="http://schemas.microsoft.com/office/drawing/2014/main" val="989969982"/>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Jaeger</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Trace Collection and Dashboarding</a:t>
                      </a:r>
                    </a:p>
                  </a:txBody>
                  <a:tcPr marL="56063" marR="56063" marT="0" marB="0" anchor="ctr"/>
                </a:tc>
                <a:extLst>
                  <a:ext uri="{0D108BD9-81ED-4DB2-BD59-A6C34878D82A}">
                    <a16:rowId xmlns:a16="http://schemas.microsoft.com/office/drawing/2014/main" val="186405490"/>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OpenCensus</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Metrics and Trace Collection</a:t>
                      </a:r>
                    </a:p>
                  </a:txBody>
                  <a:tcPr marL="56063" marR="56063" marT="0" marB="0" anchor="ctr"/>
                </a:tc>
                <a:extLst>
                  <a:ext uri="{0D108BD9-81ED-4DB2-BD59-A6C34878D82A}">
                    <a16:rowId xmlns:a16="http://schemas.microsoft.com/office/drawing/2014/main" val="3370545031"/>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Grafana</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Analytics and Dashboarding</a:t>
                      </a:r>
                    </a:p>
                  </a:txBody>
                  <a:tcPr marL="56063" marR="56063" marT="0" marB="0" anchor="ctr"/>
                </a:tc>
                <a:extLst>
                  <a:ext uri="{0D108BD9-81ED-4DB2-BD59-A6C34878D82A}">
                    <a16:rowId xmlns:a16="http://schemas.microsoft.com/office/drawing/2014/main" val="2394302705"/>
                  </a:ext>
                </a:extLst>
              </a:tr>
            </a:tbl>
          </a:graphicData>
        </a:graphic>
      </p:graphicFrame>
    </p:spTree>
    <p:extLst>
      <p:ext uri="{BB962C8B-B14F-4D97-AF65-F5344CB8AC3E}">
        <p14:creationId xmlns:p14="http://schemas.microsoft.com/office/powerpoint/2010/main" val="2618770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08C4-F97C-A945-9694-4095B7C1D36C}"/>
              </a:ext>
            </a:extLst>
          </p:cNvPr>
          <p:cNvSpPr>
            <a:spLocks noGrp="1"/>
          </p:cNvSpPr>
          <p:nvPr>
            <p:ph type="title"/>
          </p:nvPr>
        </p:nvSpPr>
        <p:spPr>
          <a:xfrm>
            <a:off x="677334" y="609600"/>
            <a:ext cx="8994700" cy="731967"/>
          </a:xfrm>
        </p:spPr>
        <p:txBody>
          <a:bodyPr/>
          <a:lstStyle/>
          <a:p>
            <a:r>
              <a:rPr lang="en-GB" dirty="0"/>
              <a:t>Elastic vs Prometheus and Splunk</a:t>
            </a:r>
          </a:p>
        </p:txBody>
      </p:sp>
      <p:graphicFrame>
        <p:nvGraphicFramePr>
          <p:cNvPr id="6" name="Content Placeholder 5">
            <a:extLst>
              <a:ext uri="{FF2B5EF4-FFF2-40B4-BE49-F238E27FC236}">
                <a16:creationId xmlns:a16="http://schemas.microsoft.com/office/drawing/2014/main" id="{549F8696-14CA-EA41-AEE4-1B3257F9A3A7}"/>
              </a:ext>
            </a:extLst>
          </p:cNvPr>
          <p:cNvGraphicFramePr>
            <a:graphicFrameLocks noGrp="1"/>
          </p:cNvGraphicFramePr>
          <p:nvPr>
            <p:ph idx="1"/>
            <p:extLst>
              <p:ext uri="{D42A27DB-BD31-4B8C-83A1-F6EECF244321}">
                <p14:modId xmlns:p14="http://schemas.microsoft.com/office/powerpoint/2010/main" val="1291212635"/>
              </p:ext>
            </p:extLst>
          </p:nvPr>
        </p:nvGraphicFramePr>
        <p:xfrm>
          <a:off x="677334" y="1740812"/>
          <a:ext cx="8659849" cy="4785920"/>
        </p:xfrm>
        <a:graphic>
          <a:graphicData uri="http://schemas.openxmlformats.org/drawingml/2006/table">
            <a:tbl>
              <a:tblPr firstRow="1" firstCol="1" bandRow="1">
                <a:tableStyleId>{5C22544A-7EE6-4342-B048-85BDC9FD1C3A}</a:tableStyleId>
              </a:tblPr>
              <a:tblGrid>
                <a:gridCol w="1653176">
                  <a:extLst>
                    <a:ext uri="{9D8B030D-6E8A-4147-A177-3AD203B41FA5}">
                      <a16:colId xmlns:a16="http://schemas.microsoft.com/office/drawing/2014/main" val="382510994"/>
                    </a:ext>
                  </a:extLst>
                </a:gridCol>
                <a:gridCol w="2432910">
                  <a:extLst>
                    <a:ext uri="{9D8B030D-6E8A-4147-A177-3AD203B41FA5}">
                      <a16:colId xmlns:a16="http://schemas.microsoft.com/office/drawing/2014/main" val="271180358"/>
                    </a:ext>
                  </a:extLst>
                </a:gridCol>
                <a:gridCol w="2775454">
                  <a:extLst>
                    <a:ext uri="{9D8B030D-6E8A-4147-A177-3AD203B41FA5}">
                      <a16:colId xmlns:a16="http://schemas.microsoft.com/office/drawing/2014/main" val="760787549"/>
                    </a:ext>
                  </a:extLst>
                </a:gridCol>
                <a:gridCol w="1798309">
                  <a:extLst>
                    <a:ext uri="{9D8B030D-6E8A-4147-A177-3AD203B41FA5}">
                      <a16:colId xmlns:a16="http://schemas.microsoft.com/office/drawing/2014/main" val="201123877"/>
                    </a:ext>
                  </a:extLst>
                </a:gridCol>
              </a:tblGrid>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Name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Elasticsearch</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Prometheus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Splunk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extLst>
                  <a:ext uri="{0D108BD9-81ED-4DB2-BD59-A6C34878D82A}">
                    <a16:rowId xmlns:a16="http://schemas.microsoft.com/office/drawing/2014/main" val="643854067"/>
                  </a:ext>
                </a:extLst>
              </a:tr>
              <a:tr h="366500">
                <a:tc>
                  <a:txBody>
                    <a:bodyPr/>
                    <a:lstStyle/>
                    <a:p>
                      <a:pPr indent="0" algn="l">
                        <a:spcAft>
                          <a:spcPts val="600"/>
                        </a:spcAft>
                      </a:pPr>
                      <a:r>
                        <a:rPr lang="en-GB" sz="1200" dirty="0">
                          <a:effectLst/>
                          <a:latin typeface="Roboto" panose="02000000000000000000" pitchFamily="2" charset="0"/>
                          <a:ea typeface="Roboto" panose="02000000000000000000" pitchFamily="2" charset="0"/>
                        </a:rPr>
                        <a:t>Description</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A distributed, RESTful modern search and analytics engine based on Apache Lucene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Open-source Time Series DBMS and monitoring system</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Analytics Platform for Big Data</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408974211"/>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Primary database model</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Search engine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Time Series DBMS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Search engine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733655168"/>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Secondary database models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Document store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288539216"/>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Developer</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Elastic</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Splunk Inc.</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079605627"/>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License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Open Source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Open Source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Commercial</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160880135"/>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Cloud-based only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460928108"/>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Implementation language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Java</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Go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979487754"/>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Server operating systems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All OS with a Java VM</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Linux, Windows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Linux, OS X, Solaris, Windows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85350313"/>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Data scheme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schema-free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147856653"/>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Typing info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Numeric data only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190563280"/>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XML support</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826833829"/>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Secondary indexes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922632377"/>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SQL</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SQL-like query language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547012821"/>
                  </a:ext>
                </a:extLst>
              </a:tr>
              <a:tr h="333125">
                <a:tc>
                  <a:txBody>
                    <a:bodyPr/>
                    <a:lstStyle/>
                    <a:p>
                      <a:pPr indent="0" algn="l">
                        <a:spcAft>
                          <a:spcPts val="600"/>
                        </a:spcAft>
                      </a:pPr>
                      <a:r>
                        <a:rPr lang="en-GB" sz="1200" dirty="0">
                          <a:effectLst/>
                          <a:latin typeface="Roboto" panose="02000000000000000000" pitchFamily="2" charset="0"/>
                          <a:ea typeface="Roboto" panose="02000000000000000000" pitchFamily="2" charset="0"/>
                        </a:rPr>
                        <a:t>APIs and other access methods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Java API; RESTful HTTP/JSON API</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RESTful HTTP/JSON API</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HTTP REST</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58539101"/>
                  </a:ext>
                </a:extLst>
              </a:tr>
              <a:tr h="492688">
                <a:tc>
                  <a:txBody>
                    <a:bodyPr/>
                    <a:lstStyle/>
                    <a:p>
                      <a:pPr indent="0" algn="l">
                        <a:spcAft>
                          <a:spcPts val="600"/>
                        </a:spcAft>
                      </a:pPr>
                      <a:r>
                        <a:rPr lang="en-GB" sz="1200" dirty="0">
                          <a:effectLst/>
                          <a:latin typeface="Roboto" panose="02000000000000000000" pitchFamily="2" charset="0"/>
                          <a:ea typeface="Roboto" panose="02000000000000000000" pitchFamily="2" charset="0"/>
                        </a:rPr>
                        <a:t>Supported programming languages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.NET; Groovy; Community Contributed Clients; Java; JavaScript; Perl; PHP; Python; Ruby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.NET; C++; Go; Haskell; Java; JavaScript (Node.js); Python; Ruby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C#; Java; JavaScript; PHP; Python; Ruby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574851612"/>
                  </a:ext>
                </a:extLst>
              </a:tr>
            </a:tbl>
          </a:graphicData>
        </a:graphic>
      </p:graphicFrame>
    </p:spTree>
    <p:extLst>
      <p:ext uri="{BB962C8B-B14F-4D97-AF65-F5344CB8AC3E}">
        <p14:creationId xmlns:p14="http://schemas.microsoft.com/office/powerpoint/2010/main" val="238294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C1F0-0EE7-1B43-98FB-FB382E795C1E}"/>
              </a:ext>
            </a:extLst>
          </p:cNvPr>
          <p:cNvSpPr>
            <a:spLocks noGrp="1"/>
          </p:cNvSpPr>
          <p:nvPr>
            <p:ph type="title"/>
          </p:nvPr>
        </p:nvSpPr>
        <p:spPr/>
        <p:txBody>
          <a:bodyPr/>
          <a:lstStyle/>
          <a:p>
            <a:r>
              <a:rPr lang="en-GB" dirty="0"/>
              <a:t>Cloud models: IaaS, PaaS, SaaS</a:t>
            </a:r>
          </a:p>
        </p:txBody>
      </p:sp>
      <p:pic>
        <p:nvPicPr>
          <p:cNvPr id="8194" name="Picture 2" descr="Differenza tra i sevizi Cloud Computing IaaS, PaaS e SaaS | Informatica e  Ingegneria Online">
            <a:extLst>
              <a:ext uri="{FF2B5EF4-FFF2-40B4-BE49-F238E27FC236}">
                <a16:creationId xmlns:a16="http://schemas.microsoft.com/office/drawing/2014/main" id="{03B9BBA6-555F-034C-910A-21817B8302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94" r="69270" b="2626"/>
          <a:stretch/>
        </p:blipFill>
        <p:spPr bwMode="auto">
          <a:xfrm>
            <a:off x="677334" y="1648459"/>
            <a:ext cx="2935855" cy="46936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0C4E5A8-D3D4-B84D-8022-6F6ED1A90541}"/>
              </a:ext>
            </a:extLst>
          </p:cNvPr>
          <p:cNvSpPr>
            <a:spLocks noGrp="1"/>
          </p:cNvSpPr>
          <p:nvPr>
            <p:ph type="sldNum" sz="quarter" idx="4294967295"/>
          </p:nvPr>
        </p:nvSpPr>
        <p:spPr>
          <a:xfrm>
            <a:off x="8437274" y="5976967"/>
            <a:ext cx="683339" cy="365125"/>
          </a:xfrm>
          <a:prstGeom prst="rect">
            <a:avLst/>
          </a:prstGeom>
          <a:ln>
            <a:solidFill>
              <a:schemeClr val="tx1"/>
            </a:solidFill>
          </a:ln>
        </p:spPr>
        <p:txBody>
          <a:bodyPr/>
          <a:lstStyle/>
          <a:p>
            <a:fld id="{19E618DB-15A5-D244-B897-CF0CD5E14878}" type="slidenum">
              <a:rPr lang="en-GB" smtClean="0"/>
              <a:t>7</a:t>
            </a:fld>
            <a:endParaRPr lang="en-GB" dirty="0"/>
          </a:p>
        </p:txBody>
      </p:sp>
      <p:pic>
        <p:nvPicPr>
          <p:cNvPr id="3" name="Picture 2" descr="Differenza tra i sevizi Cloud Computing IaaS, PaaS e SaaS | Informatica e  Ingegneria Online">
            <a:extLst>
              <a:ext uri="{FF2B5EF4-FFF2-40B4-BE49-F238E27FC236}">
                <a16:creationId xmlns:a16="http://schemas.microsoft.com/office/drawing/2014/main" id="{76B4D05E-A443-D2E2-FB2B-C04935472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78" r="35492" b="2626"/>
          <a:stretch/>
        </p:blipFill>
        <p:spPr bwMode="auto">
          <a:xfrm>
            <a:off x="3881648" y="1648459"/>
            <a:ext cx="3085890" cy="4693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Differenza tra i sevizi Cloud Computing IaaS, PaaS e SaaS | Informatica e  Ingegneria Online">
            <a:extLst>
              <a:ext uri="{FF2B5EF4-FFF2-40B4-BE49-F238E27FC236}">
                <a16:creationId xmlns:a16="http://schemas.microsoft.com/office/drawing/2014/main" id="{65C99F82-C821-8A0E-83B5-96F9A7CFE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91" r="2164" b="2626"/>
          <a:stretch/>
        </p:blipFill>
        <p:spPr bwMode="auto">
          <a:xfrm>
            <a:off x="7235997" y="1648459"/>
            <a:ext cx="2987065" cy="4693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802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08C4-F97C-A945-9694-4095B7C1D36C}"/>
              </a:ext>
            </a:extLst>
          </p:cNvPr>
          <p:cNvSpPr>
            <a:spLocks noGrp="1"/>
          </p:cNvSpPr>
          <p:nvPr>
            <p:ph type="title"/>
          </p:nvPr>
        </p:nvSpPr>
        <p:spPr>
          <a:xfrm>
            <a:off x="677334" y="609600"/>
            <a:ext cx="8994700" cy="731967"/>
          </a:xfrm>
        </p:spPr>
        <p:txBody>
          <a:bodyPr/>
          <a:lstStyle/>
          <a:p>
            <a:r>
              <a:rPr lang="en-GB" dirty="0"/>
              <a:t>Elastic vs Prometheus and Splunk</a:t>
            </a:r>
          </a:p>
        </p:txBody>
      </p:sp>
      <p:graphicFrame>
        <p:nvGraphicFramePr>
          <p:cNvPr id="6" name="Content Placeholder 5">
            <a:extLst>
              <a:ext uri="{FF2B5EF4-FFF2-40B4-BE49-F238E27FC236}">
                <a16:creationId xmlns:a16="http://schemas.microsoft.com/office/drawing/2014/main" id="{549F8696-14CA-EA41-AEE4-1B3257F9A3A7}"/>
              </a:ext>
            </a:extLst>
          </p:cNvPr>
          <p:cNvGraphicFramePr>
            <a:graphicFrameLocks noGrp="1"/>
          </p:cNvGraphicFramePr>
          <p:nvPr>
            <p:ph idx="1"/>
            <p:extLst>
              <p:ext uri="{D42A27DB-BD31-4B8C-83A1-F6EECF244321}">
                <p14:modId xmlns:p14="http://schemas.microsoft.com/office/powerpoint/2010/main" val="4113298302"/>
              </p:ext>
            </p:extLst>
          </p:nvPr>
        </p:nvGraphicFramePr>
        <p:xfrm>
          <a:off x="587181" y="1444597"/>
          <a:ext cx="8775760" cy="5047654"/>
        </p:xfrm>
        <a:graphic>
          <a:graphicData uri="http://schemas.openxmlformats.org/drawingml/2006/table">
            <a:tbl>
              <a:tblPr firstRow="1" firstCol="1" bandRow="1">
                <a:tableStyleId>{5C22544A-7EE6-4342-B048-85BDC9FD1C3A}</a:tableStyleId>
              </a:tblPr>
              <a:tblGrid>
                <a:gridCol w="1675303">
                  <a:extLst>
                    <a:ext uri="{9D8B030D-6E8A-4147-A177-3AD203B41FA5}">
                      <a16:colId xmlns:a16="http://schemas.microsoft.com/office/drawing/2014/main" val="382510994"/>
                    </a:ext>
                  </a:extLst>
                </a:gridCol>
                <a:gridCol w="2465474">
                  <a:extLst>
                    <a:ext uri="{9D8B030D-6E8A-4147-A177-3AD203B41FA5}">
                      <a16:colId xmlns:a16="http://schemas.microsoft.com/office/drawing/2014/main" val="271180358"/>
                    </a:ext>
                  </a:extLst>
                </a:gridCol>
                <a:gridCol w="2812604">
                  <a:extLst>
                    <a:ext uri="{9D8B030D-6E8A-4147-A177-3AD203B41FA5}">
                      <a16:colId xmlns:a16="http://schemas.microsoft.com/office/drawing/2014/main" val="760787549"/>
                    </a:ext>
                  </a:extLst>
                </a:gridCol>
                <a:gridCol w="1822379">
                  <a:extLst>
                    <a:ext uri="{9D8B030D-6E8A-4147-A177-3AD203B41FA5}">
                      <a16:colId xmlns:a16="http://schemas.microsoft.com/office/drawing/2014/main" val="201123877"/>
                    </a:ext>
                  </a:extLst>
                </a:gridCol>
              </a:tblGrid>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Name</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Elasticsearch</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Prometheus </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Splunk </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extLst>
                  <a:ext uri="{0D108BD9-81ED-4DB2-BD59-A6C34878D82A}">
                    <a16:rowId xmlns:a16="http://schemas.microsoft.com/office/drawing/2014/main" val="643854067"/>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Server-side scripts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792266476"/>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Triggers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06552680"/>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Partitioning methods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Sharding</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Sharding</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Sharding</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048418505"/>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Replication methods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noProof="0" dirty="0">
                          <a:effectLst/>
                          <a:latin typeface="Roboto" panose="02000000000000000000" pitchFamily="2" charset="0"/>
                          <a:ea typeface="Roboto" panose="02000000000000000000" pitchFamily="2" charset="0"/>
                        </a:rPr>
                        <a:t>Multi-source replication</a:t>
                      </a:r>
                      <a:endParaRPr lang="en-GB" sz="1400" noProof="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665074368"/>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MapReduce info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ES-Hadoop Connector</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noProof="0" dirty="0">
                          <a:effectLst/>
                          <a:latin typeface="Roboto" panose="02000000000000000000" pitchFamily="2" charset="0"/>
                          <a:ea typeface="Roboto" panose="02000000000000000000" pitchFamily="2" charset="0"/>
                        </a:rPr>
                        <a:t>yes</a:t>
                      </a:r>
                      <a:endParaRPr lang="en-GB" sz="1400" noProof="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477802398"/>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Consistency concepts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Eventual Consistency</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none</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noProof="0" dirty="0">
                          <a:effectLst/>
                          <a:latin typeface="Roboto" panose="02000000000000000000" pitchFamily="2" charset="0"/>
                          <a:ea typeface="Roboto" panose="02000000000000000000" pitchFamily="2" charset="0"/>
                        </a:rPr>
                        <a:t>Eventual Consistency</a:t>
                      </a:r>
                      <a:endParaRPr lang="en-GB" sz="1400" noProof="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414855810"/>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Foreign keys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634848126"/>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Transaction concepts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470359871"/>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Concurrency</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44252751"/>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Durability</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813008779"/>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In-memory capabilities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Memcached and Redis integration</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235996482"/>
                  </a:ext>
                </a:extLst>
              </a:tr>
              <a:tr h="615821">
                <a:tc>
                  <a:txBody>
                    <a:bodyPr/>
                    <a:lstStyle/>
                    <a:p>
                      <a:pPr indent="0" algn="l">
                        <a:spcAft>
                          <a:spcPts val="600"/>
                        </a:spcAft>
                      </a:pPr>
                      <a:r>
                        <a:rPr lang="en-GB" sz="1400" dirty="0">
                          <a:effectLst/>
                          <a:latin typeface="Roboto" panose="02000000000000000000" pitchFamily="2" charset="0"/>
                          <a:ea typeface="Roboto" panose="02000000000000000000" pitchFamily="2" charset="0"/>
                        </a:rPr>
                        <a:t>User concepts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 </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Access rights for users and roles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492670022"/>
                  </a:ext>
                </a:extLst>
              </a:tr>
            </a:tbl>
          </a:graphicData>
        </a:graphic>
      </p:graphicFrame>
    </p:spTree>
    <p:extLst>
      <p:ext uri="{BB962C8B-B14F-4D97-AF65-F5344CB8AC3E}">
        <p14:creationId xmlns:p14="http://schemas.microsoft.com/office/powerpoint/2010/main" val="1344666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BB0C-896C-BD44-B9EB-046AFA1A15A9}"/>
              </a:ext>
            </a:extLst>
          </p:cNvPr>
          <p:cNvSpPr>
            <a:spLocks noGrp="1"/>
          </p:cNvSpPr>
          <p:nvPr>
            <p:ph type="title"/>
          </p:nvPr>
        </p:nvSpPr>
        <p:spPr/>
        <p:txBody>
          <a:bodyPr/>
          <a:lstStyle/>
          <a:p>
            <a:r>
              <a:rPr lang="en-GB" dirty="0"/>
              <a:t>Extending the Elastic Stack</a:t>
            </a:r>
          </a:p>
        </p:txBody>
      </p:sp>
      <p:pic>
        <p:nvPicPr>
          <p:cNvPr id="5" name="Content Placeholder 4">
            <a:extLst>
              <a:ext uri="{FF2B5EF4-FFF2-40B4-BE49-F238E27FC236}">
                <a16:creationId xmlns:a16="http://schemas.microsoft.com/office/drawing/2014/main" id="{B018184C-9ECB-5F48-A3EC-26877A90269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77334" y="2060436"/>
            <a:ext cx="9328694" cy="3491888"/>
          </a:xfrm>
          <a:prstGeom prst="rect">
            <a:avLst/>
          </a:prstGeom>
        </p:spPr>
      </p:pic>
    </p:spTree>
    <p:extLst>
      <p:ext uri="{BB962C8B-B14F-4D97-AF65-F5344CB8AC3E}">
        <p14:creationId xmlns:p14="http://schemas.microsoft.com/office/powerpoint/2010/main" val="112098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D85E-B049-7949-BD6F-24FFFB48406A}"/>
              </a:ext>
            </a:extLst>
          </p:cNvPr>
          <p:cNvSpPr>
            <a:spLocks noGrp="1"/>
          </p:cNvSpPr>
          <p:nvPr>
            <p:ph type="title"/>
          </p:nvPr>
        </p:nvSpPr>
        <p:spPr/>
        <p:txBody>
          <a:bodyPr/>
          <a:lstStyle/>
          <a:p>
            <a:r>
              <a:rPr lang="en-GB" dirty="0"/>
              <a:t>Software architecture</a:t>
            </a:r>
          </a:p>
        </p:txBody>
      </p:sp>
      <p:pic>
        <p:nvPicPr>
          <p:cNvPr id="5" name="Content Placeholder 4">
            <a:extLst>
              <a:ext uri="{FF2B5EF4-FFF2-40B4-BE49-F238E27FC236}">
                <a16:creationId xmlns:a16="http://schemas.microsoft.com/office/drawing/2014/main" id="{362FE386-507B-994A-88D2-46288E2C657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11114" y="1689755"/>
            <a:ext cx="10429866" cy="4558645"/>
          </a:xfrm>
          <a:prstGeom prst="rect">
            <a:avLst/>
          </a:prstGeom>
        </p:spPr>
      </p:pic>
    </p:spTree>
    <p:extLst>
      <p:ext uri="{BB962C8B-B14F-4D97-AF65-F5344CB8AC3E}">
        <p14:creationId xmlns:p14="http://schemas.microsoft.com/office/powerpoint/2010/main" val="9922751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F7A0D-3693-A949-8A18-06844EE33A86}"/>
              </a:ext>
            </a:extLst>
          </p:cNvPr>
          <p:cNvSpPr>
            <a:spLocks noGrp="1"/>
          </p:cNvSpPr>
          <p:nvPr>
            <p:ph type="title"/>
          </p:nvPr>
        </p:nvSpPr>
        <p:spPr/>
        <p:txBody>
          <a:bodyPr/>
          <a:lstStyle/>
          <a:p>
            <a:r>
              <a:rPr lang="en-GB" dirty="0"/>
              <a:t>Programmable agents</a:t>
            </a:r>
          </a:p>
        </p:txBody>
      </p:sp>
      <p:sp>
        <p:nvSpPr>
          <p:cNvPr id="4" name="Content Placeholder 3">
            <a:extLst>
              <a:ext uri="{FF2B5EF4-FFF2-40B4-BE49-F238E27FC236}">
                <a16:creationId xmlns:a16="http://schemas.microsoft.com/office/drawing/2014/main" id="{DA3D3BF7-4022-D34F-9C06-5A11A4F03426}"/>
              </a:ext>
            </a:extLst>
          </p:cNvPr>
          <p:cNvSpPr>
            <a:spLocks noGrp="1"/>
          </p:cNvSpPr>
          <p:nvPr>
            <p:ph sz="half" idx="1"/>
          </p:nvPr>
        </p:nvSpPr>
        <p:spPr>
          <a:xfrm>
            <a:off x="838200" y="1540707"/>
            <a:ext cx="7519998" cy="4636256"/>
          </a:xfrm>
        </p:spPr>
        <p:txBody>
          <a:bodyPr/>
          <a:lstStyle/>
          <a:p>
            <a:r>
              <a:rPr lang="en-GB" dirty="0"/>
              <a:t>Elastic Beats</a:t>
            </a:r>
          </a:p>
          <a:p>
            <a:r>
              <a:rPr lang="en-GB" dirty="0"/>
              <a:t>eBPF-based tools</a:t>
            </a:r>
          </a:p>
          <a:p>
            <a:pPr lvl="1"/>
            <a:r>
              <a:rPr lang="en-GB" dirty="0"/>
              <a:t>Polycube cubes: monitoring, inspection, firewalling</a:t>
            </a:r>
          </a:p>
          <a:p>
            <a:pPr lvl="1"/>
            <a:r>
              <a:rPr lang="en-GB" dirty="0"/>
              <a:t>RunTimeTracer</a:t>
            </a:r>
          </a:p>
          <a:p>
            <a:r>
              <a:rPr lang="en-GB" dirty="0"/>
              <a:t>LCP</a:t>
            </a:r>
          </a:p>
        </p:txBody>
      </p:sp>
      <p:pic>
        <p:nvPicPr>
          <p:cNvPr id="9" name="Content Placeholder 8">
            <a:extLst>
              <a:ext uri="{FF2B5EF4-FFF2-40B4-BE49-F238E27FC236}">
                <a16:creationId xmlns:a16="http://schemas.microsoft.com/office/drawing/2014/main" id="{1E514C5A-928B-314F-9254-67106E723DD6}"/>
              </a:ext>
            </a:extLst>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778678" y="4426990"/>
            <a:ext cx="4702853" cy="2011190"/>
          </a:xfrm>
          <a:prstGeom prst="rect">
            <a:avLst/>
          </a:prstGeom>
          <a:ln>
            <a:noFill/>
          </a:ln>
          <a:extLst>
            <a:ext uri="{53640926-AAD7-44D8-BBD7-CCE9431645EC}">
              <a14:shadowObscured xmlns:a14="http://schemas.microsoft.com/office/drawing/2010/main"/>
            </a:ext>
          </a:extLst>
        </p:spPr>
      </p:pic>
      <p:pic>
        <p:nvPicPr>
          <p:cNvPr id="24580" name="Picture 4" descr="Elastic Stack: Elasticsearch, Beats, Logstash, Kibana &amp; Features - Seacom">
            <a:extLst>
              <a:ext uri="{FF2B5EF4-FFF2-40B4-BE49-F238E27FC236}">
                <a16:creationId xmlns:a16="http://schemas.microsoft.com/office/drawing/2014/main" id="{A2068EEC-4A16-B74D-94C4-477A2A7A2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053" y="1432262"/>
            <a:ext cx="412060" cy="515075"/>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Polycube">
            <a:extLst>
              <a:ext uri="{FF2B5EF4-FFF2-40B4-BE49-F238E27FC236}">
                <a16:creationId xmlns:a16="http://schemas.microsoft.com/office/drawing/2014/main" id="{31E4AC8F-30F0-EE4E-8022-EBF91C8AF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531" y="2923064"/>
            <a:ext cx="1870958" cy="72027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a:extLst>
              <a:ext uri="{FF2B5EF4-FFF2-40B4-BE49-F238E27FC236}">
                <a16:creationId xmlns:a16="http://schemas.microsoft.com/office/drawing/2014/main" id="{D5232CA0-386E-DA4D-BBAD-C9BCEE4B69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7964" y="2077472"/>
            <a:ext cx="1252469" cy="43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49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F9D8-D1FB-EB45-8E86-BB2A70B05CA9}"/>
              </a:ext>
            </a:extLst>
          </p:cNvPr>
          <p:cNvSpPr>
            <a:spLocks noGrp="1"/>
          </p:cNvSpPr>
          <p:nvPr>
            <p:ph type="title"/>
          </p:nvPr>
        </p:nvSpPr>
        <p:spPr/>
        <p:txBody>
          <a:bodyPr/>
          <a:lstStyle/>
          <a:p>
            <a:r>
              <a:rPr lang="en-GB" dirty="0"/>
              <a:t>Security services</a:t>
            </a:r>
          </a:p>
        </p:txBody>
      </p:sp>
      <p:sp>
        <p:nvSpPr>
          <p:cNvPr id="9" name="Text Placeholder 8">
            <a:extLst>
              <a:ext uri="{FF2B5EF4-FFF2-40B4-BE49-F238E27FC236}">
                <a16:creationId xmlns:a16="http://schemas.microsoft.com/office/drawing/2014/main" id="{9CB82E77-F337-D34A-8A6F-3B73FD377AB2}"/>
              </a:ext>
            </a:extLst>
          </p:cNvPr>
          <p:cNvSpPr>
            <a:spLocks noGrp="1"/>
          </p:cNvSpPr>
          <p:nvPr>
            <p:ph type="body" idx="1"/>
          </p:nvPr>
        </p:nvSpPr>
        <p:spPr/>
        <p:txBody>
          <a:bodyPr/>
          <a:lstStyle/>
          <a:p>
            <a:r>
              <a:rPr lang="en-GB" dirty="0"/>
              <a:t>Network Analytics</a:t>
            </a:r>
          </a:p>
        </p:txBody>
      </p:sp>
      <p:sp>
        <p:nvSpPr>
          <p:cNvPr id="4" name="Content Placeholder 3">
            <a:extLst>
              <a:ext uri="{FF2B5EF4-FFF2-40B4-BE49-F238E27FC236}">
                <a16:creationId xmlns:a16="http://schemas.microsoft.com/office/drawing/2014/main" id="{113FC2E8-8873-8F4E-99D2-9C591FC42EF1}"/>
              </a:ext>
            </a:extLst>
          </p:cNvPr>
          <p:cNvSpPr>
            <a:spLocks noGrp="1"/>
          </p:cNvSpPr>
          <p:nvPr>
            <p:ph sz="half" idx="2"/>
          </p:nvPr>
        </p:nvSpPr>
        <p:spPr/>
        <p:txBody>
          <a:bodyPr>
            <a:normAutofit fontScale="85000" lnSpcReduction="20000"/>
          </a:bodyPr>
          <a:lstStyle/>
          <a:p>
            <a:r>
              <a:rPr lang="en-GB" sz="2400" dirty="0"/>
              <a:t>Learn periodic and seasonal trends</a:t>
            </a:r>
          </a:p>
          <a:p>
            <a:r>
              <a:rPr lang="en-GB" sz="2400" dirty="0"/>
              <a:t>Detect anomalies from the trend</a:t>
            </a:r>
          </a:p>
          <a:p>
            <a:r>
              <a:rPr lang="en-GB" sz="2400" dirty="0"/>
              <a:t>Switch between multiple states (BAU, warning)</a:t>
            </a:r>
          </a:p>
          <a:p>
            <a:r>
              <a:rPr lang="en-GB" sz="2400" dirty="0"/>
              <a:t>Change the behaviour of programmable agents</a:t>
            </a:r>
          </a:p>
          <a:p>
            <a:r>
              <a:rPr lang="en-GB" sz="2400" dirty="0"/>
              <a:t>Leverages eBPF programs for traffic measurements and deep packet inspection</a:t>
            </a:r>
          </a:p>
        </p:txBody>
      </p:sp>
      <p:sp>
        <p:nvSpPr>
          <p:cNvPr id="10" name="Text Placeholder 9">
            <a:extLst>
              <a:ext uri="{FF2B5EF4-FFF2-40B4-BE49-F238E27FC236}">
                <a16:creationId xmlns:a16="http://schemas.microsoft.com/office/drawing/2014/main" id="{E339BC66-4B79-3A49-A586-9EA172945860}"/>
              </a:ext>
            </a:extLst>
          </p:cNvPr>
          <p:cNvSpPr>
            <a:spLocks noGrp="1"/>
          </p:cNvSpPr>
          <p:nvPr>
            <p:ph type="body" sz="quarter" idx="3"/>
          </p:nvPr>
        </p:nvSpPr>
        <p:spPr/>
        <p:txBody>
          <a:bodyPr/>
          <a:lstStyle/>
          <a:p>
            <a:r>
              <a:rPr lang="en-GB" dirty="0"/>
              <a:t>Remote attestation</a:t>
            </a:r>
          </a:p>
        </p:txBody>
      </p:sp>
      <p:sp>
        <p:nvSpPr>
          <p:cNvPr id="8" name="Content Placeholder 7">
            <a:extLst>
              <a:ext uri="{FF2B5EF4-FFF2-40B4-BE49-F238E27FC236}">
                <a16:creationId xmlns:a16="http://schemas.microsoft.com/office/drawing/2014/main" id="{A733502C-CDDE-344A-91BB-BA7CD673E726}"/>
              </a:ext>
            </a:extLst>
          </p:cNvPr>
          <p:cNvSpPr>
            <a:spLocks noGrp="1"/>
          </p:cNvSpPr>
          <p:nvPr>
            <p:ph sz="quarter" idx="4"/>
          </p:nvPr>
        </p:nvSpPr>
        <p:spPr/>
        <p:txBody>
          <a:bodyPr>
            <a:normAutofit fontScale="85000" lnSpcReduction="20000"/>
          </a:bodyPr>
          <a:lstStyle/>
          <a:p>
            <a:r>
              <a:rPr lang="en-GB" sz="2400" dirty="0"/>
              <a:t>Verify the behaviour of the software at run-time</a:t>
            </a:r>
          </a:p>
          <a:p>
            <a:r>
              <a:rPr lang="en-GB" sz="2400" dirty="0"/>
              <a:t>Collect measurements validated by the TPM</a:t>
            </a:r>
          </a:p>
          <a:p>
            <a:r>
              <a:rPr lang="en-GB" sz="2400" dirty="0"/>
              <a:t>Attestation by proof/Attestation by quote</a:t>
            </a:r>
          </a:p>
          <a:p>
            <a:r>
              <a:rPr lang="en-GB" sz="2400" dirty="0"/>
              <a:t>Leverage eBPF tools for tracing the execution of kernel functions</a:t>
            </a:r>
          </a:p>
          <a:p>
            <a:endParaRPr lang="en-GB" sz="2400" dirty="0"/>
          </a:p>
        </p:txBody>
      </p:sp>
    </p:spTree>
    <p:extLst>
      <p:ext uri="{BB962C8B-B14F-4D97-AF65-F5344CB8AC3E}">
        <p14:creationId xmlns:p14="http://schemas.microsoft.com/office/powerpoint/2010/main" val="2982543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78F0-A763-EA45-B8FA-D293FDB193D9}"/>
              </a:ext>
            </a:extLst>
          </p:cNvPr>
          <p:cNvSpPr>
            <a:spLocks noGrp="1"/>
          </p:cNvSpPr>
          <p:nvPr>
            <p:ph type="title"/>
          </p:nvPr>
        </p:nvSpPr>
        <p:spPr/>
        <p:txBody>
          <a:bodyPr/>
          <a:lstStyle/>
          <a:p>
            <a:r>
              <a:rPr lang="en-GB" dirty="0"/>
              <a:t>The ASTRID programming model</a:t>
            </a:r>
          </a:p>
        </p:txBody>
      </p:sp>
      <p:pic>
        <p:nvPicPr>
          <p:cNvPr id="5" name="Content Placeholder 4">
            <a:extLst>
              <a:ext uri="{FF2B5EF4-FFF2-40B4-BE49-F238E27FC236}">
                <a16:creationId xmlns:a16="http://schemas.microsoft.com/office/drawing/2014/main" id="{51408513-571C-0449-8A1A-F48D39A3969E}"/>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25671" y="1541172"/>
            <a:ext cx="8048331" cy="5000741"/>
          </a:xfrm>
          <a:prstGeom prst="rect">
            <a:avLst/>
          </a:prstGeom>
        </p:spPr>
      </p:pic>
    </p:spTree>
    <p:extLst>
      <p:ext uri="{BB962C8B-B14F-4D97-AF65-F5344CB8AC3E}">
        <p14:creationId xmlns:p14="http://schemas.microsoft.com/office/powerpoint/2010/main" val="780811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D33D-94F6-E840-A4A4-10E52A6BCF7B}"/>
              </a:ext>
            </a:extLst>
          </p:cNvPr>
          <p:cNvSpPr>
            <a:spLocks noGrp="1"/>
          </p:cNvSpPr>
          <p:nvPr>
            <p:ph type="title"/>
          </p:nvPr>
        </p:nvSpPr>
        <p:spPr/>
        <p:txBody>
          <a:bodyPr/>
          <a:lstStyle/>
          <a:p>
            <a:r>
              <a:rPr lang="en-GB" dirty="0"/>
              <a:t>Building processing pipelines</a:t>
            </a:r>
          </a:p>
        </p:txBody>
      </p:sp>
      <p:pic>
        <p:nvPicPr>
          <p:cNvPr id="5" name="Content Placeholder 4" descr="A picture containing sitting, computer&#10;&#10;Description automatically generated">
            <a:extLst>
              <a:ext uri="{FF2B5EF4-FFF2-40B4-BE49-F238E27FC236}">
                <a16:creationId xmlns:a16="http://schemas.microsoft.com/office/drawing/2014/main" id="{733B704B-DCE6-0341-861F-7C6B2DD8854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13484" y="1714826"/>
            <a:ext cx="7955928" cy="4962117"/>
          </a:xfrm>
          <a:prstGeom prst="rect">
            <a:avLst/>
          </a:prstGeom>
        </p:spPr>
      </p:pic>
    </p:spTree>
    <p:extLst>
      <p:ext uri="{BB962C8B-B14F-4D97-AF65-F5344CB8AC3E}">
        <p14:creationId xmlns:p14="http://schemas.microsoft.com/office/powerpoint/2010/main" val="540824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3B5BAE-5BC3-964E-B162-71A8C1E019A3}"/>
              </a:ext>
            </a:extLst>
          </p:cNvPr>
          <p:cNvSpPr>
            <a:spLocks noGrp="1"/>
          </p:cNvSpPr>
          <p:nvPr>
            <p:ph type="title"/>
          </p:nvPr>
        </p:nvSpPr>
        <p:spPr>
          <a:xfrm>
            <a:off x="677333" y="609600"/>
            <a:ext cx="9612887" cy="731967"/>
          </a:xfrm>
        </p:spPr>
        <p:txBody>
          <a:bodyPr>
            <a:normAutofit fontScale="90000"/>
          </a:bodyPr>
          <a:lstStyle/>
          <a:p>
            <a:r>
              <a:rPr lang="en-GB" dirty="0"/>
              <a:t>Building processing pipelines at run-time</a:t>
            </a:r>
          </a:p>
        </p:txBody>
      </p:sp>
      <p:sp>
        <p:nvSpPr>
          <p:cNvPr id="10" name="Text Placeholder 9">
            <a:extLst>
              <a:ext uri="{FF2B5EF4-FFF2-40B4-BE49-F238E27FC236}">
                <a16:creationId xmlns:a16="http://schemas.microsoft.com/office/drawing/2014/main" id="{E0F619D9-6F56-964D-93DA-777DB6AE0FF8}"/>
              </a:ext>
            </a:extLst>
          </p:cNvPr>
          <p:cNvSpPr>
            <a:spLocks noGrp="1"/>
          </p:cNvSpPr>
          <p:nvPr>
            <p:ph type="body" idx="1"/>
          </p:nvPr>
        </p:nvSpPr>
        <p:spPr>
          <a:xfrm>
            <a:off x="2414794" y="1829415"/>
            <a:ext cx="4185623" cy="576262"/>
          </a:xfrm>
        </p:spPr>
        <p:txBody>
          <a:bodyPr/>
          <a:lstStyle/>
          <a:p>
            <a:r>
              <a:rPr lang="en-GB" dirty="0"/>
              <a:t>Activation</a:t>
            </a:r>
          </a:p>
        </p:txBody>
      </p:sp>
      <p:pic>
        <p:nvPicPr>
          <p:cNvPr id="8" name="Content Placeholder 7" descr="A screen shot of a computer&#10;&#10;Description automatically generated">
            <a:extLst>
              <a:ext uri="{FF2B5EF4-FFF2-40B4-BE49-F238E27FC236}">
                <a16:creationId xmlns:a16="http://schemas.microsoft.com/office/drawing/2014/main" id="{ABB167EB-5871-754B-9A59-5C56D2585E65}"/>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1737965" y="2534830"/>
            <a:ext cx="2769641" cy="3713570"/>
          </a:xfrm>
          <a:prstGeom prst="rect">
            <a:avLst/>
          </a:prstGeom>
        </p:spPr>
      </p:pic>
      <p:sp>
        <p:nvSpPr>
          <p:cNvPr id="11" name="Text Placeholder 10">
            <a:extLst>
              <a:ext uri="{FF2B5EF4-FFF2-40B4-BE49-F238E27FC236}">
                <a16:creationId xmlns:a16="http://schemas.microsoft.com/office/drawing/2014/main" id="{703F5ED6-CE5B-D14F-AD9B-E653E1BA0141}"/>
              </a:ext>
            </a:extLst>
          </p:cNvPr>
          <p:cNvSpPr>
            <a:spLocks noGrp="1"/>
          </p:cNvSpPr>
          <p:nvPr>
            <p:ph type="body" sz="quarter" idx="3"/>
          </p:nvPr>
        </p:nvSpPr>
        <p:spPr>
          <a:xfrm>
            <a:off x="5706570" y="1829415"/>
            <a:ext cx="4185618" cy="576262"/>
          </a:xfrm>
        </p:spPr>
        <p:txBody>
          <a:bodyPr/>
          <a:lstStyle/>
          <a:p>
            <a:r>
              <a:rPr lang="en-GB" dirty="0"/>
              <a:t>Mitigation and reaction</a:t>
            </a:r>
          </a:p>
        </p:txBody>
      </p:sp>
      <p:pic>
        <p:nvPicPr>
          <p:cNvPr id="9" name="Content Placeholder 8">
            <a:extLst>
              <a:ext uri="{FF2B5EF4-FFF2-40B4-BE49-F238E27FC236}">
                <a16:creationId xmlns:a16="http://schemas.microsoft.com/office/drawing/2014/main" id="{D6A56730-0B14-7849-9767-3D669366BA63}"/>
              </a:ext>
            </a:extLst>
          </p:cNvPr>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5843908" y="2674584"/>
            <a:ext cx="3029635" cy="3995598"/>
          </a:xfrm>
          <a:prstGeom prst="rect">
            <a:avLst/>
          </a:prstGeom>
        </p:spPr>
      </p:pic>
    </p:spTree>
    <p:extLst>
      <p:ext uri="{BB962C8B-B14F-4D97-AF65-F5344CB8AC3E}">
        <p14:creationId xmlns:p14="http://schemas.microsoft.com/office/powerpoint/2010/main" val="2372317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01EB-52FC-F644-9971-D95A65F1D605}"/>
              </a:ext>
            </a:extLst>
          </p:cNvPr>
          <p:cNvSpPr>
            <a:spLocks noGrp="1"/>
          </p:cNvSpPr>
          <p:nvPr>
            <p:ph type="title"/>
          </p:nvPr>
        </p:nvSpPr>
        <p:spPr>
          <a:xfrm>
            <a:off x="677334" y="609600"/>
            <a:ext cx="9200762" cy="731967"/>
          </a:xfrm>
        </p:spPr>
        <p:txBody>
          <a:bodyPr>
            <a:noAutofit/>
          </a:bodyPr>
          <a:lstStyle/>
          <a:p>
            <a:r>
              <a:rPr lang="en-GB" sz="3600" dirty="0"/>
              <a:t>Abstracting the context: the Context Broker</a:t>
            </a:r>
          </a:p>
        </p:txBody>
      </p:sp>
      <p:sp>
        <p:nvSpPr>
          <p:cNvPr id="5" name="Text Placeholder 4">
            <a:extLst>
              <a:ext uri="{FF2B5EF4-FFF2-40B4-BE49-F238E27FC236}">
                <a16:creationId xmlns:a16="http://schemas.microsoft.com/office/drawing/2014/main" id="{83D781E3-7C42-AE47-B0D4-B51610C7B18B}"/>
              </a:ext>
            </a:extLst>
          </p:cNvPr>
          <p:cNvSpPr>
            <a:spLocks noGrp="1"/>
          </p:cNvSpPr>
          <p:nvPr>
            <p:ph type="body" idx="1"/>
          </p:nvPr>
        </p:nvSpPr>
        <p:spPr>
          <a:xfrm>
            <a:off x="1064483" y="4389437"/>
            <a:ext cx="4023455" cy="504844"/>
          </a:xfrm>
        </p:spPr>
        <p:txBody>
          <a:bodyPr/>
          <a:lstStyle/>
          <a:p>
            <a:r>
              <a:rPr lang="en-GB" dirty="0"/>
              <a:t>The Context Fabric</a:t>
            </a:r>
          </a:p>
        </p:txBody>
      </p:sp>
      <p:pic>
        <p:nvPicPr>
          <p:cNvPr id="9" name="Content Placeholder 8">
            <a:extLst>
              <a:ext uri="{FF2B5EF4-FFF2-40B4-BE49-F238E27FC236}">
                <a16:creationId xmlns:a16="http://schemas.microsoft.com/office/drawing/2014/main" id="{DAFE9A70-1C9D-7F44-8FFE-41B14D927E0B}"/>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77334" y="1739642"/>
            <a:ext cx="5253253" cy="2434794"/>
          </a:xfrm>
          <a:prstGeom prst="rect">
            <a:avLst/>
          </a:prstGeom>
        </p:spPr>
      </p:pic>
      <p:sp>
        <p:nvSpPr>
          <p:cNvPr id="7" name="Text Placeholder 6">
            <a:extLst>
              <a:ext uri="{FF2B5EF4-FFF2-40B4-BE49-F238E27FC236}">
                <a16:creationId xmlns:a16="http://schemas.microsoft.com/office/drawing/2014/main" id="{E5BA5966-4A28-5B4F-AA54-A25E207C9C80}"/>
              </a:ext>
            </a:extLst>
          </p:cNvPr>
          <p:cNvSpPr>
            <a:spLocks noGrp="1"/>
          </p:cNvSpPr>
          <p:nvPr>
            <p:ph type="body" sz="quarter" idx="3"/>
          </p:nvPr>
        </p:nvSpPr>
        <p:spPr>
          <a:xfrm>
            <a:off x="5087938" y="5980410"/>
            <a:ext cx="3788183" cy="504844"/>
          </a:xfrm>
        </p:spPr>
        <p:txBody>
          <a:bodyPr/>
          <a:lstStyle/>
          <a:p>
            <a:r>
              <a:rPr lang="en-GB" dirty="0"/>
              <a:t>The model and interfaces</a:t>
            </a:r>
          </a:p>
        </p:txBody>
      </p:sp>
      <p:pic>
        <p:nvPicPr>
          <p:cNvPr id="10" name="Content Placeholder 9">
            <a:extLst>
              <a:ext uri="{FF2B5EF4-FFF2-40B4-BE49-F238E27FC236}">
                <a16:creationId xmlns:a16="http://schemas.microsoft.com/office/drawing/2014/main" id="{EE792220-8682-624C-819A-682420F3EA24}"/>
              </a:ext>
            </a:extLst>
          </p:cNvPr>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5010945" y="3652385"/>
            <a:ext cx="4186237" cy="1978948"/>
          </a:xfrm>
          <a:prstGeom prst="rect">
            <a:avLst/>
          </a:prstGeom>
        </p:spPr>
      </p:pic>
    </p:spTree>
    <p:extLst>
      <p:ext uri="{BB962C8B-B14F-4D97-AF65-F5344CB8AC3E}">
        <p14:creationId xmlns:p14="http://schemas.microsoft.com/office/powerpoint/2010/main" val="2902951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A594-10BD-2E42-B6AB-7610A8E2CA53}"/>
              </a:ext>
            </a:extLst>
          </p:cNvPr>
          <p:cNvSpPr>
            <a:spLocks noGrp="1"/>
          </p:cNvSpPr>
          <p:nvPr>
            <p:ph type="title"/>
          </p:nvPr>
        </p:nvSpPr>
        <p:spPr/>
        <p:txBody>
          <a:bodyPr/>
          <a:lstStyle/>
          <a:p>
            <a:r>
              <a:rPr lang="en-GB" dirty="0"/>
              <a:t>Security considerations</a:t>
            </a:r>
          </a:p>
        </p:txBody>
      </p:sp>
      <p:sp>
        <p:nvSpPr>
          <p:cNvPr id="12" name="Content Placeholder 11">
            <a:extLst>
              <a:ext uri="{FF2B5EF4-FFF2-40B4-BE49-F238E27FC236}">
                <a16:creationId xmlns:a16="http://schemas.microsoft.com/office/drawing/2014/main" id="{DD84E6FC-DBA9-E54A-82E0-183086DF59A3}"/>
              </a:ext>
            </a:extLst>
          </p:cNvPr>
          <p:cNvSpPr>
            <a:spLocks noGrp="1"/>
          </p:cNvSpPr>
          <p:nvPr>
            <p:ph sz="half" idx="1"/>
          </p:nvPr>
        </p:nvSpPr>
        <p:spPr>
          <a:xfrm>
            <a:off x="604484" y="4376702"/>
            <a:ext cx="3967516" cy="2152887"/>
          </a:xfrm>
        </p:spPr>
        <p:txBody>
          <a:bodyPr>
            <a:noAutofit/>
          </a:bodyPr>
          <a:lstStyle/>
          <a:p>
            <a:pPr marL="0" indent="0">
              <a:buNone/>
            </a:pPr>
            <a:r>
              <a:rPr lang="en-GB" sz="2000" b="1" dirty="0"/>
              <a:t>Targets</a:t>
            </a:r>
            <a:r>
              <a:rPr lang="en-GB" sz="2000" dirty="0"/>
              <a:t>:</a:t>
            </a:r>
          </a:p>
          <a:p>
            <a:pPr lvl="0"/>
            <a:r>
              <a:rPr lang="en-GB" sz="2000" b="1" dirty="0"/>
              <a:t>T1</a:t>
            </a:r>
            <a:r>
              <a:rPr lang="en-GB" sz="2000" dirty="0"/>
              <a:t>: The Business Logic</a:t>
            </a:r>
          </a:p>
          <a:p>
            <a:pPr lvl="0"/>
            <a:r>
              <a:rPr lang="en-GB" sz="2000" b="1" dirty="0"/>
              <a:t>T2</a:t>
            </a:r>
            <a:r>
              <a:rPr lang="en-GB" sz="2000" dirty="0"/>
              <a:t>: The service orchestrator</a:t>
            </a:r>
          </a:p>
          <a:p>
            <a:pPr lvl="0"/>
            <a:r>
              <a:rPr lang="en-GB" sz="2000" b="1" dirty="0"/>
              <a:t>T3</a:t>
            </a:r>
            <a:r>
              <a:rPr lang="en-GB" sz="2000" dirty="0"/>
              <a:t>: Security-related data </a:t>
            </a:r>
          </a:p>
          <a:p>
            <a:pPr lvl="0"/>
            <a:r>
              <a:rPr lang="en-GB" sz="2000" b="1" dirty="0"/>
              <a:t>T4</a:t>
            </a:r>
            <a:r>
              <a:rPr lang="en-GB" sz="2000" dirty="0"/>
              <a:t>: Security processes</a:t>
            </a:r>
          </a:p>
          <a:p>
            <a:endParaRPr lang="en-GB" sz="2000" dirty="0"/>
          </a:p>
        </p:txBody>
      </p:sp>
      <p:sp>
        <p:nvSpPr>
          <p:cNvPr id="9" name="Content Placeholder 8">
            <a:extLst>
              <a:ext uri="{FF2B5EF4-FFF2-40B4-BE49-F238E27FC236}">
                <a16:creationId xmlns:a16="http://schemas.microsoft.com/office/drawing/2014/main" id="{DF9F32AF-2D6D-A848-A926-90A8B9281405}"/>
              </a:ext>
            </a:extLst>
          </p:cNvPr>
          <p:cNvSpPr>
            <a:spLocks noGrp="1"/>
          </p:cNvSpPr>
          <p:nvPr>
            <p:ph sz="half" idx="2"/>
          </p:nvPr>
        </p:nvSpPr>
        <p:spPr>
          <a:xfrm>
            <a:off x="4975668" y="4376701"/>
            <a:ext cx="5181600" cy="1957660"/>
          </a:xfrm>
        </p:spPr>
        <p:txBody>
          <a:bodyPr>
            <a:noAutofit/>
          </a:bodyPr>
          <a:lstStyle/>
          <a:p>
            <a:pPr marL="0" lvl="0" indent="0">
              <a:buNone/>
            </a:pPr>
            <a:r>
              <a:rPr lang="en-GB" sz="2000" b="1" dirty="0"/>
              <a:t>Threat vectors</a:t>
            </a:r>
            <a:r>
              <a:rPr lang="en-GB" sz="2000" dirty="0"/>
              <a:t>:</a:t>
            </a:r>
          </a:p>
          <a:p>
            <a:pPr lvl="0"/>
            <a:r>
              <a:rPr lang="en-GB" sz="2000" b="1" dirty="0"/>
              <a:t>V1</a:t>
            </a:r>
            <a:r>
              <a:rPr lang="en-GB" sz="2000" dirty="0"/>
              <a:t>:</a:t>
            </a:r>
            <a:r>
              <a:rPr lang="en-GB" sz="2000" b="1" dirty="0"/>
              <a:t> </a:t>
            </a:r>
            <a:r>
              <a:rPr lang="en-GB" sz="2000" dirty="0"/>
              <a:t>APIs exposed by micro-services</a:t>
            </a:r>
          </a:p>
          <a:p>
            <a:pPr lvl="0"/>
            <a:r>
              <a:rPr lang="en-GB" sz="2000" b="1" dirty="0"/>
              <a:t>V2</a:t>
            </a:r>
            <a:r>
              <a:rPr lang="en-GB" sz="2000" dirty="0"/>
              <a:t>: Privilege escalation in the VF</a:t>
            </a:r>
          </a:p>
          <a:p>
            <a:pPr lvl="0"/>
            <a:r>
              <a:rPr lang="en-GB" sz="2000" b="1" dirty="0"/>
              <a:t>V3</a:t>
            </a:r>
            <a:r>
              <a:rPr lang="en-GB" sz="2000" dirty="0"/>
              <a:t>: Micro-services architecture </a:t>
            </a:r>
          </a:p>
          <a:p>
            <a:pPr lvl="0"/>
            <a:r>
              <a:rPr lang="en-GB" sz="2000" b="1" dirty="0"/>
              <a:t>V4</a:t>
            </a:r>
            <a:r>
              <a:rPr lang="en-GB" sz="2000" dirty="0"/>
              <a:t>: Programmable components</a:t>
            </a:r>
          </a:p>
          <a:p>
            <a:pPr marL="0" lvl="0" indent="0">
              <a:buNone/>
            </a:pPr>
            <a:endParaRPr lang="en-GB" sz="2000" dirty="0"/>
          </a:p>
        </p:txBody>
      </p:sp>
      <p:pic>
        <p:nvPicPr>
          <p:cNvPr id="13" name="Content Placeholder 7">
            <a:extLst>
              <a:ext uri="{FF2B5EF4-FFF2-40B4-BE49-F238E27FC236}">
                <a16:creationId xmlns:a16="http://schemas.microsoft.com/office/drawing/2014/main" id="{97C6E735-2CB4-B54D-B35C-6ADC1A9CB4DF}"/>
              </a:ext>
            </a:extLst>
          </p:cNvPr>
          <p:cNvPicPr>
            <a:picLocks noGrp="1"/>
          </p:cNvPicPr>
          <p:nvPr>
            <p:ph sz="half" idx="13"/>
          </p:nvPr>
        </p:nvPicPr>
        <p:blipFill>
          <a:blip r:embed="rId3">
            <a:extLst>
              <a:ext uri="{28A0092B-C50C-407E-A947-70E740481C1C}">
                <a14:useLocalDpi xmlns:a14="http://schemas.microsoft.com/office/drawing/2010/main" val="0"/>
              </a:ext>
            </a:extLst>
          </a:blip>
          <a:stretch>
            <a:fillRect/>
          </a:stretch>
        </p:blipFill>
        <p:spPr>
          <a:xfrm>
            <a:off x="1604893" y="1588091"/>
            <a:ext cx="6380009" cy="2542085"/>
          </a:xfrm>
          <a:prstGeom prst="rect">
            <a:avLst/>
          </a:prstGeom>
        </p:spPr>
      </p:pic>
    </p:spTree>
    <p:extLst>
      <p:ext uri="{BB962C8B-B14F-4D97-AF65-F5344CB8AC3E}">
        <p14:creationId xmlns:p14="http://schemas.microsoft.com/office/powerpoint/2010/main" val="26165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C2F6-B564-594C-BA3E-4DDBD4B7C1F1}"/>
              </a:ext>
            </a:extLst>
          </p:cNvPr>
          <p:cNvSpPr>
            <a:spLocks noGrp="1"/>
          </p:cNvSpPr>
          <p:nvPr>
            <p:ph type="title"/>
          </p:nvPr>
        </p:nvSpPr>
        <p:spPr/>
        <p:txBody>
          <a:bodyPr/>
          <a:lstStyle/>
          <a:p>
            <a:r>
              <a:rPr lang="en-GB" dirty="0"/>
              <a:t>Cloud models: management </a:t>
            </a:r>
          </a:p>
        </p:txBody>
      </p:sp>
      <p:pic>
        <p:nvPicPr>
          <p:cNvPr id="9218" name="Picture 2" descr="Tipi di Cloud Computing: Ampia Guida alle Soluzioni e alle Tecnologie Cloud  Disponibili nel 2020">
            <a:extLst>
              <a:ext uri="{FF2B5EF4-FFF2-40B4-BE49-F238E27FC236}">
                <a16:creationId xmlns:a16="http://schemas.microsoft.com/office/drawing/2014/main" id="{441FC0A0-701F-8B48-9841-C696B816D0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71024" y="1554618"/>
            <a:ext cx="5466148" cy="508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569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B5A15F-69B7-9646-B40D-52DE3EAAECA0}"/>
              </a:ext>
            </a:extLst>
          </p:cNvPr>
          <p:cNvSpPr>
            <a:spLocks noGrp="1"/>
          </p:cNvSpPr>
          <p:nvPr>
            <p:ph type="title"/>
          </p:nvPr>
        </p:nvSpPr>
        <p:spPr/>
        <p:txBody>
          <a:bodyPr/>
          <a:lstStyle/>
          <a:p>
            <a:r>
              <a:rPr lang="en-GB" dirty="0"/>
              <a:t>Deployments</a:t>
            </a:r>
          </a:p>
        </p:txBody>
      </p:sp>
      <p:pic>
        <p:nvPicPr>
          <p:cNvPr id="16" name="Content Placeholder 15" descr="Diagram&#10;&#10;Description automatically generated">
            <a:extLst>
              <a:ext uri="{FF2B5EF4-FFF2-40B4-BE49-F238E27FC236}">
                <a16:creationId xmlns:a16="http://schemas.microsoft.com/office/drawing/2014/main" id="{20FEB48D-9423-5047-B57F-DDC8D957E035}"/>
              </a:ext>
            </a:extLst>
          </p:cNvPr>
          <p:cNvPicPr>
            <a:picLocks noGrp="1" noChangeAspect="1"/>
          </p:cNvPicPr>
          <p:nvPr>
            <p:ph sz="half" idx="1"/>
          </p:nvPr>
        </p:nvPicPr>
        <p:blipFill>
          <a:blip r:embed="rId2"/>
          <a:stretch>
            <a:fillRect/>
          </a:stretch>
        </p:blipFill>
        <p:spPr>
          <a:xfrm>
            <a:off x="838200" y="1534161"/>
            <a:ext cx="5181600" cy="1692998"/>
          </a:xfrm>
          <a:prstGeom prst="rect">
            <a:avLst/>
          </a:prstGeom>
        </p:spPr>
      </p:pic>
      <p:pic>
        <p:nvPicPr>
          <p:cNvPr id="17" name="Content Placeholder 16">
            <a:extLst>
              <a:ext uri="{FF2B5EF4-FFF2-40B4-BE49-F238E27FC236}">
                <a16:creationId xmlns:a16="http://schemas.microsoft.com/office/drawing/2014/main" id="{BB81D81E-0D5A-BE4C-AAB5-0B734D15AD2E}"/>
              </a:ext>
            </a:extLst>
          </p:cNvPr>
          <p:cNvPicPr>
            <a:picLocks noGrp="1" noChangeAspect="1"/>
          </p:cNvPicPr>
          <p:nvPr>
            <p:ph sz="half" idx="2"/>
          </p:nvPr>
        </p:nvPicPr>
        <p:blipFill>
          <a:blip r:embed="rId3"/>
          <a:stretch>
            <a:fillRect/>
          </a:stretch>
        </p:blipFill>
        <p:spPr>
          <a:xfrm>
            <a:off x="6172200" y="1834995"/>
            <a:ext cx="5181600" cy="1091330"/>
          </a:xfrm>
          <a:prstGeom prst="rect">
            <a:avLst/>
          </a:prstGeom>
        </p:spPr>
      </p:pic>
      <p:pic>
        <p:nvPicPr>
          <p:cNvPr id="11" name="Content Placeholder 10" descr="A picture containing guitar&#10;&#10;Description automatically generated">
            <a:extLst>
              <a:ext uri="{FF2B5EF4-FFF2-40B4-BE49-F238E27FC236}">
                <a16:creationId xmlns:a16="http://schemas.microsoft.com/office/drawing/2014/main" id="{97B7CA36-9BD2-1642-9574-12475CD1D6AB}"/>
              </a:ext>
            </a:extLst>
          </p:cNvPr>
          <p:cNvPicPr>
            <a:picLocks noGrp="1"/>
          </p:cNvPicPr>
          <p:nvPr>
            <p:ph sz="half" idx="13"/>
          </p:nvPr>
        </p:nvPicPr>
        <p:blipFill>
          <a:blip r:embed="rId4">
            <a:extLst>
              <a:ext uri="{28A0092B-C50C-407E-A947-70E740481C1C}">
                <a14:useLocalDpi xmlns:a14="http://schemas.microsoft.com/office/drawing/2010/main" val="0"/>
              </a:ext>
            </a:extLst>
          </a:blip>
          <a:stretch>
            <a:fillRect/>
          </a:stretch>
        </p:blipFill>
        <p:spPr>
          <a:xfrm>
            <a:off x="1019466" y="4066768"/>
            <a:ext cx="10000667" cy="1908841"/>
          </a:xfrm>
          <a:prstGeom prst="rect">
            <a:avLst/>
          </a:prstGeom>
        </p:spPr>
      </p:pic>
      <p:sp>
        <p:nvSpPr>
          <p:cNvPr id="18" name="TextBox 17">
            <a:extLst>
              <a:ext uri="{FF2B5EF4-FFF2-40B4-BE49-F238E27FC236}">
                <a16:creationId xmlns:a16="http://schemas.microsoft.com/office/drawing/2014/main" id="{71567C37-23C2-AF4E-B896-66BA7D757C20}"/>
              </a:ext>
            </a:extLst>
          </p:cNvPr>
          <p:cNvSpPr txBox="1"/>
          <p:nvPr/>
        </p:nvSpPr>
        <p:spPr>
          <a:xfrm>
            <a:off x="2265764" y="3316695"/>
            <a:ext cx="2326471" cy="369332"/>
          </a:xfrm>
          <a:prstGeom prst="rect">
            <a:avLst/>
          </a:prstGeom>
          <a:noFill/>
        </p:spPr>
        <p:txBody>
          <a:bodyPr wrap="none" rtlCol="0">
            <a:spAutoFit/>
          </a:bodyPr>
          <a:lstStyle/>
          <a:p>
            <a:r>
              <a:rPr lang="en-GB" i="1" dirty="0">
                <a:solidFill>
                  <a:srgbClr val="002E5F"/>
                </a:solidFill>
              </a:rPr>
              <a:t>Centralized standalone</a:t>
            </a:r>
          </a:p>
        </p:txBody>
      </p:sp>
      <p:sp>
        <p:nvSpPr>
          <p:cNvPr id="19" name="TextBox 18">
            <a:extLst>
              <a:ext uri="{FF2B5EF4-FFF2-40B4-BE49-F238E27FC236}">
                <a16:creationId xmlns:a16="http://schemas.microsoft.com/office/drawing/2014/main" id="{CAD2DF54-B4A1-B44C-83FB-CED79697D49B}"/>
              </a:ext>
            </a:extLst>
          </p:cNvPr>
          <p:cNvSpPr txBox="1"/>
          <p:nvPr/>
        </p:nvSpPr>
        <p:spPr>
          <a:xfrm>
            <a:off x="8171716" y="3316695"/>
            <a:ext cx="1269899"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Co-located</a:t>
            </a:r>
          </a:p>
        </p:txBody>
      </p:sp>
      <p:sp>
        <p:nvSpPr>
          <p:cNvPr id="20" name="TextBox 19">
            <a:extLst>
              <a:ext uri="{FF2B5EF4-FFF2-40B4-BE49-F238E27FC236}">
                <a16:creationId xmlns:a16="http://schemas.microsoft.com/office/drawing/2014/main" id="{8184AB77-871A-7E4F-BC7B-A51D7B979358}"/>
              </a:ext>
            </a:extLst>
          </p:cNvPr>
          <p:cNvSpPr txBox="1"/>
          <p:nvPr/>
        </p:nvSpPr>
        <p:spPr>
          <a:xfrm>
            <a:off x="5772090" y="5872306"/>
            <a:ext cx="800219" cy="369332"/>
          </a:xfrm>
          <a:prstGeom prst="rect">
            <a:avLst/>
          </a:prstGeom>
          <a:noFill/>
        </p:spPr>
        <p:txBody>
          <a:bodyPr wrap="none" rtlCol="0">
            <a:spAutoFit/>
          </a:bodyPr>
          <a:lstStyle/>
          <a:p>
            <a:r>
              <a:rPr lang="en-GB" i="1" dirty="0">
                <a:solidFill>
                  <a:srgbClr val="002E5F"/>
                </a:solidFill>
              </a:rPr>
              <a:t>Hybrid</a:t>
            </a:r>
          </a:p>
        </p:txBody>
      </p:sp>
    </p:spTree>
    <p:extLst>
      <p:ext uri="{BB962C8B-B14F-4D97-AF65-F5344CB8AC3E}">
        <p14:creationId xmlns:p14="http://schemas.microsoft.com/office/powerpoint/2010/main" val="1963449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D66F-6FE0-A846-980B-082FDDF846C4}"/>
              </a:ext>
            </a:extLst>
          </p:cNvPr>
          <p:cNvSpPr>
            <a:spLocks noGrp="1"/>
          </p:cNvSpPr>
          <p:nvPr>
            <p:ph type="title"/>
          </p:nvPr>
        </p:nvSpPr>
        <p:spPr>
          <a:xfrm>
            <a:off x="677334" y="609600"/>
            <a:ext cx="9200762" cy="731967"/>
          </a:xfrm>
        </p:spPr>
        <p:txBody>
          <a:bodyPr/>
          <a:lstStyle/>
          <a:p>
            <a:r>
              <a:rPr lang="en-GB" dirty="0"/>
              <a:t>Beyond the cloud: digital services</a:t>
            </a:r>
          </a:p>
        </p:txBody>
      </p:sp>
      <p:pic>
        <p:nvPicPr>
          <p:cNvPr id="9" name="Content Placeholder 8">
            <a:extLst>
              <a:ext uri="{FF2B5EF4-FFF2-40B4-BE49-F238E27FC236}">
                <a16:creationId xmlns:a16="http://schemas.microsoft.com/office/drawing/2014/main" id="{DCCD2BDF-526A-A542-9460-F91D6B9EB187}"/>
              </a:ext>
            </a:extLst>
          </p:cNvPr>
          <p:cNvPicPr>
            <a:picLocks noGrp="1" noChangeAspect="1"/>
          </p:cNvPicPr>
          <p:nvPr>
            <p:ph idx="1"/>
          </p:nvPr>
        </p:nvPicPr>
        <p:blipFill>
          <a:blip r:embed="rId2"/>
          <a:srcRect/>
          <a:stretch/>
        </p:blipFill>
        <p:spPr>
          <a:xfrm>
            <a:off x="941743" y="2333099"/>
            <a:ext cx="10670739" cy="3346859"/>
          </a:xfrm>
          <a:prstGeom prst="rect">
            <a:avLst/>
          </a:prstGeom>
        </p:spPr>
      </p:pic>
    </p:spTree>
    <p:extLst>
      <p:ext uri="{BB962C8B-B14F-4D97-AF65-F5344CB8AC3E}">
        <p14:creationId xmlns:p14="http://schemas.microsoft.com/office/powerpoint/2010/main" val="3636011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67EF-49DE-E74A-8DED-522F8D6D61DC}"/>
              </a:ext>
            </a:extLst>
          </p:cNvPr>
          <p:cNvSpPr>
            <a:spLocks noGrp="1"/>
          </p:cNvSpPr>
          <p:nvPr>
            <p:ph type="title"/>
          </p:nvPr>
        </p:nvSpPr>
        <p:spPr/>
        <p:txBody>
          <a:bodyPr/>
          <a:lstStyle/>
          <a:p>
            <a:r>
              <a:rPr lang="en-GB" dirty="0"/>
              <a:t>Digital service chains: example</a:t>
            </a:r>
          </a:p>
        </p:txBody>
      </p:sp>
      <p:pic>
        <p:nvPicPr>
          <p:cNvPr id="7" name="Content Placeholder 6" descr="A picture containing clock&#10;&#10;Description automatically generated">
            <a:extLst>
              <a:ext uri="{FF2B5EF4-FFF2-40B4-BE49-F238E27FC236}">
                <a16:creationId xmlns:a16="http://schemas.microsoft.com/office/drawing/2014/main" id="{0F4E65E9-CA92-A543-99EF-FC7F8EDEFB8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60606" y="1436206"/>
            <a:ext cx="8513199" cy="4970281"/>
          </a:xfrm>
          <a:prstGeom prst="rect">
            <a:avLst/>
          </a:prstGeom>
        </p:spPr>
      </p:pic>
    </p:spTree>
    <p:extLst>
      <p:ext uri="{BB962C8B-B14F-4D97-AF65-F5344CB8AC3E}">
        <p14:creationId xmlns:p14="http://schemas.microsoft.com/office/powerpoint/2010/main" val="3790165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AD76-C0CA-D646-8D97-AC021C10CE63}"/>
              </a:ext>
            </a:extLst>
          </p:cNvPr>
          <p:cNvSpPr>
            <a:spLocks noGrp="1"/>
          </p:cNvSpPr>
          <p:nvPr>
            <p:ph type="title"/>
          </p:nvPr>
        </p:nvSpPr>
        <p:spPr/>
        <p:txBody>
          <a:bodyPr/>
          <a:lstStyle/>
          <a:p>
            <a:r>
              <a:rPr lang="en-GB" dirty="0"/>
              <a:t>The GUARD architecture</a:t>
            </a:r>
          </a:p>
        </p:txBody>
      </p:sp>
      <p:pic>
        <p:nvPicPr>
          <p:cNvPr id="5" name="Content Placeholder 4">
            <a:extLst>
              <a:ext uri="{FF2B5EF4-FFF2-40B4-BE49-F238E27FC236}">
                <a16:creationId xmlns:a16="http://schemas.microsoft.com/office/drawing/2014/main" id="{2578752A-CB24-C247-B657-C40CC0470D4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4398" y="1592687"/>
            <a:ext cx="8937737" cy="4999378"/>
          </a:xfrm>
          <a:prstGeom prst="rect">
            <a:avLst/>
          </a:prstGeom>
        </p:spPr>
      </p:pic>
    </p:spTree>
    <p:extLst>
      <p:ext uri="{BB962C8B-B14F-4D97-AF65-F5344CB8AC3E}">
        <p14:creationId xmlns:p14="http://schemas.microsoft.com/office/powerpoint/2010/main" val="1666482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9167-F57C-7A42-9E2A-1C4BC9889E8A}"/>
              </a:ext>
            </a:extLst>
          </p:cNvPr>
          <p:cNvSpPr>
            <a:spLocks noGrp="1"/>
          </p:cNvSpPr>
          <p:nvPr>
            <p:ph type="title"/>
          </p:nvPr>
        </p:nvSpPr>
        <p:spPr/>
        <p:txBody>
          <a:bodyPr/>
          <a:lstStyle/>
          <a:p>
            <a:r>
              <a:rPr lang="en-GB" dirty="0"/>
              <a:t>AuthN &amp; AuthZ</a:t>
            </a:r>
          </a:p>
        </p:txBody>
      </p:sp>
      <p:pic>
        <p:nvPicPr>
          <p:cNvPr id="5" name="Content Placeholder 4">
            <a:extLst>
              <a:ext uri="{FF2B5EF4-FFF2-40B4-BE49-F238E27FC236}">
                <a16:creationId xmlns:a16="http://schemas.microsoft.com/office/drawing/2014/main" id="{D74508E7-DB52-FE41-AEBA-A8980BF1D8CE}"/>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1939650"/>
            <a:ext cx="8745488" cy="4434681"/>
          </a:xfrm>
          <a:prstGeom prst="rect">
            <a:avLst/>
          </a:prstGeom>
        </p:spPr>
      </p:pic>
    </p:spTree>
    <p:extLst>
      <p:ext uri="{BB962C8B-B14F-4D97-AF65-F5344CB8AC3E}">
        <p14:creationId xmlns:p14="http://schemas.microsoft.com/office/powerpoint/2010/main" val="3782767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18EA-5FB6-474C-88A7-7308B9F9C6B2}"/>
              </a:ext>
            </a:extLst>
          </p:cNvPr>
          <p:cNvSpPr>
            <a:spLocks noGrp="1"/>
          </p:cNvSpPr>
          <p:nvPr>
            <p:ph type="title"/>
          </p:nvPr>
        </p:nvSpPr>
        <p:spPr/>
        <p:txBody>
          <a:bodyPr/>
          <a:lstStyle/>
          <a:p>
            <a:r>
              <a:rPr lang="en-GB" dirty="0"/>
              <a:t>GDPR aspects</a:t>
            </a:r>
          </a:p>
        </p:txBody>
      </p:sp>
      <p:pic>
        <p:nvPicPr>
          <p:cNvPr id="5" name="Content Placeholder 4">
            <a:extLst>
              <a:ext uri="{FF2B5EF4-FFF2-40B4-BE49-F238E27FC236}">
                <a16:creationId xmlns:a16="http://schemas.microsoft.com/office/drawing/2014/main" id="{D166AEB2-0990-994F-8EE4-DE1D23639165}"/>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1409181"/>
            <a:ext cx="8821449" cy="4679814"/>
          </a:xfrm>
          <a:prstGeom prst="rect">
            <a:avLst/>
          </a:prstGeom>
        </p:spPr>
      </p:pic>
    </p:spTree>
    <p:extLst>
      <p:ext uri="{BB962C8B-B14F-4D97-AF65-F5344CB8AC3E}">
        <p14:creationId xmlns:p14="http://schemas.microsoft.com/office/powerpoint/2010/main" val="1636347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F7268-4A3B-6245-BACE-89B23DBBB262}"/>
              </a:ext>
            </a:extLst>
          </p:cNvPr>
          <p:cNvSpPr>
            <a:spLocks noGrp="1"/>
          </p:cNvSpPr>
          <p:nvPr>
            <p:ph type="title"/>
          </p:nvPr>
        </p:nvSpPr>
        <p:spPr>
          <a:xfrm>
            <a:off x="677333" y="609600"/>
            <a:ext cx="9458339" cy="731967"/>
          </a:xfrm>
        </p:spPr>
        <p:txBody>
          <a:bodyPr/>
          <a:lstStyle/>
          <a:p>
            <a:r>
              <a:rPr lang="en-GB" dirty="0"/>
              <a:t>The GUARD software architecture</a:t>
            </a:r>
          </a:p>
        </p:txBody>
      </p:sp>
      <p:pic>
        <p:nvPicPr>
          <p:cNvPr id="5" name="Content Placeholder 6">
            <a:extLst>
              <a:ext uri="{FF2B5EF4-FFF2-40B4-BE49-F238E27FC236}">
                <a16:creationId xmlns:a16="http://schemas.microsoft.com/office/drawing/2014/main" id="{07A4477F-D757-B24B-96CE-D8EF959057BE}"/>
              </a:ext>
            </a:extLst>
          </p:cNvPr>
          <p:cNvPicPr>
            <a:picLocks noGrp="1"/>
          </p:cNvPicPr>
          <p:nvPr>
            <p:ph idx="1"/>
          </p:nvPr>
        </p:nvPicPr>
        <p:blipFill>
          <a:blip r:embed="rId2"/>
          <a:srcRect/>
          <a:stretch/>
        </p:blipFill>
        <p:spPr>
          <a:xfrm>
            <a:off x="677333" y="1790163"/>
            <a:ext cx="8646971" cy="4786045"/>
          </a:xfrm>
          <a:prstGeom prst="rect">
            <a:avLst/>
          </a:prstGeom>
        </p:spPr>
      </p:pic>
    </p:spTree>
    <p:extLst>
      <p:ext uri="{BB962C8B-B14F-4D97-AF65-F5344CB8AC3E}">
        <p14:creationId xmlns:p14="http://schemas.microsoft.com/office/powerpoint/2010/main" val="3642570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F304-ACC8-5444-BD31-3D8B83A637C9}"/>
              </a:ext>
            </a:extLst>
          </p:cNvPr>
          <p:cNvSpPr>
            <a:spLocks noGrp="1"/>
          </p:cNvSpPr>
          <p:nvPr>
            <p:ph type="title"/>
          </p:nvPr>
        </p:nvSpPr>
        <p:spPr/>
        <p:txBody>
          <a:bodyPr>
            <a:normAutofit fontScale="90000"/>
          </a:bodyPr>
          <a:lstStyle/>
          <a:p>
            <a:r>
              <a:rPr lang="en-GB" dirty="0"/>
              <a:t>The road away: secure CI/CD pipelines</a:t>
            </a:r>
          </a:p>
        </p:txBody>
      </p:sp>
      <p:sp>
        <p:nvSpPr>
          <p:cNvPr id="5" name="Content Placeholder 4">
            <a:extLst>
              <a:ext uri="{FF2B5EF4-FFF2-40B4-BE49-F238E27FC236}">
                <a16:creationId xmlns:a16="http://schemas.microsoft.com/office/drawing/2014/main" id="{646E997C-7331-CB45-83AE-B3A97B82BE24}"/>
              </a:ext>
            </a:extLst>
          </p:cNvPr>
          <p:cNvSpPr>
            <a:spLocks noGrp="1"/>
          </p:cNvSpPr>
          <p:nvPr>
            <p:ph sz="half" idx="1"/>
          </p:nvPr>
        </p:nvSpPr>
        <p:spPr/>
        <p:txBody>
          <a:bodyPr/>
          <a:lstStyle/>
          <a:p>
            <a:r>
              <a:rPr lang="en-GB" dirty="0"/>
              <a:t>Security vs quick code delivery</a:t>
            </a:r>
          </a:p>
          <a:p>
            <a:r>
              <a:rPr lang="en-GB" dirty="0"/>
              <a:t>Templates and software orchestration</a:t>
            </a:r>
          </a:p>
          <a:p>
            <a:r>
              <a:rPr lang="en-GB" dirty="0"/>
              <a:t>Unknown topologies</a:t>
            </a:r>
          </a:p>
          <a:p>
            <a:r>
              <a:rPr lang="en-GB" dirty="0"/>
              <a:t>Lack of visibility into the cloud</a:t>
            </a:r>
          </a:p>
        </p:txBody>
      </p:sp>
      <p:pic>
        <p:nvPicPr>
          <p:cNvPr id="7" name="image8.png" descr="A close up of a card&#10;&#10;Description automatically generated">
            <a:extLst>
              <a:ext uri="{FF2B5EF4-FFF2-40B4-BE49-F238E27FC236}">
                <a16:creationId xmlns:a16="http://schemas.microsoft.com/office/drawing/2014/main" id="{D15D5055-AA75-2441-80DF-8D9573397CC2}"/>
              </a:ext>
            </a:extLst>
          </p:cNvPr>
          <p:cNvPicPr>
            <a:picLocks noGrp="1"/>
          </p:cNvPicPr>
          <p:nvPr>
            <p:ph sz="half" idx="2"/>
          </p:nvPr>
        </p:nvPicPr>
        <p:blipFill rotWithShape="1">
          <a:blip r:embed="rId3"/>
          <a:stretch/>
        </p:blipFill>
        <p:spPr bwMode="auto">
          <a:xfrm>
            <a:off x="5241131" y="2160588"/>
            <a:ext cx="3881437" cy="3881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9101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27E-2BCA-DB49-B24F-C51179DB6E58}"/>
              </a:ext>
            </a:extLst>
          </p:cNvPr>
          <p:cNvSpPr>
            <a:spLocks noGrp="1"/>
          </p:cNvSpPr>
          <p:nvPr>
            <p:ph type="title"/>
          </p:nvPr>
        </p:nvSpPr>
        <p:spPr/>
        <p:txBody>
          <a:bodyPr/>
          <a:lstStyle/>
          <a:p>
            <a:r>
              <a:rPr lang="en-GB" dirty="0"/>
              <a:t>CI/CD/CS</a:t>
            </a:r>
          </a:p>
        </p:txBody>
      </p:sp>
      <p:pic>
        <p:nvPicPr>
          <p:cNvPr id="8" name="Content Placeholder 7">
            <a:extLst>
              <a:ext uri="{FF2B5EF4-FFF2-40B4-BE49-F238E27FC236}">
                <a16:creationId xmlns:a16="http://schemas.microsoft.com/office/drawing/2014/main" id="{3772F11E-17EA-944E-B268-14F30BC6AB1C}"/>
              </a:ext>
            </a:extLst>
          </p:cNvPr>
          <p:cNvPicPr>
            <a:picLocks noGrp="1" noChangeAspect="1"/>
          </p:cNvPicPr>
          <p:nvPr>
            <p:ph sz="half" idx="1"/>
          </p:nvPr>
        </p:nvPicPr>
        <p:blipFill>
          <a:blip r:embed="rId2"/>
          <a:stretch>
            <a:fillRect/>
          </a:stretch>
        </p:blipFill>
        <p:spPr>
          <a:xfrm>
            <a:off x="387440" y="1373920"/>
            <a:ext cx="6796833" cy="4969829"/>
          </a:xfrm>
          <a:prstGeom prst="rect">
            <a:avLst/>
          </a:prstGeom>
        </p:spPr>
      </p:pic>
      <p:sp>
        <p:nvSpPr>
          <p:cNvPr id="4" name="Content Placeholder 3">
            <a:extLst>
              <a:ext uri="{FF2B5EF4-FFF2-40B4-BE49-F238E27FC236}">
                <a16:creationId xmlns:a16="http://schemas.microsoft.com/office/drawing/2014/main" id="{49F5EAC7-C829-4B4E-B561-1127E67D237A}"/>
              </a:ext>
            </a:extLst>
          </p:cNvPr>
          <p:cNvSpPr>
            <a:spLocks noGrp="1"/>
          </p:cNvSpPr>
          <p:nvPr>
            <p:ph sz="half" idx="2"/>
          </p:nvPr>
        </p:nvSpPr>
        <p:spPr>
          <a:xfrm>
            <a:off x="7509427" y="1612144"/>
            <a:ext cx="3529149" cy="4636256"/>
          </a:xfrm>
        </p:spPr>
        <p:txBody>
          <a:bodyPr/>
          <a:lstStyle/>
          <a:p>
            <a:r>
              <a:rPr lang="en-GB" dirty="0"/>
              <a:t>Source code assessment</a:t>
            </a:r>
          </a:p>
          <a:p>
            <a:r>
              <a:rPr lang="en-GB" dirty="0"/>
              <a:t>Container images</a:t>
            </a:r>
          </a:p>
          <a:p>
            <a:r>
              <a:rPr lang="en-GB" dirty="0"/>
              <a:t>Kubernetes templates</a:t>
            </a:r>
          </a:p>
          <a:p>
            <a:r>
              <a:rPr lang="en-GB" dirty="0"/>
              <a:t>Offline testing</a:t>
            </a:r>
          </a:p>
          <a:p>
            <a:r>
              <a:rPr lang="en-GB" dirty="0"/>
              <a:t>Run-time monitoring and analysis</a:t>
            </a:r>
          </a:p>
        </p:txBody>
      </p:sp>
    </p:spTree>
    <p:extLst>
      <p:ext uri="{BB962C8B-B14F-4D97-AF65-F5344CB8AC3E}">
        <p14:creationId xmlns:p14="http://schemas.microsoft.com/office/powerpoint/2010/main" val="4175333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8B37-53F9-D340-83AF-C8542846871B}"/>
              </a:ext>
            </a:extLst>
          </p:cNvPr>
          <p:cNvSpPr>
            <a:spLocks noGrp="1"/>
          </p:cNvSpPr>
          <p:nvPr>
            <p:ph type="title"/>
          </p:nvPr>
        </p:nvSpPr>
        <p:spPr/>
        <p:txBody>
          <a:bodyPr/>
          <a:lstStyle/>
          <a:p>
            <a:r>
              <a:rPr lang="en-GB" dirty="0"/>
              <a:t>ASTRID factsheet</a:t>
            </a:r>
          </a:p>
        </p:txBody>
      </p:sp>
      <p:pic>
        <p:nvPicPr>
          <p:cNvPr id="6" name="Content Placeholder 9">
            <a:extLst>
              <a:ext uri="{FF2B5EF4-FFF2-40B4-BE49-F238E27FC236}">
                <a16:creationId xmlns:a16="http://schemas.microsoft.com/office/drawing/2014/main" id="{5C2F2705-9EC0-964A-A9F1-19008C885FB5}"/>
              </a:ext>
            </a:extLst>
          </p:cNvPr>
          <p:cNvPicPr>
            <a:picLocks noGrp="1" noChangeAspect="1"/>
          </p:cNvPicPr>
          <p:nvPr>
            <p:ph idx="1"/>
          </p:nvPr>
        </p:nvPicPr>
        <p:blipFill>
          <a:blip r:embed="rId2"/>
          <a:stretch/>
        </p:blipFill>
        <p:spPr>
          <a:xfrm>
            <a:off x="6039395" y="329431"/>
            <a:ext cx="5843718" cy="5789442"/>
          </a:xfrm>
        </p:spPr>
      </p:pic>
      <p:sp>
        <p:nvSpPr>
          <p:cNvPr id="7" name="Content Placeholder 11">
            <a:extLst>
              <a:ext uri="{FF2B5EF4-FFF2-40B4-BE49-F238E27FC236}">
                <a16:creationId xmlns:a16="http://schemas.microsoft.com/office/drawing/2014/main" id="{1A4116E0-5052-664B-B1DF-C3DAF8788797}"/>
              </a:ext>
            </a:extLst>
          </p:cNvPr>
          <p:cNvSpPr txBox="1">
            <a:spLocks/>
          </p:cNvSpPr>
          <p:nvPr/>
        </p:nvSpPr>
        <p:spPr>
          <a:xfrm>
            <a:off x="758547" y="2086350"/>
            <a:ext cx="1499325" cy="4283998"/>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acronym</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ID</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Starting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Ending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Call</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Topic</a:t>
            </a:r>
          </a:p>
          <a:p>
            <a:pPr marL="0" indent="0" algn="r">
              <a:lnSpc>
                <a:spcPct val="100000"/>
              </a:lnSpc>
              <a:spcBef>
                <a:spcPts val="384"/>
              </a:spcBef>
              <a:spcAft>
                <a:spcPts val="600"/>
              </a:spcAft>
              <a:buFont typeface="Arial" panose="020B0604020202020204" pitchFamily="34" charset="0"/>
              <a:buNone/>
            </a:pPr>
            <a:endParaRPr lang="en-GB" sz="1600" b="1" dirty="0">
              <a:solidFill>
                <a:srgbClr val="436CA5"/>
              </a:solidFill>
            </a:endParaRP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Total Cost</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EC Contribution</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Funding scheme</a:t>
            </a:r>
          </a:p>
        </p:txBody>
      </p:sp>
      <p:sp>
        <p:nvSpPr>
          <p:cNvPr id="8" name="Content Placeholder 11">
            <a:extLst>
              <a:ext uri="{FF2B5EF4-FFF2-40B4-BE49-F238E27FC236}">
                <a16:creationId xmlns:a16="http://schemas.microsoft.com/office/drawing/2014/main" id="{063C9BC9-5961-EF46-B7EA-B58ABEC32C44}"/>
              </a:ext>
            </a:extLst>
          </p:cNvPr>
          <p:cNvSpPr txBox="1">
            <a:spLocks/>
          </p:cNvSpPr>
          <p:nvPr/>
        </p:nvSpPr>
        <p:spPr>
          <a:xfrm>
            <a:off x="2518793" y="2073185"/>
            <a:ext cx="5520862" cy="446178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384"/>
              </a:spcBef>
              <a:spcAft>
                <a:spcPts val="600"/>
              </a:spcAft>
              <a:buNone/>
            </a:pPr>
            <a:r>
              <a:rPr lang="en-GB" sz="1600" dirty="0">
                <a:solidFill>
                  <a:srgbClr val="436CA5"/>
                </a:solidFill>
              </a:rPr>
              <a:t>ASTRID</a:t>
            </a:r>
          </a:p>
          <a:p>
            <a:pPr marL="0" indent="0">
              <a:lnSpc>
                <a:spcPct val="100000"/>
              </a:lnSpc>
              <a:spcBef>
                <a:spcPts val="384"/>
              </a:spcBef>
              <a:spcAft>
                <a:spcPts val="600"/>
              </a:spcAft>
              <a:buNone/>
            </a:pPr>
            <a:r>
              <a:rPr lang="en-GB" sz="1600" dirty="0">
                <a:solidFill>
                  <a:srgbClr val="436CA5"/>
                </a:solidFill>
              </a:rPr>
              <a:t>786922</a:t>
            </a:r>
          </a:p>
          <a:p>
            <a:pPr marL="0" indent="0">
              <a:lnSpc>
                <a:spcPct val="100000"/>
              </a:lnSpc>
              <a:spcBef>
                <a:spcPts val="384"/>
              </a:spcBef>
              <a:spcAft>
                <a:spcPts val="600"/>
              </a:spcAft>
              <a:buNone/>
            </a:pPr>
            <a:r>
              <a:rPr lang="en-GB" sz="1600" dirty="0">
                <a:solidFill>
                  <a:srgbClr val="436CA5"/>
                </a:solidFill>
              </a:rPr>
              <a:t>1</a:t>
            </a:r>
            <a:r>
              <a:rPr lang="en-GB" sz="1600" baseline="30000" dirty="0">
                <a:solidFill>
                  <a:srgbClr val="436CA5"/>
                </a:solidFill>
              </a:rPr>
              <a:t>st</a:t>
            </a:r>
            <a:r>
              <a:rPr lang="en-GB" sz="1600" dirty="0">
                <a:solidFill>
                  <a:srgbClr val="436CA5"/>
                </a:solidFill>
              </a:rPr>
              <a:t> May 2018</a:t>
            </a:r>
          </a:p>
          <a:p>
            <a:pPr marL="0" indent="0">
              <a:lnSpc>
                <a:spcPct val="100000"/>
              </a:lnSpc>
              <a:spcBef>
                <a:spcPts val="384"/>
              </a:spcBef>
              <a:spcAft>
                <a:spcPts val="600"/>
              </a:spcAft>
              <a:buNone/>
            </a:pPr>
            <a:r>
              <a:rPr lang="en-GB" sz="1600" dirty="0">
                <a:solidFill>
                  <a:srgbClr val="436CA5"/>
                </a:solidFill>
              </a:rPr>
              <a:t>30</a:t>
            </a:r>
            <a:r>
              <a:rPr lang="en-GB" sz="1600" baseline="30000" dirty="0">
                <a:solidFill>
                  <a:srgbClr val="436CA5"/>
                </a:solidFill>
              </a:rPr>
              <a:t>th</a:t>
            </a:r>
            <a:r>
              <a:rPr lang="en-GB" sz="1600" dirty="0">
                <a:solidFill>
                  <a:srgbClr val="436CA5"/>
                </a:solidFill>
              </a:rPr>
              <a:t> April 2021</a:t>
            </a:r>
          </a:p>
          <a:p>
            <a:pPr marL="0" indent="0">
              <a:lnSpc>
                <a:spcPct val="100000"/>
              </a:lnSpc>
              <a:spcBef>
                <a:spcPts val="384"/>
              </a:spcBef>
              <a:spcAft>
                <a:spcPts val="600"/>
              </a:spcAft>
              <a:buNone/>
            </a:pPr>
            <a:r>
              <a:rPr lang="en-GB" sz="1600" dirty="0">
                <a:solidFill>
                  <a:srgbClr val="436CA5"/>
                </a:solidFill>
              </a:rPr>
              <a:t>H2020-DS-2016-2017</a:t>
            </a:r>
          </a:p>
          <a:p>
            <a:pPr marL="0" indent="0">
              <a:lnSpc>
                <a:spcPct val="100000"/>
              </a:lnSpc>
              <a:spcBef>
                <a:spcPts val="384"/>
              </a:spcBef>
              <a:spcAft>
                <a:spcPts val="600"/>
              </a:spcAft>
              <a:buNone/>
            </a:pPr>
            <a:r>
              <a:rPr lang="en-GB" sz="1600" dirty="0">
                <a:solidFill>
                  <a:srgbClr val="436CA5"/>
                </a:solidFill>
              </a:rPr>
              <a:t>H2020-DS-07-2017 – Cybersecurity PPP: Addressing </a:t>
            </a:r>
          </a:p>
          <a:p>
            <a:pPr marL="0" indent="0">
              <a:lnSpc>
                <a:spcPct val="100000"/>
              </a:lnSpc>
              <a:spcBef>
                <a:spcPts val="384"/>
              </a:spcBef>
              <a:spcAft>
                <a:spcPts val="600"/>
              </a:spcAft>
              <a:buNone/>
            </a:pPr>
            <a:r>
              <a:rPr lang="en-GB" sz="1600" dirty="0">
                <a:solidFill>
                  <a:srgbClr val="436CA5"/>
                </a:solidFill>
              </a:rPr>
              <a:t>Advanced Cyber Security Threats and Threat Actors</a:t>
            </a:r>
          </a:p>
          <a:p>
            <a:pPr marL="0" indent="0">
              <a:lnSpc>
                <a:spcPct val="100000"/>
              </a:lnSpc>
              <a:spcBef>
                <a:spcPts val="384"/>
              </a:spcBef>
              <a:spcAft>
                <a:spcPts val="600"/>
              </a:spcAft>
              <a:buNone/>
            </a:pPr>
            <a:r>
              <a:rPr lang="en-GB" sz="1600" dirty="0">
                <a:solidFill>
                  <a:srgbClr val="436CA5"/>
                </a:solidFill>
              </a:rPr>
              <a:t>EUR 2,932,297.50</a:t>
            </a:r>
          </a:p>
          <a:p>
            <a:pPr marL="0" indent="0">
              <a:lnSpc>
                <a:spcPct val="100000"/>
              </a:lnSpc>
              <a:spcBef>
                <a:spcPts val="384"/>
              </a:spcBef>
              <a:spcAft>
                <a:spcPts val="600"/>
              </a:spcAft>
              <a:buNone/>
            </a:pPr>
            <a:r>
              <a:rPr lang="en-GB" sz="1600" dirty="0">
                <a:solidFill>
                  <a:srgbClr val="436CA5"/>
                </a:solidFill>
              </a:rPr>
              <a:t>EUR 2,932,297.50</a:t>
            </a:r>
          </a:p>
          <a:p>
            <a:pPr marL="0" indent="0">
              <a:lnSpc>
                <a:spcPct val="100000"/>
              </a:lnSpc>
              <a:spcBef>
                <a:spcPts val="384"/>
              </a:spcBef>
              <a:spcAft>
                <a:spcPts val="600"/>
              </a:spcAft>
              <a:buNone/>
            </a:pPr>
            <a:r>
              <a:rPr lang="en-GB" sz="1600" dirty="0">
                <a:solidFill>
                  <a:srgbClr val="436CA5"/>
                </a:solidFill>
              </a:rPr>
              <a:t>RIA</a:t>
            </a:r>
          </a:p>
        </p:txBody>
      </p:sp>
      <p:cxnSp>
        <p:nvCxnSpPr>
          <p:cNvPr id="9" name="Straight Connector 8">
            <a:extLst>
              <a:ext uri="{FF2B5EF4-FFF2-40B4-BE49-F238E27FC236}">
                <a16:creationId xmlns:a16="http://schemas.microsoft.com/office/drawing/2014/main" id="{007850E3-8136-954D-9D5A-246D20210197}"/>
              </a:ext>
            </a:extLst>
          </p:cNvPr>
          <p:cNvCxnSpPr>
            <a:cxnSpLocks/>
          </p:cNvCxnSpPr>
          <p:nvPr/>
        </p:nvCxnSpPr>
        <p:spPr>
          <a:xfrm>
            <a:off x="2404098" y="1900189"/>
            <a:ext cx="0" cy="428399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74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C2F6-B564-594C-BA3E-4DDBD4B7C1F1}"/>
              </a:ext>
            </a:extLst>
          </p:cNvPr>
          <p:cNvSpPr>
            <a:spLocks noGrp="1"/>
          </p:cNvSpPr>
          <p:nvPr>
            <p:ph type="title"/>
          </p:nvPr>
        </p:nvSpPr>
        <p:spPr/>
        <p:txBody>
          <a:bodyPr/>
          <a:lstStyle/>
          <a:p>
            <a:r>
              <a:rPr lang="en-GB" dirty="0"/>
              <a:t>Cloud models: target users</a:t>
            </a:r>
          </a:p>
        </p:txBody>
      </p:sp>
      <p:pic>
        <p:nvPicPr>
          <p:cNvPr id="9220" name="Picture 4" descr="SaaS, PaaS or IaaS? - What do they mean and how to choose | Soluno">
            <a:extLst>
              <a:ext uri="{FF2B5EF4-FFF2-40B4-BE49-F238E27FC236}">
                <a16:creationId xmlns:a16="http://schemas.microsoft.com/office/drawing/2014/main" id="{4F78B391-05F7-164C-9550-CA858D464A5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26" t="7258" r="3856" b="6789"/>
          <a:stretch/>
        </p:blipFill>
        <p:spPr bwMode="auto">
          <a:xfrm>
            <a:off x="434707" y="1595322"/>
            <a:ext cx="8761385" cy="481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362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C299-0BF9-F646-8281-46A854878622}"/>
              </a:ext>
            </a:extLst>
          </p:cNvPr>
          <p:cNvSpPr>
            <a:spLocks noGrp="1"/>
          </p:cNvSpPr>
          <p:nvPr>
            <p:ph type="title"/>
          </p:nvPr>
        </p:nvSpPr>
        <p:spPr/>
        <p:txBody>
          <a:bodyPr/>
          <a:lstStyle/>
          <a:p>
            <a:r>
              <a:rPr lang="en-GB" dirty="0"/>
              <a:t>GUARD factsheet</a:t>
            </a:r>
          </a:p>
        </p:txBody>
      </p:sp>
      <p:grpSp>
        <p:nvGrpSpPr>
          <p:cNvPr id="7" name="Gruppo 55">
            <a:extLst>
              <a:ext uri="{FF2B5EF4-FFF2-40B4-BE49-F238E27FC236}">
                <a16:creationId xmlns:a16="http://schemas.microsoft.com/office/drawing/2014/main" id="{4EAA17DE-B9E7-A440-AD61-24EE8170E787}"/>
              </a:ext>
            </a:extLst>
          </p:cNvPr>
          <p:cNvGrpSpPr/>
          <p:nvPr/>
        </p:nvGrpSpPr>
        <p:grpSpPr>
          <a:xfrm>
            <a:off x="3424214" y="1219200"/>
            <a:ext cx="8693096" cy="4856015"/>
            <a:chOff x="3262388" y="1000441"/>
            <a:chExt cx="6380965" cy="3564445"/>
          </a:xfrm>
        </p:grpSpPr>
        <p:sp>
          <p:nvSpPr>
            <p:cNvPr id="8" name="Freeform 54">
              <a:extLst>
                <a:ext uri="{FF2B5EF4-FFF2-40B4-BE49-F238E27FC236}">
                  <a16:creationId xmlns:a16="http://schemas.microsoft.com/office/drawing/2014/main" id="{B97BB584-393A-3243-9B99-1D904F5EF948}"/>
                </a:ext>
              </a:extLst>
            </p:cNvPr>
            <p:cNvSpPr>
              <a:spLocks noChangeArrowheads="1"/>
            </p:cNvSpPr>
            <p:nvPr/>
          </p:nvSpPr>
          <p:spPr bwMode="auto">
            <a:xfrm>
              <a:off x="3438257" y="3342761"/>
              <a:ext cx="2940" cy="1176"/>
            </a:xfrm>
            <a:custGeom>
              <a:avLst/>
              <a:gdLst>
                <a:gd name="T0" fmla="*/ 0 w 22"/>
                <a:gd name="T1" fmla="*/ 7 h 8"/>
                <a:gd name="T2" fmla="*/ 21 w 22"/>
                <a:gd name="T3" fmla="*/ 0 h 8"/>
                <a:gd name="T4" fmla="*/ 0 w 22"/>
                <a:gd name="T5" fmla="*/ 7 h 8"/>
              </a:gdLst>
              <a:ahLst/>
              <a:cxnLst>
                <a:cxn ang="0">
                  <a:pos x="T0" y="T1"/>
                </a:cxn>
                <a:cxn ang="0">
                  <a:pos x="T2" y="T3"/>
                </a:cxn>
                <a:cxn ang="0">
                  <a:pos x="T4" y="T5"/>
                </a:cxn>
              </a:cxnLst>
              <a:rect l="0" t="0" r="r" b="b"/>
              <a:pathLst>
                <a:path w="22" h="8">
                  <a:moveTo>
                    <a:pt x="0" y="7"/>
                  </a:moveTo>
                  <a:lnTo>
                    <a:pt x="21" y="0"/>
                  </a:lnTo>
                  <a:lnTo>
                    <a:pt x="0" y="7"/>
                  </a:lnTo>
                </a:path>
              </a:pathLst>
            </a:custGeom>
            <a:solidFill>
              <a:schemeClr val="accent1">
                <a:lumMod val="20000"/>
                <a:lumOff val="80000"/>
              </a:schemeClr>
            </a:solidFill>
            <a:ln w="1905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63"/>
              <a:endParaRPr lang="en-US" sz="1350" kern="1200" dirty="0">
                <a:solidFill>
                  <a:srgbClr val="445469"/>
                </a:solidFill>
                <a:latin typeface="Lato Light"/>
                <a:ea typeface="+mn-ea"/>
                <a:cs typeface="+mn-cs"/>
              </a:endParaRPr>
            </a:p>
          </p:txBody>
        </p:sp>
        <p:sp>
          <p:nvSpPr>
            <p:cNvPr id="9" name="Freeform 55">
              <a:extLst>
                <a:ext uri="{FF2B5EF4-FFF2-40B4-BE49-F238E27FC236}">
                  <a16:creationId xmlns:a16="http://schemas.microsoft.com/office/drawing/2014/main" id="{D2073966-A360-7742-9968-C937B4C0A6A2}"/>
                </a:ext>
              </a:extLst>
            </p:cNvPr>
            <p:cNvSpPr>
              <a:spLocks noChangeArrowheads="1"/>
            </p:cNvSpPr>
            <p:nvPr/>
          </p:nvSpPr>
          <p:spPr bwMode="auto">
            <a:xfrm>
              <a:off x="3262388" y="3223351"/>
              <a:ext cx="4118" cy="4118"/>
            </a:xfrm>
            <a:custGeom>
              <a:avLst/>
              <a:gdLst>
                <a:gd name="T0" fmla="*/ 28 w 29"/>
                <a:gd name="T1" fmla="*/ 0 h 29"/>
                <a:gd name="T2" fmla="*/ 28 w 29"/>
                <a:gd name="T3" fmla="*/ 28 h 29"/>
                <a:gd name="T4" fmla="*/ 0 w 29"/>
                <a:gd name="T5" fmla="*/ 21 h 29"/>
                <a:gd name="T6" fmla="*/ 28 w 29"/>
                <a:gd name="T7" fmla="*/ 0 h 29"/>
              </a:gdLst>
              <a:ahLst/>
              <a:cxnLst>
                <a:cxn ang="0">
                  <a:pos x="T0" y="T1"/>
                </a:cxn>
                <a:cxn ang="0">
                  <a:pos x="T2" y="T3"/>
                </a:cxn>
                <a:cxn ang="0">
                  <a:pos x="T4" y="T5"/>
                </a:cxn>
                <a:cxn ang="0">
                  <a:pos x="T6" y="T7"/>
                </a:cxn>
              </a:cxnLst>
              <a:rect l="0" t="0" r="r" b="b"/>
              <a:pathLst>
                <a:path w="29" h="29">
                  <a:moveTo>
                    <a:pt x="28" y="0"/>
                  </a:moveTo>
                  <a:lnTo>
                    <a:pt x="28" y="28"/>
                  </a:lnTo>
                  <a:lnTo>
                    <a:pt x="0" y="21"/>
                  </a:lnTo>
                  <a:lnTo>
                    <a:pt x="28" y="0"/>
                  </a:lnTo>
                </a:path>
              </a:pathLst>
            </a:custGeom>
            <a:solidFill>
              <a:schemeClr val="accent1">
                <a:lumMod val="20000"/>
                <a:lumOff val="80000"/>
              </a:schemeClr>
            </a:solidFill>
            <a:ln w="1905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63"/>
              <a:endParaRPr lang="en-US" sz="1350" kern="1200" dirty="0">
                <a:solidFill>
                  <a:srgbClr val="445469"/>
                </a:solidFill>
                <a:latin typeface="Lato Light"/>
                <a:ea typeface="+mn-ea"/>
                <a:cs typeface="+mn-cs"/>
              </a:endParaRPr>
            </a:p>
          </p:txBody>
        </p:sp>
        <p:sp>
          <p:nvSpPr>
            <p:cNvPr id="10" name="Freeform 100">
              <a:extLst>
                <a:ext uri="{FF2B5EF4-FFF2-40B4-BE49-F238E27FC236}">
                  <a16:creationId xmlns:a16="http://schemas.microsoft.com/office/drawing/2014/main" id="{E222D970-B594-C745-9233-E4217C676394}"/>
                </a:ext>
              </a:extLst>
            </p:cNvPr>
            <p:cNvSpPr>
              <a:spLocks noEditPoints="1"/>
            </p:cNvSpPr>
            <p:nvPr/>
          </p:nvSpPr>
          <p:spPr bwMode="auto">
            <a:xfrm>
              <a:off x="6983379" y="2650451"/>
              <a:ext cx="180905" cy="89233"/>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1" name="Freeform 23">
              <a:extLst>
                <a:ext uri="{FF2B5EF4-FFF2-40B4-BE49-F238E27FC236}">
                  <a16:creationId xmlns:a16="http://schemas.microsoft.com/office/drawing/2014/main" id="{E1933DB4-4D55-D640-AEED-7015D827AB90}"/>
                </a:ext>
              </a:extLst>
            </p:cNvPr>
            <p:cNvSpPr>
              <a:spLocks/>
            </p:cNvSpPr>
            <p:nvPr/>
          </p:nvSpPr>
          <p:spPr bwMode="auto">
            <a:xfrm>
              <a:off x="7167635" y="3711684"/>
              <a:ext cx="130653" cy="129069"/>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2" name="Freeform 5">
              <a:extLst>
                <a:ext uri="{FF2B5EF4-FFF2-40B4-BE49-F238E27FC236}">
                  <a16:creationId xmlns:a16="http://schemas.microsoft.com/office/drawing/2014/main" id="{23257BCB-8B4F-3940-8EB2-6642BD9C289D}"/>
                </a:ext>
              </a:extLst>
            </p:cNvPr>
            <p:cNvSpPr>
              <a:spLocks/>
            </p:cNvSpPr>
            <p:nvPr/>
          </p:nvSpPr>
          <p:spPr bwMode="auto">
            <a:xfrm>
              <a:off x="7128271" y="3777811"/>
              <a:ext cx="147404" cy="264512"/>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3" name="Freeform 6">
              <a:extLst>
                <a:ext uri="{FF2B5EF4-FFF2-40B4-BE49-F238E27FC236}">
                  <a16:creationId xmlns:a16="http://schemas.microsoft.com/office/drawing/2014/main" id="{750C4A1D-C93D-4D4A-86F7-2F2A4CE82F79}"/>
                </a:ext>
              </a:extLst>
            </p:cNvPr>
            <p:cNvSpPr>
              <a:spLocks noEditPoints="1"/>
            </p:cNvSpPr>
            <p:nvPr/>
          </p:nvSpPr>
          <p:spPr bwMode="auto">
            <a:xfrm>
              <a:off x="7128271" y="3777811"/>
              <a:ext cx="147404" cy="264512"/>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4" name="Freeform 84">
              <a:extLst>
                <a:ext uri="{FF2B5EF4-FFF2-40B4-BE49-F238E27FC236}">
                  <a16:creationId xmlns:a16="http://schemas.microsoft.com/office/drawing/2014/main" id="{001E2C6D-272D-2343-94AF-B4D9D682F4CD}"/>
                </a:ext>
              </a:extLst>
            </p:cNvPr>
            <p:cNvSpPr>
              <a:spLocks/>
            </p:cNvSpPr>
            <p:nvPr/>
          </p:nvSpPr>
          <p:spPr bwMode="auto">
            <a:xfrm>
              <a:off x="7060431" y="3705310"/>
              <a:ext cx="134841" cy="14659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5" name="Freeform 193">
              <a:extLst>
                <a:ext uri="{FF2B5EF4-FFF2-40B4-BE49-F238E27FC236}">
                  <a16:creationId xmlns:a16="http://schemas.microsoft.com/office/drawing/2014/main" id="{22CD4DDF-C751-9F49-A2FF-81B6179D1ADD}"/>
                </a:ext>
              </a:extLst>
            </p:cNvPr>
            <p:cNvSpPr>
              <a:spLocks/>
            </p:cNvSpPr>
            <p:nvPr/>
          </p:nvSpPr>
          <p:spPr bwMode="auto">
            <a:xfrm>
              <a:off x="7217885" y="3774625"/>
              <a:ext cx="184256" cy="153767"/>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6" name="Freeform 47">
              <a:extLst>
                <a:ext uri="{FF2B5EF4-FFF2-40B4-BE49-F238E27FC236}">
                  <a16:creationId xmlns:a16="http://schemas.microsoft.com/office/drawing/2014/main" id="{FE9027A0-184C-EB4B-AA3B-B084AD8209DF}"/>
                </a:ext>
              </a:extLst>
            </p:cNvPr>
            <p:cNvSpPr>
              <a:spLocks/>
            </p:cNvSpPr>
            <p:nvPr/>
          </p:nvSpPr>
          <p:spPr bwMode="auto">
            <a:xfrm>
              <a:off x="6891251" y="3157963"/>
              <a:ext cx="339197" cy="180059"/>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7" name="Freeform 88">
              <a:extLst>
                <a:ext uri="{FF2B5EF4-FFF2-40B4-BE49-F238E27FC236}">
                  <a16:creationId xmlns:a16="http://schemas.microsoft.com/office/drawing/2014/main" id="{FD7C91A6-CF28-8341-8644-4FCB6934CA9F}"/>
                </a:ext>
              </a:extLst>
            </p:cNvPr>
            <p:cNvSpPr>
              <a:spLocks/>
            </p:cNvSpPr>
            <p:nvPr/>
          </p:nvSpPr>
          <p:spPr bwMode="auto">
            <a:xfrm>
              <a:off x="6686896" y="3427255"/>
              <a:ext cx="202680" cy="145800"/>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8" name="Freeform 197">
              <a:extLst>
                <a:ext uri="{FF2B5EF4-FFF2-40B4-BE49-F238E27FC236}">
                  <a16:creationId xmlns:a16="http://schemas.microsoft.com/office/drawing/2014/main" id="{373F1088-5565-BE41-984B-883E7E6F71C0}"/>
                </a:ext>
              </a:extLst>
            </p:cNvPr>
            <p:cNvSpPr>
              <a:spLocks noEditPoints="1"/>
            </p:cNvSpPr>
            <p:nvPr/>
          </p:nvSpPr>
          <p:spPr bwMode="auto">
            <a:xfrm>
              <a:off x="6700296" y="3458326"/>
              <a:ext cx="394474" cy="348964"/>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9" name="Freeform 9">
              <a:extLst>
                <a:ext uri="{FF2B5EF4-FFF2-40B4-BE49-F238E27FC236}">
                  <a16:creationId xmlns:a16="http://schemas.microsoft.com/office/drawing/2014/main" id="{842D4C98-C9AE-2B47-AB68-743A82F0B4AA}"/>
                </a:ext>
              </a:extLst>
            </p:cNvPr>
            <p:cNvSpPr>
              <a:spLocks/>
            </p:cNvSpPr>
            <p:nvPr/>
          </p:nvSpPr>
          <p:spPr bwMode="auto">
            <a:xfrm>
              <a:off x="8207001" y="4176172"/>
              <a:ext cx="164992" cy="90827"/>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0" name="Freeform 21">
              <a:extLst>
                <a:ext uri="{FF2B5EF4-FFF2-40B4-BE49-F238E27FC236}">
                  <a16:creationId xmlns:a16="http://schemas.microsoft.com/office/drawing/2014/main" id="{A07D84F3-4ED2-6446-9C7E-EFC754E45BEA}"/>
                </a:ext>
              </a:extLst>
            </p:cNvPr>
            <p:cNvSpPr>
              <a:spLocks/>
            </p:cNvSpPr>
            <p:nvPr/>
          </p:nvSpPr>
          <p:spPr bwMode="auto">
            <a:xfrm>
              <a:off x="7047868" y="3465497"/>
              <a:ext cx="323284" cy="327453"/>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1" name="Freeform 25">
              <a:extLst>
                <a:ext uri="{FF2B5EF4-FFF2-40B4-BE49-F238E27FC236}">
                  <a16:creationId xmlns:a16="http://schemas.microsoft.com/office/drawing/2014/main" id="{D8F732F6-D084-6E40-9E60-12DD0F1C5093}"/>
                </a:ext>
              </a:extLst>
            </p:cNvPr>
            <p:cNvSpPr>
              <a:spLocks/>
            </p:cNvSpPr>
            <p:nvPr/>
          </p:nvSpPr>
          <p:spPr bwMode="auto">
            <a:xfrm>
              <a:off x="6200294" y="3365907"/>
              <a:ext cx="300671" cy="180059"/>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2" name="Freeform 51">
              <a:extLst>
                <a:ext uri="{FF2B5EF4-FFF2-40B4-BE49-F238E27FC236}">
                  <a16:creationId xmlns:a16="http://schemas.microsoft.com/office/drawing/2014/main" id="{A4FB5E76-1BEC-8245-A690-D013488AC656}"/>
                </a:ext>
              </a:extLst>
            </p:cNvPr>
            <p:cNvSpPr>
              <a:spLocks/>
            </p:cNvSpPr>
            <p:nvPr/>
          </p:nvSpPr>
          <p:spPr bwMode="auto">
            <a:xfrm>
              <a:off x="7016881" y="2370801"/>
              <a:ext cx="376886" cy="221489"/>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3" name="Freeform 61">
              <a:extLst>
                <a:ext uri="{FF2B5EF4-FFF2-40B4-BE49-F238E27FC236}">
                  <a16:creationId xmlns:a16="http://schemas.microsoft.com/office/drawing/2014/main" id="{C0101F00-5A03-F045-AEC3-CF5794E9089B}"/>
                </a:ext>
              </a:extLst>
            </p:cNvPr>
            <p:cNvSpPr>
              <a:spLocks noEditPoints="1"/>
            </p:cNvSpPr>
            <p:nvPr/>
          </p:nvSpPr>
          <p:spPr bwMode="auto">
            <a:xfrm>
              <a:off x="6850213" y="3567477"/>
              <a:ext cx="273870" cy="230253"/>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4" name="Freeform 63">
              <a:extLst>
                <a:ext uri="{FF2B5EF4-FFF2-40B4-BE49-F238E27FC236}">
                  <a16:creationId xmlns:a16="http://schemas.microsoft.com/office/drawing/2014/main" id="{9439E61C-AFC9-2244-B762-526DA8C3BE82}"/>
                </a:ext>
              </a:extLst>
            </p:cNvPr>
            <p:cNvSpPr>
              <a:spLocks noEditPoints="1"/>
            </p:cNvSpPr>
            <p:nvPr/>
          </p:nvSpPr>
          <p:spPr bwMode="auto">
            <a:xfrm>
              <a:off x="6349374" y="2481547"/>
              <a:ext cx="245394" cy="276462"/>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5" name="Freeform 144">
              <a:extLst>
                <a:ext uri="{FF2B5EF4-FFF2-40B4-BE49-F238E27FC236}">
                  <a16:creationId xmlns:a16="http://schemas.microsoft.com/office/drawing/2014/main" id="{71E31B77-C021-9648-A752-58F065219B1D}"/>
                </a:ext>
              </a:extLst>
            </p:cNvPr>
            <p:cNvSpPr>
              <a:spLocks noEditPoints="1"/>
            </p:cNvSpPr>
            <p:nvPr/>
          </p:nvSpPr>
          <p:spPr bwMode="auto">
            <a:xfrm>
              <a:off x="6075504" y="2836884"/>
              <a:ext cx="236181" cy="26291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6" name="Freeform 217">
              <a:extLst>
                <a:ext uri="{FF2B5EF4-FFF2-40B4-BE49-F238E27FC236}">
                  <a16:creationId xmlns:a16="http://schemas.microsoft.com/office/drawing/2014/main" id="{938CA920-1DD9-E748-B11F-83C7CB053A28}"/>
                </a:ext>
              </a:extLst>
            </p:cNvPr>
            <p:cNvSpPr>
              <a:spLocks/>
            </p:cNvSpPr>
            <p:nvPr/>
          </p:nvSpPr>
          <p:spPr bwMode="auto">
            <a:xfrm>
              <a:off x="8769816" y="3468684"/>
              <a:ext cx="293133" cy="196790"/>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7" name="Freeform 219">
              <a:extLst>
                <a:ext uri="{FF2B5EF4-FFF2-40B4-BE49-F238E27FC236}">
                  <a16:creationId xmlns:a16="http://schemas.microsoft.com/office/drawing/2014/main" id="{FCC57C6E-4624-1A4F-AC63-2C69349A6A64}"/>
                </a:ext>
              </a:extLst>
            </p:cNvPr>
            <p:cNvSpPr>
              <a:spLocks/>
            </p:cNvSpPr>
            <p:nvPr/>
          </p:nvSpPr>
          <p:spPr bwMode="auto">
            <a:xfrm>
              <a:off x="6861938" y="3236838"/>
              <a:ext cx="417086" cy="28124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8" name="Freeform 7">
              <a:extLst>
                <a:ext uri="{FF2B5EF4-FFF2-40B4-BE49-F238E27FC236}">
                  <a16:creationId xmlns:a16="http://schemas.microsoft.com/office/drawing/2014/main" id="{B6BEA6D7-45D1-994A-9A7D-93D6B1E9F4AC}"/>
                </a:ext>
              </a:extLst>
            </p:cNvPr>
            <p:cNvSpPr>
              <a:spLocks/>
            </p:cNvSpPr>
            <p:nvPr/>
          </p:nvSpPr>
          <p:spPr bwMode="auto">
            <a:xfrm>
              <a:off x="7197786" y="2501464"/>
              <a:ext cx="500001" cy="44616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9" name="Freeform 17">
              <a:extLst>
                <a:ext uri="{FF2B5EF4-FFF2-40B4-BE49-F238E27FC236}">
                  <a16:creationId xmlns:a16="http://schemas.microsoft.com/office/drawing/2014/main" id="{2C5AAB48-814C-3945-A1A4-F88136D68FC0}"/>
                </a:ext>
              </a:extLst>
            </p:cNvPr>
            <p:cNvSpPr>
              <a:spLocks/>
            </p:cNvSpPr>
            <p:nvPr/>
          </p:nvSpPr>
          <p:spPr bwMode="auto">
            <a:xfrm>
              <a:off x="7490918" y="3165930"/>
              <a:ext cx="269683" cy="251764"/>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0" name="Freeform 29">
              <a:extLst>
                <a:ext uri="{FF2B5EF4-FFF2-40B4-BE49-F238E27FC236}">
                  <a16:creationId xmlns:a16="http://schemas.microsoft.com/office/drawing/2014/main" id="{5B5B7572-1DB4-1D4A-922A-C98E5F947830}"/>
                </a:ext>
              </a:extLst>
            </p:cNvPr>
            <p:cNvSpPr>
              <a:spLocks/>
            </p:cNvSpPr>
            <p:nvPr/>
          </p:nvSpPr>
          <p:spPr bwMode="auto">
            <a:xfrm>
              <a:off x="6021065" y="3027300"/>
              <a:ext cx="224456" cy="180059"/>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1" name="Freeform 31">
              <a:extLst>
                <a:ext uri="{FF2B5EF4-FFF2-40B4-BE49-F238E27FC236}">
                  <a16:creationId xmlns:a16="http://schemas.microsoft.com/office/drawing/2014/main" id="{D57A3814-5570-924F-B633-FF3915442607}"/>
                </a:ext>
              </a:extLst>
            </p:cNvPr>
            <p:cNvSpPr>
              <a:spLocks/>
            </p:cNvSpPr>
            <p:nvPr/>
          </p:nvSpPr>
          <p:spPr bwMode="auto">
            <a:xfrm>
              <a:off x="6585556" y="3067136"/>
              <a:ext cx="417086" cy="21989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2" name="Freeform 33">
              <a:extLst>
                <a:ext uri="{FF2B5EF4-FFF2-40B4-BE49-F238E27FC236}">
                  <a16:creationId xmlns:a16="http://schemas.microsoft.com/office/drawing/2014/main" id="{002B8881-9436-1C42-8026-5A6B2D1ED678}"/>
                </a:ext>
              </a:extLst>
            </p:cNvPr>
            <p:cNvSpPr>
              <a:spLocks noEditPoints="1"/>
            </p:cNvSpPr>
            <p:nvPr/>
          </p:nvSpPr>
          <p:spPr bwMode="auto">
            <a:xfrm>
              <a:off x="8490083" y="3361126"/>
              <a:ext cx="505026" cy="176872"/>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3" name="Freeform 41">
              <a:extLst>
                <a:ext uri="{FF2B5EF4-FFF2-40B4-BE49-F238E27FC236}">
                  <a16:creationId xmlns:a16="http://schemas.microsoft.com/office/drawing/2014/main" id="{8B95C583-3CD5-4747-BA5F-4942DEBC52FB}"/>
                </a:ext>
              </a:extLst>
            </p:cNvPr>
            <p:cNvSpPr>
              <a:spLocks/>
            </p:cNvSpPr>
            <p:nvPr/>
          </p:nvSpPr>
          <p:spPr bwMode="auto">
            <a:xfrm>
              <a:off x="7028606" y="2515009"/>
              <a:ext cx="314909" cy="231049"/>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4" name="Freeform 53">
              <a:extLst>
                <a:ext uri="{FF2B5EF4-FFF2-40B4-BE49-F238E27FC236}">
                  <a16:creationId xmlns:a16="http://schemas.microsoft.com/office/drawing/2014/main" id="{7918DD80-3F41-304A-B714-B9642E2FD428}"/>
                </a:ext>
              </a:extLst>
            </p:cNvPr>
            <p:cNvSpPr>
              <a:spLocks noEditPoints="1"/>
            </p:cNvSpPr>
            <p:nvPr/>
          </p:nvSpPr>
          <p:spPr bwMode="auto">
            <a:xfrm>
              <a:off x="7026931" y="2218628"/>
              <a:ext cx="305696" cy="198384"/>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5" name="Freeform 195">
              <a:extLst>
                <a:ext uri="{FF2B5EF4-FFF2-40B4-BE49-F238E27FC236}">
                  <a16:creationId xmlns:a16="http://schemas.microsoft.com/office/drawing/2014/main" id="{A5E75BF7-4795-114F-9404-333595FE00F2}"/>
                </a:ext>
              </a:extLst>
            </p:cNvPr>
            <p:cNvSpPr>
              <a:spLocks/>
            </p:cNvSpPr>
            <p:nvPr/>
          </p:nvSpPr>
          <p:spPr bwMode="auto">
            <a:xfrm>
              <a:off x="7314201" y="3551542"/>
              <a:ext cx="423787" cy="303551"/>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6" name="Freeform 212">
              <a:extLst>
                <a:ext uri="{FF2B5EF4-FFF2-40B4-BE49-F238E27FC236}">
                  <a16:creationId xmlns:a16="http://schemas.microsoft.com/office/drawing/2014/main" id="{D08F5A56-4EE5-4248-9044-355A45429AD7}"/>
                </a:ext>
              </a:extLst>
            </p:cNvPr>
            <p:cNvSpPr>
              <a:spLocks noEditPoints="1"/>
            </p:cNvSpPr>
            <p:nvPr/>
          </p:nvSpPr>
          <p:spPr bwMode="auto">
            <a:xfrm>
              <a:off x="8889582" y="3359533"/>
              <a:ext cx="474039" cy="368882"/>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7" name="Freeform 221">
              <a:extLst>
                <a:ext uri="{FF2B5EF4-FFF2-40B4-BE49-F238E27FC236}">
                  <a16:creationId xmlns:a16="http://schemas.microsoft.com/office/drawing/2014/main" id="{476B0BBA-F067-B846-B01D-EF60F08AF615}"/>
                </a:ext>
              </a:extLst>
            </p:cNvPr>
            <p:cNvSpPr>
              <a:spLocks noEditPoints="1"/>
            </p:cNvSpPr>
            <p:nvPr/>
          </p:nvSpPr>
          <p:spPr bwMode="auto">
            <a:xfrm>
              <a:off x="6429776" y="3244009"/>
              <a:ext cx="484089" cy="234236"/>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8" name="Freeform 11">
              <a:extLst>
                <a:ext uri="{FF2B5EF4-FFF2-40B4-BE49-F238E27FC236}">
                  <a16:creationId xmlns:a16="http://schemas.microsoft.com/office/drawing/2014/main" id="{E0FF0DB4-E652-D64C-9B81-F64FE55169BA}"/>
                </a:ext>
              </a:extLst>
            </p:cNvPr>
            <p:cNvSpPr>
              <a:spLocks noEditPoints="1"/>
            </p:cNvSpPr>
            <p:nvPr/>
          </p:nvSpPr>
          <p:spPr bwMode="auto">
            <a:xfrm>
              <a:off x="5535301" y="3055186"/>
              <a:ext cx="902850" cy="889938"/>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9" name="Freeform 13">
              <a:extLst>
                <a:ext uri="{FF2B5EF4-FFF2-40B4-BE49-F238E27FC236}">
                  <a16:creationId xmlns:a16="http://schemas.microsoft.com/office/drawing/2014/main" id="{559CB2DD-442B-9B42-B0DC-90C1924C5FB6}"/>
                </a:ext>
              </a:extLst>
            </p:cNvPr>
            <p:cNvSpPr>
              <a:spLocks/>
            </p:cNvSpPr>
            <p:nvPr/>
          </p:nvSpPr>
          <p:spPr bwMode="auto">
            <a:xfrm>
              <a:off x="4903809" y="1814690"/>
              <a:ext cx="413737" cy="327453"/>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0" name="Freeform 19">
              <a:extLst>
                <a:ext uri="{FF2B5EF4-FFF2-40B4-BE49-F238E27FC236}">
                  <a16:creationId xmlns:a16="http://schemas.microsoft.com/office/drawing/2014/main" id="{26650DD7-ECE1-AF40-97DD-E1BDE71F6412}"/>
                </a:ext>
              </a:extLst>
            </p:cNvPr>
            <p:cNvSpPr>
              <a:spLocks/>
            </p:cNvSpPr>
            <p:nvPr/>
          </p:nvSpPr>
          <p:spPr bwMode="auto">
            <a:xfrm>
              <a:off x="6688571" y="2709409"/>
              <a:ext cx="611392" cy="488390"/>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1" name="Freeform 39">
              <a:extLst>
                <a:ext uri="{FF2B5EF4-FFF2-40B4-BE49-F238E27FC236}">
                  <a16:creationId xmlns:a16="http://schemas.microsoft.com/office/drawing/2014/main" id="{E5FC107C-D9FB-EB41-9E02-F1DB3833582D}"/>
                </a:ext>
              </a:extLst>
            </p:cNvPr>
            <p:cNvSpPr>
              <a:spLocks/>
            </p:cNvSpPr>
            <p:nvPr/>
          </p:nvSpPr>
          <p:spPr bwMode="auto">
            <a:xfrm>
              <a:off x="5286557" y="2590697"/>
              <a:ext cx="288108" cy="310721"/>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2" name="Freeform 45">
              <a:extLst>
                <a:ext uri="{FF2B5EF4-FFF2-40B4-BE49-F238E27FC236}">
                  <a16:creationId xmlns:a16="http://schemas.microsoft.com/office/drawing/2014/main" id="{834B84F9-3BB9-C34C-8AE5-2717D6D118B5}"/>
                </a:ext>
              </a:extLst>
            </p:cNvPr>
            <p:cNvSpPr>
              <a:spLocks/>
            </p:cNvSpPr>
            <p:nvPr/>
          </p:nvSpPr>
          <p:spPr bwMode="auto">
            <a:xfrm>
              <a:off x="5008500" y="3725227"/>
              <a:ext cx="309046" cy="458912"/>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3" name="Freeform 78">
              <a:extLst>
                <a:ext uri="{FF2B5EF4-FFF2-40B4-BE49-F238E27FC236}">
                  <a16:creationId xmlns:a16="http://schemas.microsoft.com/office/drawing/2014/main" id="{19C2914D-BCBB-B54F-944E-28C76AFDD907}"/>
                </a:ext>
              </a:extLst>
            </p:cNvPr>
            <p:cNvSpPr>
              <a:spLocks noEditPoints="1"/>
            </p:cNvSpPr>
            <p:nvPr/>
          </p:nvSpPr>
          <p:spPr bwMode="auto">
            <a:xfrm>
              <a:off x="6217883" y="2733310"/>
              <a:ext cx="541877" cy="682790"/>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4" name="Freeform 80">
              <a:extLst>
                <a:ext uri="{FF2B5EF4-FFF2-40B4-BE49-F238E27FC236}">
                  <a16:creationId xmlns:a16="http://schemas.microsoft.com/office/drawing/2014/main" id="{C7116B51-67A4-DB47-A65D-FDC6633E0ECE}"/>
                </a:ext>
              </a:extLst>
            </p:cNvPr>
            <p:cNvSpPr>
              <a:spLocks noEditPoints="1"/>
            </p:cNvSpPr>
            <p:nvPr/>
          </p:nvSpPr>
          <p:spPr bwMode="auto">
            <a:xfrm>
              <a:off x="6242171" y="3427254"/>
              <a:ext cx="854274" cy="927384"/>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5" name="Freeform 86">
              <a:extLst>
                <a:ext uri="{FF2B5EF4-FFF2-40B4-BE49-F238E27FC236}">
                  <a16:creationId xmlns:a16="http://schemas.microsoft.com/office/drawing/2014/main" id="{EDDE3E10-0374-4148-B267-4D801B68FE80}"/>
                </a:ext>
              </a:extLst>
            </p:cNvPr>
            <p:cNvSpPr>
              <a:spLocks/>
            </p:cNvSpPr>
            <p:nvPr/>
          </p:nvSpPr>
          <p:spPr bwMode="auto">
            <a:xfrm>
              <a:off x="7131621" y="3200986"/>
              <a:ext cx="640705" cy="439790"/>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6" name="Freeform 90">
              <a:extLst>
                <a:ext uri="{FF2B5EF4-FFF2-40B4-BE49-F238E27FC236}">
                  <a16:creationId xmlns:a16="http://schemas.microsoft.com/office/drawing/2014/main" id="{53052198-406F-AB4F-AFA3-6F5FB0A95E28}"/>
                </a:ext>
              </a:extLst>
            </p:cNvPr>
            <p:cNvSpPr>
              <a:spLocks/>
            </p:cNvSpPr>
            <p:nvPr/>
          </p:nvSpPr>
          <p:spPr bwMode="auto">
            <a:xfrm>
              <a:off x="7216211" y="2729326"/>
              <a:ext cx="1067004" cy="705896"/>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7" name="Freeform 92">
              <a:extLst>
                <a:ext uri="{FF2B5EF4-FFF2-40B4-BE49-F238E27FC236}">
                  <a16:creationId xmlns:a16="http://schemas.microsoft.com/office/drawing/2014/main" id="{12AC9043-E0C1-7E41-A704-240AF401F6D1}"/>
                </a:ext>
              </a:extLst>
            </p:cNvPr>
            <p:cNvSpPr>
              <a:spLocks noEditPoints="1"/>
            </p:cNvSpPr>
            <p:nvPr/>
          </p:nvSpPr>
          <p:spPr bwMode="auto">
            <a:xfrm>
              <a:off x="6502641" y="1428281"/>
              <a:ext cx="489951" cy="1266787"/>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8" name="Freeform 47">
              <a:extLst>
                <a:ext uri="{FF2B5EF4-FFF2-40B4-BE49-F238E27FC236}">
                  <a16:creationId xmlns:a16="http://schemas.microsoft.com/office/drawing/2014/main" id="{171D57E3-41E8-0E4F-BF06-855251CAF0AD}"/>
                </a:ext>
              </a:extLst>
            </p:cNvPr>
            <p:cNvSpPr>
              <a:spLocks noEditPoints="1"/>
            </p:cNvSpPr>
            <p:nvPr/>
          </p:nvSpPr>
          <p:spPr bwMode="auto">
            <a:xfrm>
              <a:off x="6203645" y="1202012"/>
              <a:ext cx="934676" cy="1256430"/>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9" name="Freeform 102">
              <a:extLst>
                <a:ext uri="{FF2B5EF4-FFF2-40B4-BE49-F238E27FC236}">
                  <a16:creationId xmlns:a16="http://schemas.microsoft.com/office/drawing/2014/main" id="{9B002F01-CF06-EF48-AFC7-4BF79E79B688}"/>
                </a:ext>
              </a:extLst>
            </p:cNvPr>
            <p:cNvSpPr>
              <a:spLocks noEditPoints="1"/>
            </p:cNvSpPr>
            <p:nvPr/>
          </p:nvSpPr>
          <p:spPr bwMode="auto">
            <a:xfrm>
              <a:off x="7073832" y="1000441"/>
              <a:ext cx="2569521" cy="2468243"/>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0" name="Freeform 109">
              <a:extLst>
                <a:ext uri="{FF2B5EF4-FFF2-40B4-BE49-F238E27FC236}">
                  <a16:creationId xmlns:a16="http://schemas.microsoft.com/office/drawing/2014/main" id="{99B6EDED-0906-F34B-BA16-EBAC49A36525}"/>
                </a:ext>
              </a:extLst>
            </p:cNvPr>
            <p:cNvSpPr>
              <a:spLocks noEditPoints="1"/>
            </p:cNvSpPr>
            <p:nvPr/>
          </p:nvSpPr>
          <p:spPr bwMode="auto">
            <a:xfrm>
              <a:off x="5477512" y="2178793"/>
              <a:ext cx="505864" cy="909856"/>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1" name="Freeform 139">
              <a:extLst>
                <a:ext uri="{FF2B5EF4-FFF2-40B4-BE49-F238E27FC236}">
                  <a16:creationId xmlns:a16="http://schemas.microsoft.com/office/drawing/2014/main" id="{0F4363F8-16AD-7346-9819-E096F6B38914}"/>
                </a:ext>
              </a:extLst>
            </p:cNvPr>
            <p:cNvSpPr>
              <a:spLocks noEditPoints="1"/>
            </p:cNvSpPr>
            <p:nvPr/>
          </p:nvSpPr>
          <p:spPr bwMode="auto">
            <a:xfrm>
              <a:off x="5131615" y="3587395"/>
              <a:ext cx="927976" cy="725813"/>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2" name="Freeform 146">
              <a:extLst>
                <a:ext uri="{FF2B5EF4-FFF2-40B4-BE49-F238E27FC236}">
                  <a16:creationId xmlns:a16="http://schemas.microsoft.com/office/drawing/2014/main" id="{F33AE1A3-1D06-E54B-A95F-8B697B7FFA5A}"/>
                </a:ext>
              </a:extLst>
            </p:cNvPr>
            <p:cNvSpPr>
              <a:spLocks noEditPoints="1"/>
            </p:cNvSpPr>
            <p:nvPr/>
          </p:nvSpPr>
          <p:spPr bwMode="auto">
            <a:xfrm>
              <a:off x="7188572" y="3774624"/>
              <a:ext cx="708545" cy="627817"/>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3" name="Freeform 210">
              <a:extLst>
                <a:ext uri="{FF2B5EF4-FFF2-40B4-BE49-F238E27FC236}">
                  <a16:creationId xmlns:a16="http://schemas.microsoft.com/office/drawing/2014/main" id="{D1CB1153-DBE2-4845-8DF4-82A7C66AFA71}"/>
                </a:ext>
              </a:extLst>
            </p:cNvPr>
            <p:cNvSpPr>
              <a:spLocks noEditPoints="1"/>
            </p:cNvSpPr>
            <p:nvPr/>
          </p:nvSpPr>
          <p:spPr bwMode="auto">
            <a:xfrm>
              <a:off x="7624922" y="3502943"/>
              <a:ext cx="1379401" cy="705896"/>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4" name="Freeform 223">
              <a:extLst>
                <a:ext uri="{FF2B5EF4-FFF2-40B4-BE49-F238E27FC236}">
                  <a16:creationId xmlns:a16="http://schemas.microsoft.com/office/drawing/2014/main" id="{04254E69-F5F5-0E4D-BACD-A1A76C97EE32}"/>
                </a:ext>
              </a:extLst>
            </p:cNvPr>
            <p:cNvSpPr>
              <a:spLocks noEditPoints="1"/>
            </p:cNvSpPr>
            <p:nvPr/>
          </p:nvSpPr>
          <p:spPr bwMode="auto">
            <a:xfrm>
              <a:off x="6806662" y="1297618"/>
              <a:ext cx="550253" cy="956066"/>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5" name="Freeform 9">
              <a:extLst>
                <a:ext uri="{FF2B5EF4-FFF2-40B4-BE49-F238E27FC236}">
                  <a16:creationId xmlns:a16="http://schemas.microsoft.com/office/drawing/2014/main" id="{B38EF7ED-9515-664C-A752-57E767A8FEF1}"/>
                </a:ext>
              </a:extLst>
            </p:cNvPr>
            <p:cNvSpPr>
              <a:spLocks/>
            </p:cNvSpPr>
            <p:nvPr/>
          </p:nvSpPr>
          <p:spPr bwMode="auto">
            <a:xfrm rot="17909084">
              <a:off x="4796470" y="4447474"/>
              <a:ext cx="134217" cy="9254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6" name="Freeform 9">
              <a:extLst>
                <a:ext uri="{FF2B5EF4-FFF2-40B4-BE49-F238E27FC236}">
                  <a16:creationId xmlns:a16="http://schemas.microsoft.com/office/drawing/2014/main" id="{2816E63F-B415-8540-947C-A157DF39A3A2}"/>
                </a:ext>
              </a:extLst>
            </p:cNvPr>
            <p:cNvSpPr>
              <a:spLocks/>
            </p:cNvSpPr>
            <p:nvPr/>
          </p:nvSpPr>
          <p:spPr bwMode="auto">
            <a:xfrm rot="17909084">
              <a:off x="4785564" y="4488360"/>
              <a:ext cx="60504" cy="9254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grpSp>
      <p:sp>
        <p:nvSpPr>
          <p:cNvPr id="107" name="Freeform 126">
            <a:extLst>
              <a:ext uri="{FF2B5EF4-FFF2-40B4-BE49-F238E27FC236}">
                <a16:creationId xmlns:a16="http://schemas.microsoft.com/office/drawing/2014/main" id="{F4368305-8407-424E-BF4A-5786FF8DDDEC}"/>
              </a:ext>
            </a:extLst>
          </p:cNvPr>
          <p:cNvSpPr>
            <a:spLocks noChangeAspect="1" noChangeArrowheads="1"/>
          </p:cNvSpPr>
          <p:nvPr/>
        </p:nvSpPr>
        <p:spPr bwMode="auto">
          <a:xfrm>
            <a:off x="7645650" y="3661408"/>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08" name="Freeform 126">
            <a:extLst>
              <a:ext uri="{FF2B5EF4-FFF2-40B4-BE49-F238E27FC236}">
                <a16:creationId xmlns:a16="http://schemas.microsoft.com/office/drawing/2014/main" id="{197D5D8B-6076-4248-ACDE-9EB56DFEEBBD}"/>
              </a:ext>
            </a:extLst>
          </p:cNvPr>
          <p:cNvSpPr>
            <a:spLocks noChangeAspect="1" noChangeArrowheads="1"/>
          </p:cNvSpPr>
          <p:nvPr/>
        </p:nvSpPr>
        <p:spPr bwMode="auto">
          <a:xfrm>
            <a:off x="10124456" y="5290794"/>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09" name="Freeform 126">
            <a:extLst>
              <a:ext uri="{FF2B5EF4-FFF2-40B4-BE49-F238E27FC236}">
                <a16:creationId xmlns:a16="http://schemas.microsoft.com/office/drawing/2014/main" id="{72859ECB-2DFF-A140-BDFD-192416C98963}"/>
              </a:ext>
            </a:extLst>
          </p:cNvPr>
          <p:cNvSpPr>
            <a:spLocks noChangeAspect="1" noChangeArrowheads="1"/>
          </p:cNvSpPr>
          <p:nvPr/>
        </p:nvSpPr>
        <p:spPr bwMode="auto">
          <a:xfrm>
            <a:off x="7798631" y="4542731"/>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BD392F"/>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0" name="Freeform 126">
            <a:extLst>
              <a:ext uri="{FF2B5EF4-FFF2-40B4-BE49-F238E27FC236}">
                <a16:creationId xmlns:a16="http://schemas.microsoft.com/office/drawing/2014/main" id="{21B1EBB9-0B4A-7640-9A20-F3AD57571990}"/>
              </a:ext>
            </a:extLst>
          </p:cNvPr>
          <p:cNvSpPr>
            <a:spLocks noChangeAspect="1" noChangeArrowheads="1"/>
          </p:cNvSpPr>
          <p:nvPr/>
        </p:nvSpPr>
        <p:spPr bwMode="auto">
          <a:xfrm>
            <a:off x="8339090" y="3564835"/>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1" name="Freeform 126">
            <a:extLst>
              <a:ext uri="{FF2B5EF4-FFF2-40B4-BE49-F238E27FC236}">
                <a16:creationId xmlns:a16="http://schemas.microsoft.com/office/drawing/2014/main" id="{B0B01EB0-19A7-CF42-A5B7-13106378E1B3}"/>
              </a:ext>
            </a:extLst>
          </p:cNvPr>
          <p:cNvSpPr>
            <a:spLocks noChangeAspect="1" noChangeArrowheads="1"/>
          </p:cNvSpPr>
          <p:nvPr/>
        </p:nvSpPr>
        <p:spPr bwMode="auto">
          <a:xfrm>
            <a:off x="8962113" y="5068056"/>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2" name="Freeform 126">
            <a:extLst>
              <a:ext uri="{FF2B5EF4-FFF2-40B4-BE49-F238E27FC236}">
                <a16:creationId xmlns:a16="http://schemas.microsoft.com/office/drawing/2014/main" id="{300368B2-5A16-164B-9BF0-133FC66708ED}"/>
              </a:ext>
            </a:extLst>
          </p:cNvPr>
          <p:cNvSpPr>
            <a:spLocks noChangeAspect="1" noChangeArrowheads="1"/>
          </p:cNvSpPr>
          <p:nvPr/>
        </p:nvSpPr>
        <p:spPr bwMode="auto">
          <a:xfrm>
            <a:off x="8066696" y="4209591"/>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3" name="Freeform 126">
            <a:extLst>
              <a:ext uri="{FF2B5EF4-FFF2-40B4-BE49-F238E27FC236}">
                <a16:creationId xmlns:a16="http://schemas.microsoft.com/office/drawing/2014/main" id="{137FAA1E-B493-AD43-8CBD-77EAEF87FADE}"/>
              </a:ext>
            </a:extLst>
          </p:cNvPr>
          <p:cNvSpPr>
            <a:spLocks noChangeAspect="1" noChangeArrowheads="1"/>
          </p:cNvSpPr>
          <p:nvPr/>
        </p:nvSpPr>
        <p:spPr bwMode="auto">
          <a:xfrm>
            <a:off x="6328008" y="4962245"/>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4" name="Freeform 126">
            <a:extLst>
              <a:ext uri="{FF2B5EF4-FFF2-40B4-BE49-F238E27FC236}">
                <a16:creationId xmlns:a16="http://schemas.microsoft.com/office/drawing/2014/main" id="{C9DEEA87-4FD7-994B-A052-CF35A5BABD77}"/>
              </a:ext>
            </a:extLst>
          </p:cNvPr>
          <p:cNvSpPr>
            <a:spLocks noChangeAspect="1" noChangeArrowheads="1"/>
          </p:cNvSpPr>
          <p:nvPr/>
        </p:nvSpPr>
        <p:spPr bwMode="auto">
          <a:xfrm>
            <a:off x="9196017" y="4585496"/>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pic>
        <p:nvPicPr>
          <p:cNvPr id="115" name="picture" descr="Risultati immagini per italtel">
            <a:extLst>
              <a:ext uri="{FF2B5EF4-FFF2-40B4-BE49-F238E27FC236}">
                <a16:creationId xmlns:a16="http://schemas.microsoft.com/office/drawing/2014/main" id="{A3962C44-FD6F-2C4E-87E0-0AFB48746F31}"/>
              </a:ext>
            </a:extLst>
          </p:cNvPr>
          <p:cNvPicPr/>
          <p:nvPr/>
        </p:nvPicPr>
        <p:blipFill>
          <a:blip r:embed="rId2">
            <a:extLst>
              <a:ext uri="{28A0092B-C50C-407E-A947-70E740481C1C}">
                <a14:useLocalDpi xmlns:a14="http://schemas.microsoft.com/office/drawing/2010/main" val="0"/>
              </a:ext>
            </a:extLst>
          </a:blip>
          <a:stretch>
            <a:fillRect/>
          </a:stretch>
        </p:blipFill>
        <p:spPr>
          <a:xfrm>
            <a:off x="5206635" y="1612855"/>
            <a:ext cx="1011135" cy="280988"/>
          </a:xfrm>
          <a:prstGeom prst="rect">
            <a:avLst/>
          </a:prstGeom>
        </p:spPr>
      </p:pic>
      <p:pic>
        <p:nvPicPr>
          <p:cNvPr id="116" name="picture" descr="Risultati immagini per cnit">
            <a:extLst>
              <a:ext uri="{FF2B5EF4-FFF2-40B4-BE49-F238E27FC236}">
                <a16:creationId xmlns:a16="http://schemas.microsoft.com/office/drawing/2014/main" id="{3133949A-34FA-A44A-97CA-D332BA8BEB1E}"/>
              </a:ext>
            </a:extLst>
          </p:cNvPr>
          <p:cNvPicPr/>
          <p:nvPr/>
        </p:nvPicPr>
        <p:blipFill>
          <a:blip r:embed="rId3">
            <a:extLst>
              <a:ext uri="{28A0092B-C50C-407E-A947-70E740481C1C}">
                <a14:useLocalDpi xmlns:a14="http://schemas.microsoft.com/office/drawing/2010/main" val="0"/>
              </a:ext>
            </a:extLst>
          </a:blip>
          <a:stretch>
            <a:fillRect/>
          </a:stretch>
        </p:blipFill>
        <p:spPr>
          <a:xfrm>
            <a:off x="5362513" y="2203835"/>
            <a:ext cx="595775" cy="214252"/>
          </a:xfrm>
          <a:prstGeom prst="rect">
            <a:avLst/>
          </a:prstGeom>
        </p:spPr>
      </p:pic>
      <p:pic>
        <p:nvPicPr>
          <p:cNvPr id="117" name="Picture 13" descr="Risultati immagini per fiware foundation">
            <a:extLst>
              <a:ext uri="{FF2B5EF4-FFF2-40B4-BE49-F238E27FC236}">
                <a16:creationId xmlns:a16="http://schemas.microsoft.com/office/drawing/2014/main" id="{49D85BDB-9421-A740-A600-7FED2AE062F5}"/>
              </a:ext>
            </a:extLst>
          </p:cNvPr>
          <p:cNvPicPr/>
          <p:nvPr/>
        </p:nvPicPr>
        <p:blipFill rotWithShape="1">
          <a:blip r:embed="rId4">
            <a:extLst>
              <a:ext uri="{28A0092B-C50C-407E-A947-70E740481C1C}">
                <a14:useLocalDpi xmlns:a14="http://schemas.microsoft.com/office/drawing/2010/main" val="0"/>
              </a:ext>
            </a:extLst>
          </a:blip>
          <a:srcRect l="9543" t="28762" r="8344" b="28122"/>
          <a:stretch/>
        </p:blipFill>
        <p:spPr bwMode="auto">
          <a:xfrm>
            <a:off x="10633001" y="1616104"/>
            <a:ext cx="1164091" cy="368965"/>
          </a:xfrm>
          <a:prstGeom prst="rect">
            <a:avLst/>
          </a:prstGeom>
          <a:noFill/>
          <a:ln>
            <a:noFill/>
          </a:ln>
          <a:extLst>
            <a:ext uri="{53640926-AAD7-44D8-BBD7-CCE9431645EC}">
              <a14:shadowObscured xmlns:a14="http://schemas.microsoft.com/office/drawing/2010/main"/>
            </a:ext>
          </a:extLst>
        </p:spPr>
      </p:pic>
      <p:pic>
        <p:nvPicPr>
          <p:cNvPr id="118" name="picture">
            <a:extLst>
              <a:ext uri="{FF2B5EF4-FFF2-40B4-BE49-F238E27FC236}">
                <a16:creationId xmlns:a16="http://schemas.microsoft.com/office/drawing/2014/main" id="{452663D7-3068-C941-90D3-8E7206CDF4DC}"/>
              </a:ext>
            </a:extLst>
          </p:cNvPr>
          <p:cNvPicPr/>
          <p:nvPr/>
        </p:nvPicPr>
        <p:blipFill>
          <a:blip r:embed="rId5">
            <a:extLst>
              <a:ext uri="{28A0092B-C50C-407E-A947-70E740481C1C}">
                <a14:useLocalDpi xmlns:a14="http://schemas.microsoft.com/office/drawing/2010/main" val="0"/>
              </a:ext>
            </a:extLst>
          </a:blip>
          <a:stretch>
            <a:fillRect/>
          </a:stretch>
        </p:blipFill>
        <p:spPr>
          <a:xfrm>
            <a:off x="6510169" y="1676155"/>
            <a:ext cx="938044" cy="214253"/>
          </a:xfrm>
          <a:prstGeom prst="rect">
            <a:avLst/>
          </a:prstGeom>
        </p:spPr>
      </p:pic>
      <p:pic>
        <p:nvPicPr>
          <p:cNvPr id="119" name="Picture 1">
            <a:extLst>
              <a:ext uri="{FF2B5EF4-FFF2-40B4-BE49-F238E27FC236}">
                <a16:creationId xmlns:a16="http://schemas.microsoft.com/office/drawing/2014/main" id="{1E0A605B-E8BD-9D4C-93AE-FB05263B4BF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41622" y="2230282"/>
            <a:ext cx="890750" cy="245694"/>
          </a:xfrm>
          <a:prstGeom prst="rect">
            <a:avLst/>
          </a:prstGeom>
          <a:noFill/>
        </p:spPr>
      </p:pic>
      <p:pic>
        <p:nvPicPr>
          <p:cNvPr id="120" name="picture" descr="Risultati immagini per ait">
            <a:extLst>
              <a:ext uri="{FF2B5EF4-FFF2-40B4-BE49-F238E27FC236}">
                <a16:creationId xmlns:a16="http://schemas.microsoft.com/office/drawing/2014/main" id="{27917D91-D4D8-644A-A65F-0AE8AC4246D2}"/>
              </a:ext>
            </a:extLst>
          </p:cNvPr>
          <p:cNvPicPr/>
          <p:nvPr/>
        </p:nvPicPr>
        <p:blipFill>
          <a:blip r:embed="rId7">
            <a:extLst>
              <a:ext uri="{28A0092B-C50C-407E-A947-70E740481C1C}">
                <a14:useLocalDpi xmlns:a14="http://schemas.microsoft.com/office/drawing/2010/main" val="0"/>
              </a:ext>
            </a:extLst>
          </a:blip>
          <a:stretch>
            <a:fillRect/>
          </a:stretch>
        </p:blipFill>
        <p:spPr>
          <a:xfrm>
            <a:off x="6263120" y="2235648"/>
            <a:ext cx="991672" cy="214252"/>
          </a:xfrm>
          <a:prstGeom prst="rect">
            <a:avLst/>
          </a:prstGeom>
        </p:spPr>
      </p:pic>
      <p:pic>
        <p:nvPicPr>
          <p:cNvPr id="121" name="picture">
            <a:extLst>
              <a:ext uri="{FF2B5EF4-FFF2-40B4-BE49-F238E27FC236}">
                <a16:creationId xmlns:a16="http://schemas.microsoft.com/office/drawing/2014/main" id="{52398B42-9DB1-0F40-BE96-AEB52FA20EA5}"/>
              </a:ext>
            </a:extLst>
          </p:cNvPr>
          <p:cNvPicPr/>
          <p:nvPr/>
        </p:nvPicPr>
        <p:blipFill>
          <a:blip r:embed="rId8">
            <a:extLst>
              <a:ext uri="{28A0092B-C50C-407E-A947-70E740481C1C}">
                <a14:useLocalDpi xmlns:a14="http://schemas.microsoft.com/office/drawing/2010/main" val="0"/>
              </a:ext>
            </a:extLst>
          </a:blip>
          <a:stretch>
            <a:fillRect/>
          </a:stretch>
        </p:blipFill>
        <p:spPr>
          <a:xfrm>
            <a:off x="7559624" y="2228020"/>
            <a:ext cx="776730" cy="250218"/>
          </a:xfrm>
          <a:prstGeom prst="rect">
            <a:avLst/>
          </a:prstGeom>
        </p:spPr>
      </p:pic>
      <p:pic>
        <p:nvPicPr>
          <p:cNvPr id="122" name="picture">
            <a:extLst>
              <a:ext uri="{FF2B5EF4-FFF2-40B4-BE49-F238E27FC236}">
                <a16:creationId xmlns:a16="http://schemas.microsoft.com/office/drawing/2014/main" id="{0EA1CB13-AAEE-394A-A6E8-C05BBDF75E5D}"/>
              </a:ext>
            </a:extLst>
          </p:cNvPr>
          <p:cNvPicPr/>
          <p:nvPr/>
        </p:nvPicPr>
        <p:blipFill>
          <a:blip r:embed="rId9">
            <a:extLst>
              <a:ext uri="{28A0092B-C50C-407E-A947-70E740481C1C}">
                <a14:useLocalDpi xmlns:a14="http://schemas.microsoft.com/office/drawing/2010/main" val="0"/>
              </a:ext>
            </a:extLst>
          </a:blip>
          <a:stretch>
            <a:fillRect/>
          </a:stretch>
        </p:blipFill>
        <p:spPr>
          <a:xfrm>
            <a:off x="8643613" y="2219104"/>
            <a:ext cx="890750" cy="274637"/>
          </a:xfrm>
          <a:prstGeom prst="rect">
            <a:avLst/>
          </a:prstGeom>
        </p:spPr>
      </p:pic>
      <p:pic>
        <p:nvPicPr>
          <p:cNvPr id="123" name="picture">
            <a:extLst>
              <a:ext uri="{FF2B5EF4-FFF2-40B4-BE49-F238E27FC236}">
                <a16:creationId xmlns:a16="http://schemas.microsoft.com/office/drawing/2014/main" id="{462E20C9-C5E8-DE47-95B6-56D3A00EBA24}"/>
              </a:ext>
            </a:extLst>
          </p:cNvPr>
          <p:cNvPicPr/>
          <p:nvPr/>
        </p:nvPicPr>
        <p:blipFill>
          <a:blip r:embed="rId10">
            <a:extLst>
              <a:ext uri="{28A0092B-C50C-407E-A947-70E740481C1C}">
                <a14:useLocalDpi xmlns:a14="http://schemas.microsoft.com/office/drawing/2010/main" val="0"/>
              </a:ext>
            </a:extLst>
          </a:blip>
          <a:stretch>
            <a:fillRect/>
          </a:stretch>
        </p:blipFill>
        <p:spPr>
          <a:xfrm>
            <a:off x="8388165" y="1669442"/>
            <a:ext cx="487335" cy="307777"/>
          </a:xfrm>
          <a:prstGeom prst="rect">
            <a:avLst/>
          </a:prstGeom>
        </p:spPr>
      </p:pic>
      <p:pic>
        <p:nvPicPr>
          <p:cNvPr id="124" name="picture">
            <a:extLst>
              <a:ext uri="{FF2B5EF4-FFF2-40B4-BE49-F238E27FC236}">
                <a16:creationId xmlns:a16="http://schemas.microsoft.com/office/drawing/2014/main" id="{E86B8440-B7F2-734B-803A-24EF10E157F8}"/>
              </a:ext>
            </a:extLst>
          </p:cNvPr>
          <p:cNvPicPr/>
          <p:nvPr/>
        </p:nvPicPr>
        <p:blipFill>
          <a:blip r:embed="rId11">
            <a:extLst>
              <a:ext uri="{28A0092B-C50C-407E-A947-70E740481C1C}">
                <a14:useLocalDpi xmlns:a14="http://schemas.microsoft.com/office/drawing/2010/main" val="0"/>
              </a:ext>
            </a:extLst>
          </a:blip>
          <a:stretch>
            <a:fillRect/>
          </a:stretch>
        </p:blipFill>
        <p:spPr>
          <a:xfrm>
            <a:off x="11068849" y="2149266"/>
            <a:ext cx="776306" cy="368965"/>
          </a:xfrm>
          <a:prstGeom prst="rect">
            <a:avLst/>
          </a:prstGeom>
        </p:spPr>
      </p:pic>
      <p:pic>
        <p:nvPicPr>
          <p:cNvPr id="125" name="Picture 7" descr="Risultati immagini per jig internet consulting">
            <a:extLst>
              <a:ext uri="{FF2B5EF4-FFF2-40B4-BE49-F238E27FC236}">
                <a16:creationId xmlns:a16="http://schemas.microsoft.com/office/drawing/2014/main" id="{71B4103E-7225-5442-BE59-20708AD76F3D}"/>
              </a:ext>
            </a:extLst>
          </p:cNvPr>
          <p:cNvPicPr/>
          <p:nvPr/>
        </p:nvPicPr>
        <p:blipFill rotWithShape="1">
          <a:blip r:embed="rId12">
            <a:extLst>
              <a:ext uri="{28A0092B-C50C-407E-A947-70E740481C1C}">
                <a14:useLocalDpi xmlns:a14="http://schemas.microsoft.com/office/drawing/2010/main" val="0"/>
              </a:ext>
            </a:extLst>
          </a:blip>
          <a:srcRect l="2191" t="14603" r="61057" b="13292"/>
          <a:stretch/>
        </p:blipFill>
        <p:spPr bwMode="auto">
          <a:xfrm>
            <a:off x="9218583" y="1563167"/>
            <a:ext cx="487334" cy="461138"/>
          </a:xfrm>
          <a:prstGeom prst="rect">
            <a:avLst/>
          </a:prstGeom>
          <a:noFill/>
          <a:ln>
            <a:noFill/>
          </a:ln>
          <a:extLst>
            <a:ext uri="{53640926-AAD7-44D8-BBD7-CCE9431645EC}">
              <a14:shadowObscured xmlns:a14="http://schemas.microsoft.com/office/drawing/2010/main"/>
            </a:ext>
          </a:extLst>
        </p:spPr>
      </p:pic>
      <p:pic>
        <p:nvPicPr>
          <p:cNvPr id="126" name="picture" descr="Risultati immagini per università di roma tor vergata">
            <a:extLst>
              <a:ext uri="{FF2B5EF4-FFF2-40B4-BE49-F238E27FC236}">
                <a16:creationId xmlns:a16="http://schemas.microsoft.com/office/drawing/2014/main" id="{B39F082A-4A4F-D545-9A1B-29E5CC8B4609}"/>
              </a:ext>
            </a:extLst>
          </p:cNvPr>
          <p:cNvPicPr/>
          <p:nvPr/>
        </p:nvPicPr>
        <p:blipFill>
          <a:blip r:embed="rId13">
            <a:extLst>
              <a:ext uri="{28A0092B-C50C-407E-A947-70E740481C1C}">
                <a14:useLocalDpi xmlns:a14="http://schemas.microsoft.com/office/drawing/2010/main" val="0"/>
              </a:ext>
            </a:extLst>
          </a:blip>
          <a:stretch>
            <a:fillRect/>
          </a:stretch>
        </p:blipFill>
        <p:spPr>
          <a:xfrm>
            <a:off x="9925792" y="1567302"/>
            <a:ext cx="487334" cy="461139"/>
          </a:xfrm>
          <a:prstGeom prst="rect">
            <a:avLst/>
          </a:prstGeom>
        </p:spPr>
      </p:pic>
      <p:pic>
        <p:nvPicPr>
          <p:cNvPr id="127" name="Immagine 32">
            <a:extLst>
              <a:ext uri="{FF2B5EF4-FFF2-40B4-BE49-F238E27FC236}">
                <a16:creationId xmlns:a16="http://schemas.microsoft.com/office/drawing/2014/main" id="{2491AE10-4DA1-7B48-98DC-79936D1B3937}"/>
              </a:ext>
            </a:extLst>
          </p:cNvPr>
          <p:cNvPicPr>
            <a:picLocks noChangeAspect="1"/>
          </p:cNvPicPr>
          <p:nvPr/>
        </p:nvPicPr>
        <p:blipFill>
          <a:blip r:embed="rId14"/>
          <a:stretch>
            <a:fillRect/>
          </a:stretch>
        </p:blipFill>
        <p:spPr>
          <a:xfrm>
            <a:off x="4592131" y="1509043"/>
            <a:ext cx="461138" cy="461138"/>
          </a:xfrm>
          <a:prstGeom prst="rect">
            <a:avLst/>
          </a:prstGeom>
        </p:spPr>
      </p:pic>
      <p:pic>
        <p:nvPicPr>
          <p:cNvPr id="128" name="Picture 2" descr="CNR - IMATI">
            <a:extLst>
              <a:ext uri="{FF2B5EF4-FFF2-40B4-BE49-F238E27FC236}">
                <a16:creationId xmlns:a16="http://schemas.microsoft.com/office/drawing/2014/main" id="{3758201C-3E4F-3145-BE6A-C1983696FA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05100" y="2238192"/>
            <a:ext cx="696277" cy="191114"/>
          </a:xfrm>
          <a:prstGeom prst="rect">
            <a:avLst/>
          </a:prstGeom>
          <a:noFill/>
          <a:extLst>
            <a:ext uri="{909E8E84-426E-40DD-AFC4-6F175D3DCCD1}">
              <a14:hiddenFill xmlns:a14="http://schemas.microsoft.com/office/drawing/2010/main">
                <a:solidFill>
                  <a:srgbClr val="FFFFFF"/>
                </a:solidFill>
              </a14:hiddenFill>
            </a:ext>
          </a:extLst>
        </p:spPr>
      </p:pic>
      <p:pic>
        <p:nvPicPr>
          <p:cNvPr id="129" name="Immagine 9">
            <a:extLst>
              <a:ext uri="{FF2B5EF4-FFF2-40B4-BE49-F238E27FC236}">
                <a16:creationId xmlns:a16="http://schemas.microsoft.com/office/drawing/2014/main" id="{F3610665-6B8D-5D4D-A109-86A8F9AA3F3E}"/>
              </a:ext>
            </a:extLst>
          </p:cNvPr>
          <p:cNvPicPr>
            <a:picLocks noChangeAspect="1"/>
          </p:cNvPicPr>
          <p:nvPr/>
        </p:nvPicPr>
        <p:blipFill rotWithShape="1">
          <a:blip r:embed="rId16"/>
          <a:srcRect b="21146"/>
          <a:stretch/>
        </p:blipFill>
        <p:spPr>
          <a:xfrm>
            <a:off x="7710999" y="1552712"/>
            <a:ext cx="487334" cy="461138"/>
          </a:xfrm>
          <a:prstGeom prst="rect">
            <a:avLst/>
          </a:prstGeom>
        </p:spPr>
      </p:pic>
      <p:sp>
        <p:nvSpPr>
          <p:cNvPr id="130" name="Content Placeholder 11">
            <a:extLst>
              <a:ext uri="{FF2B5EF4-FFF2-40B4-BE49-F238E27FC236}">
                <a16:creationId xmlns:a16="http://schemas.microsoft.com/office/drawing/2014/main" id="{C2E81F1F-E6EB-E646-9053-15A6B561E18E}"/>
              </a:ext>
            </a:extLst>
          </p:cNvPr>
          <p:cNvSpPr txBox="1">
            <a:spLocks/>
          </p:cNvSpPr>
          <p:nvPr/>
        </p:nvSpPr>
        <p:spPr>
          <a:xfrm>
            <a:off x="210673" y="1712378"/>
            <a:ext cx="1499325" cy="4283998"/>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acronym</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ID</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Starting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Ending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Call</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Topic</a:t>
            </a:r>
          </a:p>
          <a:p>
            <a:pPr marL="0" indent="0" algn="r">
              <a:lnSpc>
                <a:spcPct val="100000"/>
              </a:lnSpc>
              <a:spcBef>
                <a:spcPts val="384"/>
              </a:spcBef>
              <a:spcAft>
                <a:spcPts val="600"/>
              </a:spcAft>
              <a:buFont typeface="Arial" panose="020B0604020202020204" pitchFamily="34" charset="0"/>
              <a:buNone/>
            </a:pPr>
            <a:endParaRPr lang="en-GB" sz="1600" b="1" dirty="0">
              <a:solidFill>
                <a:srgbClr val="436CA5"/>
              </a:solidFill>
            </a:endParaRP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Total Cost</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EC Contribution</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Funding scheme</a:t>
            </a:r>
          </a:p>
        </p:txBody>
      </p:sp>
      <p:sp>
        <p:nvSpPr>
          <p:cNvPr id="131" name="Content Placeholder 11">
            <a:extLst>
              <a:ext uri="{FF2B5EF4-FFF2-40B4-BE49-F238E27FC236}">
                <a16:creationId xmlns:a16="http://schemas.microsoft.com/office/drawing/2014/main" id="{D93F179F-B95D-AF43-BCB7-71A92CA6B4DF}"/>
              </a:ext>
            </a:extLst>
          </p:cNvPr>
          <p:cNvSpPr txBox="1">
            <a:spLocks/>
          </p:cNvSpPr>
          <p:nvPr/>
        </p:nvSpPr>
        <p:spPr>
          <a:xfrm>
            <a:off x="1970920" y="1699213"/>
            <a:ext cx="4218426" cy="446178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384"/>
              </a:spcBef>
              <a:spcAft>
                <a:spcPts val="600"/>
              </a:spcAft>
              <a:buNone/>
            </a:pPr>
            <a:r>
              <a:rPr lang="en-GB" sz="1600" dirty="0">
                <a:solidFill>
                  <a:srgbClr val="436CA5"/>
                </a:solidFill>
              </a:rPr>
              <a:t>GUARD</a:t>
            </a:r>
          </a:p>
          <a:p>
            <a:pPr marL="0" indent="0">
              <a:lnSpc>
                <a:spcPct val="100000"/>
              </a:lnSpc>
              <a:spcBef>
                <a:spcPts val="384"/>
              </a:spcBef>
              <a:spcAft>
                <a:spcPts val="600"/>
              </a:spcAft>
              <a:buNone/>
            </a:pPr>
            <a:r>
              <a:rPr lang="en-GB" sz="1600" dirty="0">
                <a:solidFill>
                  <a:srgbClr val="436CA5"/>
                </a:solidFill>
              </a:rPr>
              <a:t>833456</a:t>
            </a:r>
          </a:p>
          <a:p>
            <a:pPr marL="0" indent="0">
              <a:lnSpc>
                <a:spcPct val="100000"/>
              </a:lnSpc>
              <a:spcBef>
                <a:spcPts val="384"/>
              </a:spcBef>
              <a:spcAft>
                <a:spcPts val="600"/>
              </a:spcAft>
              <a:buNone/>
            </a:pPr>
            <a:r>
              <a:rPr lang="en-GB" sz="1600" dirty="0">
                <a:solidFill>
                  <a:srgbClr val="436CA5"/>
                </a:solidFill>
              </a:rPr>
              <a:t>1</a:t>
            </a:r>
            <a:r>
              <a:rPr lang="en-GB" sz="1600" baseline="30000" dirty="0">
                <a:solidFill>
                  <a:srgbClr val="436CA5"/>
                </a:solidFill>
              </a:rPr>
              <a:t>st</a:t>
            </a:r>
            <a:r>
              <a:rPr lang="en-GB" sz="1600" dirty="0">
                <a:solidFill>
                  <a:srgbClr val="436CA5"/>
                </a:solidFill>
              </a:rPr>
              <a:t> May 2019</a:t>
            </a:r>
          </a:p>
          <a:p>
            <a:pPr marL="0" indent="0">
              <a:lnSpc>
                <a:spcPct val="100000"/>
              </a:lnSpc>
              <a:spcBef>
                <a:spcPts val="384"/>
              </a:spcBef>
              <a:spcAft>
                <a:spcPts val="600"/>
              </a:spcAft>
              <a:buNone/>
            </a:pPr>
            <a:r>
              <a:rPr lang="en-GB" sz="1600" dirty="0">
                <a:solidFill>
                  <a:srgbClr val="436CA5"/>
                </a:solidFill>
              </a:rPr>
              <a:t>30</a:t>
            </a:r>
            <a:r>
              <a:rPr lang="en-GB" sz="1600" baseline="30000" dirty="0">
                <a:solidFill>
                  <a:srgbClr val="436CA5"/>
                </a:solidFill>
              </a:rPr>
              <a:t>th</a:t>
            </a:r>
            <a:r>
              <a:rPr lang="en-GB" sz="1600" dirty="0">
                <a:solidFill>
                  <a:srgbClr val="436CA5"/>
                </a:solidFill>
              </a:rPr>
              <a:t> April 2022</a:t>
            </a:r>
          </a:p>
          <a:p>
            <a:pPr marL="0" indent="0">
              <a:lnSpc>
                <a:spcPct val="100000"/>
              </a:lnSpc>
              <a:spcBef>
                <a:spcPts val="384"/>
              </a:spcBef>
              <a:spcAft>
                <a:spcPts val="600"/>
              </a:spcAft>
              <a:buNone/>
            </a:pPr>
            <a:r>
              <a:rPr lang="en-GB" sz="1600" dirty="0">
                <a:solidFill>
                  <a:srgbClr val="436CA5"/>
                </a:solidFill>
              </a:rPr>
              <a:t>H2020-DS-2016-2017</a:t>
            </a:r>
          </a:p>
          <a:p>
            <a:pPr marL="0" indent="0">
              <a:lnSpc>
                <a:spcPct val="100000"/>
              </a:lnSpc>
              <a:spcBef>
                <a:spcPts val="384"/>
              </a:spcBef>
              <a:spcAft>
                <a:spcPts val="600"/>
              </a:spcAft>
              <a:buNone/>
            </a:pPr>
            <a:r>
              <a:rPr lang="en-GB" sz="1600" dirty="0">
                <a:solidFill>
                  <a:srgbClr val="436CA5"/>
                </a:solidFill>
              </a:rPr>
              <a:t>SU-ICT-01-2018 – Dynamic countering of </a:t>
            </a:r>
          </a:p>
          <a:p>
            <a:pPr marL="0" indent="0">
              <a:lnSpc>
                <a:spcPct val="100000"/>
              </a:lnSpc>
              <a:spcBef>
                <a:spcPts val="384"/>
              </a:spcBef>
              <a:spcAft>
                <a:spcPts val="600"/>
              </a:spcAft>
              <a:buNone/>
            </a:pPr>
            <a:r>
              <a:rPr lang="en-GB" sz="1600" dirty="0">
                <a:solidFill>
                  <a:srgbClr val="436CA5"/>
                </a:solidFill>
              </a:rPr>
              <a:t>cyber-attacks</a:t>
            </a:r>
          </a:p>
          <a:p>
            <a:pPr marL="0" indent="0">
              <a:lnSpc>
                <a:spcPct val="100000"/>
              </a:lnSpc>
              <a:spcBef>
                <a:spcPts val="384"/>
              </a:spcBef>
              <a:spcAft>
                <a:spcPts val="600"/>
              </a:spcAft>
              <a:buNone/>
            </a:pPr>
            <a:r>
              <a:rPr lang="en-GB" sz="1600" dirty="0">
                <a:solidFill>
                  <a:srgbClr val="436CA5"/>
                </a:solidFill>
              </a:rPr>
              <a:t>€ 5,443,250.00 </a:t>
            </a:r>
          </a:p>
          <a:p>
            <a:pPr marL="0" indent="0">
              <a:lnSpc>
                <a:spcPct val="100000"/>
              </a:lnSpc>
              <a:spcBef>
                <a:spcPts val="384"/>
              </a:spcBef>
              <a:spcAft>
                <a:spcPts val="600"/>
              </a:spcAft>
              <a:buNone/>
            </a:pPr>
            <a:r>
              <a:rPr lang="en-GB" sz="1600" dirty="0">
                <a:solidFill>
                  <a:srgbClr val="436CA5"/>
                </a:solidFill>
              </a:rPr>
              <a:t>€ 4,684,700.00 </a:t>
            </a:r>
          </a:p>
          <a:p>
            <a:pPr marL="0" indent="0">
              <a:lnSpc>
                <a:spcPct val="100000"/>
              </a:lnSpc>
              <a:spcBef>
                <a:spcPts val="384"/>
              </a:spcBef>
              <a:spcAft>
                <a:spcPts val="600"/>
              </a:spcAft>
              <a:buNone/>
            </a:pPr>
            <a:r>
              <a:rPr lang="en-GB" sz="1600" dirty="0">
                <a:solidFill>
                  <a:srgbClr val="436CA5"/>
                </a:solidFill>
              </a:rPr>
              <a:t>IA</a:t>
            </a:r>
          </a:p>
        </p:txBody>
      </p:sp>
      <p:cxnSp>
        <p:nvCxnSpPr>
          <p:cNvPr id="132" name="Straight Connector 131">
            <a:extLst>
              <a:ext uri="{FF2B5EF4-FFF2-40B4-BE49-F238E27FC236}">
                <a16:creationId xmlns:a16="http://schemas.microsoft.com/office/drawing/2014/main" id="{7EC58ECC-BDB6-0647-9B0E-48750173262F}"/>
              </a:ext>
            </a:extLst>
          </p:cNvPr>
          <p:cNvCxnSpPr>
            <a:cxnSpLocks/>
          </p:cNvCxnSpPr>
          <p:nvPr/>
        </p:nvCxnSpPr>
        <p:spPr>
          <a:xfrm>
            <a:off x="1856224" y="1526217"/>
            <a:ext cx="0" cy="428399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4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07"/>
                                        </p:tgtEl>
                                        <p:attrNameLst>
                                          <p:attrName>style.visibility</p:attrName>
                                        </p:attrNameLst>
                                      </p:cBhvr>
                                      <p:to>
                                        <p:strVal val="visible"/>
                                      </p:to>
                                    </p:set>
                                    <p:anim calcmode="lin" valueType="num">
                                      <p:cBhvr additive="base">
                                        <p:cTn id="12" dur="500" fill="hold"/>
                                        <p:tgtEl>
                                          <p:spTgt spid="107"/>
                                        </p:tgtEl>
                                        <p:attrNameLst>
                                          <p:attrName>ppt_x</p:attrName>
                                        </p:attrNameLst>
                                      </p:cBhvr>
                                      <p:tavLst>
                                        <p:tav tm="0">
                                          <p:val>
                                            <p:strVal val="#ppt_x"/>
                                          </p:val>
                                        </p:tav>
                                        <p:tav tm="100000">
                                          <p:val>
                                            <p:strVal val="#ppt_x"/>
                                          </p:val>
                                        </p:tav>
                                      </p:tavLst>
                                    </p:anim>
                                    <p:anim calcmode="lin" valueType="num">
                                      <p:cBhvr additive="base">
                                        <p:cTn id="13" dur="500" fill="hold"/>
                                        <p:tgtEl>
                                          <p:spTgt spid="10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ppt_x"/>
                                          </p:val>
                                        </p:tav>
                                        <p:tav tm="100000">
                                          <p:val>
                                            <p:strVal val="#ppt_x"/>
                                          </p:val>
                                        </p:tav>
                                      </p:tavLst>
                                    </p:anim>
                                    <p:anim calcmode="lin" valueType="num">
                                      <p:cBhvr additive="base">
                                        <p:cTn id="18" dur="500" fill="hold"/>
                                        <p:tgtEl>
                                          <p:spTgt spid="10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110"/>
                                        </p:tgtEl>
                                        <p:attrNameLst>
                                          <p:attrName>style.visibility</p:attrName>
                                        </p:attrNameLst>
                                      </p:cBhvr>
                                      <p:to>
                                        <p:strVal val="visible"/>
                                      </p:to>
                                    </p:set>
                                    <p:anim calcmode="lin" valueType="num">
                                      <p:cBhvr additive="base">
                                        <p:cTn id="22" dur="500" fill="hold"/>
                                        <p:tgtEl>
                                          <p:spTgt spid="110"/>
                                        </p:tgtEl>
                                        <p:attrNameLst>
                                          <p:attrName>ppt_x</p:attrName>
                                        </p:attrNameLst>
                                      </p:cBhvr>
                                      <p:tavLst>
                                        <p:tav tm="0">
                                          <p:val>
                                            <p:strVal val="#ppt_x"/>
                                          </p:val>
                                        </p:tav>
                                        <p:tav tm="100000">
                                          <p:val>
                                            <p:strVal val="#ppt_x"/>
                                          </p:val>
                                        </p:tav>
                                      </p:tavLst>
                                    </p:anim>
                                    <p:anim calcmode="lin" valueType="num">
                                      <p:cBhvr additive="base">
                                        <p:cTn id="23" dur="500" fill="hold"/>
                                        <p:tgtEl>
                                          <p:spTgt spid="110"/>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113"/>
                                        </p:tgtEl>
                                        <p:attrNameLst>
                                          <p:attrName>style.visibility</p:attrName>
                                        </p:attrNameLst>
                                      </p:cBhvr>
                                      <p:to>
                                        <p:strVal val="visible"/>
                                      </p:to>
                                    </p:set>
                                    <p:anim calcmode="lin" valueType="num">
                                      <p:cBhvr additive="base">
                                        <p:cTn id="27" dur="500" fill="hold"/>
                                        <p:tgtEl>
                                          <p:spTgt spid="113"/>
                                        </p:tgtEl>
                                        <p:attrNameLst>
                                          <p:attrName>ppt_x</p:attrName>
                                        </p:attrNameLst>
                                      </p:cBhvr>
                                      <p:tavLst>
                                        <p:tav tm="0">
                                          <p:val>
                                            <p:strVal val="#ppt_x"/>
                                          </p:val>
                                        </p:tav>
                                        <p:tav tm="100000">
                                          <p:val>
                                            <p:strVal val="#ppt_x"/>
                                          </p:val>
                                        </p:tav>
                                      </p:tavLst>
                                    </p:anim>
                                    <p:anim calcmode="lin" valueType="num">
                                      <p:cBhvr additive="base">
                                        <p:cTn id="28" dur="500" fill="hold"/>
                                        <p:tgtEl>
                                          <p:spTgt spid="113"/>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111"/>
                                        </p:tgtEl>
                                        <p:attrNameLst>
                                          <p:attrName>style.visibility</p:attrName>
                                        </p:attrNameLst>
                                      </p:cBhvr>
                                      <p:to>
                                        <p:strVal val="visible"/>
                                      </p:to>
                                    </p:set>
                                    <p:anim calcmode="lin" valueType="num">
                                      <p:cBhvr additive="base">
                                        <p:cTn id="32" dur="500" fill="hold"/>
                                        <p:tgtEl>
                                          <p:spTgt spid="111"/>
                                        </p:tgtEl>
                                        <p:attrNameLst>
                                          <p:attrName>ppt_x</p:attrName>
                                        </p:attrNameLst>
                                      </p:cBhvr>
                                      <p:tavLst>
                                        <p:tav tm="0">
                                          <p:val>
                                            <p:strVal val="#ppt_x"/>
                                          </p:val>
                                        </p:tav>
                                        <p:tav tm="100000">
                                          <p:val>
                                            <p:strVal val="#ppt_x"/>
                                          </p:val>
                                        </p:tav>
                                      </p:tavLst>
                                    </p:anim>
                                    <p:anim calcmode="lin" valueType="num">
                                      <p:cBhvr additive="base">
                                        <p:cTn id="33" dur="500" fill="hold"/>
                                        <p:tgtEl>
                                          <p:spTgt spid="111"/>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fill="hold" grpId="0" nodeType="afterEffect">
                                  <p:stCondLst>
                                    <p:cond delay="0"/>
                                  </p:stCondLst>
                                  <p:childTnLst>
                                    <p:set>
                                      <p:cBhvr>
                                        <p:cTn id="36" dur="1" fill="hold">
                                          <p:stCondLst>
                                            <p:cond delay="0"/>
                                          </p:stCondLst>
                                        </p:cTn>
                                        <p:tgtEl>
                                          <p:spTgt spid="112"/>
                                        </p:tgtEl>
                                        <p:attrNameLst>
                                          <p:attrName>style.visibility</p:attrName>
                                        </p:attrNameLst>
                                      </p:cBhvr>
                                      <p:to>
                                        <p:strVal val="visible"/>
                                      </p:to>
                                    </p:set>
                                    <p:anim calcmode="lin" valueType="num">
                                      <p:cBhvr additive="base">
                                        <p:cTn id="37" dur="500" fill="hold"/>
                                        <p:tgtEl>
                                          <p:spTgt spid="112"/>
                                        </p:tgtEl>
                                        <p:attrNameLst>
                                          <p:attrName>ppt_x</p:attrName>
                                        </p:attrNameLst>
                                      </p:cBhvr>
                                      <p:tavLst>
                                        <p:tav tm="0">
                                          <p:val>
                                            <p:strVal val="#ppt_x"/>
                                          </p:val>
                                        </p:tav>
                                        <p:tav tm="100000">
                                          <p:val>
                                            <p:strVal val="#ppt_x"/>
                                          </p:val>
                                        </p:tav>
                                      </p:tavLst>
                                    </p:anim>
                                    <p:anim calcmode="lin" valueType="num">
                                      <p:cBhvr additive="base">
                                        <p:cTn id="38" dur="500" fill="hold"/>
                                        <p:tgtEl>
                                          <p:spTgt spid="112"/>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fill="hold" grpId="0" nodeType="afterEffect">
                                  <p:stCondLst>
                                    <p:cond delay="0"/>
                                  </p:stCondLst>
                                  <p:childTnLst>
                                    <p:set>
                                      <p:cBhvr>
                                        <p:cTn id="41" dur="1" fill="hold">
                                          <p:stCondLst>
                                            <p:cond delay="0"/>
                                          </p:stCondLst>
                                        </p:cTn>
                                        <p:tgtEl>
                                          <p:spTgt spid="114"/>
                                        </p:tgtEl>
                                        <p:attrNameLst>
                                          <p:attrName>style.visibility</p:attrName>
                                        </p:attrNameLst>
                                      </p:cBhvr>
                                      <p:to>
                                        <p:strVal val="visible"/>
                                      </p:to>
                                    </p:set>
                                    <p:anim calcmode="lin" valueType="num">
                                      <p:cBhvr additive="base">
                                        <p:cTn id="42" dur="500" fill="hold"/>
                                        <p:tgtEl>
                                          <p:spTgt spid="114"/>
                                        </p:tgtEl>
                                        <p:attrNameLst>
                                          <p:attrName>ppt_x</p:attrName>
                                        </p:attrNameLst>
                                      </p:cBhvr>
                                      <p:tavLst>
                                        <p:tav tm="0">
                                          <p:val>
                                            <p:strVal val="#ppt_x"/>
                                          </p:val>
                                        </p:tav>
                                        <p:tav tm="100000">
                                          <p:val>
                                            <p:strVal val="#ppt_x"/>
                                          </p:val>
                                        </p:tav>
                                      </p:tavLst>
                                    </p:anim>
                                    <p:anim calcmode="lin" valueType="num">
                                      <p:cBhvr additive="base">
                                        <p:cTn id="43" dur="500" fill="hold"/>
                                        <p:tgtEl>
                                          <p:spTgt spid="1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E19F-4E4F-864F-8198-5C65F845B60E}"/>
              </a:ext>
            </a:extLst>
          </p:cNvPr>
          <p:cNvSpPr>
            <a:spLocks noGrp="1"/>
          </p:cNvSpPr>
          <p:nvPr>
            <p:ph type="title"/>
          </p:nvPr>
        </p:nvSpPr>
        <p:spPr/>
        <p:txBody>
          <a:bodyPr/>
          <a:lstStyle/>
          <a:p>
            <a:r>
              <a:rPr lang="en-GB" dirty="0"/>
              <a:t>Thesis/Research grants</a:t>
            </a:r>
          </a:p>
        </p:txBody>
      </p:sp>
      <p:sp>
        <p:nvSpPr>
          <p:cNvPr id="6" name="Content Placeholder 5">
            <a:extLst>
              <a:ext uri="{FF2B5EF4-FFF2-40B4-BE49-F238E27FC236}">
                <a16:creationId xmlns:a16="http://schemas.microsoft.com/office/drawing/2014/main" id="{C57515D6-7D92-1845-BE3A-CA054C1659B2}"/>
              </a:ext>
            </a:extLst>
          </p:cNvPr>
          <p:cNvSpPr>
            <a:spLocks noGrp="1"/>
          </p:cNvSpPr>
          <p:nvPr>
            <p:ph idx="1"/>
          </p:nvPr>
        </p:nvSpPr>
        <p:spPr/>
        <p:txBody>
          <a:bodyPr/>
          <a:lstStyle/>
          <a:p>
            <a:r>
              <a:rPr lang="en-GB" dirty="0"/>
              <a:t>Deep packet inspection through eBPF programs</a:t>
            </a:r>
          </a:p>
          <a:p>
            <a:r>
              <a:rPr lang="en-GB" dirty="0"/>
              <a:t>Kernel tracing through eBPF programs</a:t>
            </a:r>
          </a:p>
          <a:p>
            <a:r>
              <a:rPr lang="en-GB" dirty="0"/>
              <a:t>Integration/extension to open-source frameworks (Cilium)</a:t>
            </a:r>
          </a:p>
          <a:p>
            <a:r>
              <a:rPr lang="en-GB" dirty="0"/>
              <a:t>Detection of stegomalware and covert channels</a:t>
            </a:r>
          </a:p>
        </p:txBody>
      </p:sp>
    </p:spTree>
    <p:extLst>
      <p:ext uri="{BB962C8B-B14F-4D97-AF65-F5344CB8AC3E}">
        <p14:creationId xmlns:p14="http://schemas.microsoft.com/office/powerpoint/2010/main" val="2446287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09DDE-5D3D-7C40-AAF8-F36BF32F47B5}"/>
              </a:ext>
            </a:extLst>
          </p:cNvPr>
          <p:cNvSpPr>
            <a:spLocks noGrp="1"/>
          </p:cNvSpPr>
          <p:nvPr>
            <p:ph type="title"/>
          </p:nvPr>
        </p:nvSpPr>
        <p:spPr/>
        <p:txBody>
          <a:bodyPr/>
          <a:lstStyle/>
          <a:p>
            <a:r>
              <a:rPr lang="en-GB" dirty="0"/>
              <a:t>Suggested readings</a:t>
            </a:r>
          </a:p>
        </p:txBody>
      </p:sp>
      <p:sp>
        <p:nvSpPr>
          <p:cNvPr id="4" name="Content Placeholder 3">
            <a:extLst>
              <a:ext uri="{FF2B5EF4-FFF2-40B4-BE49-F238E27FC236}">
                <a16:creationId xmlns:a16="http://schemas.microsoft.com/office/drawing/2014/main" id="{D6092261-FB25-FE42-931B-CAB4F41FF9FE}"/>
              </a:ext>
            </a:extLst>
          </p:cNvPr>
          <p:cNvSpPr>
            <a:spLocks noGrp="1"/>
          </p:cNvSpPr>
          <p:nvPr>
            <p:ph idx="1"/>
          </p:nvPr>
        </p:nvSpPr>
        <p:spPr/>
        <p:txBody>
          <a:bodyPr>
            <a:noAutofit/>
          </a:bodyPr>
          <a:lstStyle/>
          <a:p>
            <a:r>
              <a:rPr lang="en-GB" sz="2000" dirty="0"/>
              <a:t>M. Repetto, A. Carrega, R. Rapuzzi. An architecture to manage security operations for digital service chains. </a:t>
            </a:r>
            <a:r>
              <a:rPr lang="en-GB" sz="2000" i="1" dirty="0"/>
              <a:t>Future Generation Computer Systems,</a:t>
            </a:r>
            <a:r>
              <a:rPr lang="en-GB" sz="2000" dirty="0"/>
              <a:t> Volume 115, February 2021, Pages 251-266. DOI: 10.1016/j.future.2020.08.044</a:t>
            </a:r>
          </a:p>
          <a:p>
            <a:r>
              <a:rPr lang="en-GB" sz="2000" dirty="0"/>
              <a:t>S. Covaci, R. Rapuzzi, M. Repetto, Fulvio Risso. A New Paradigm to Address Threats for Virtualized Services. In </a:t>
            </a:r>
            <a:r>
              <a:rPr lang="en-GB" sz="2000" i="1" dirty="0"/>
              <a:t>IEEE 42nd Annual Computer Software and Applications Conference (COMPSAC)</a:t>
            </a:r>
            <a:r>
              <a:rPr lang="en-GB" sz="2000" dirty="0"/>
              <a:t>, Tokyo, Japan, July 23rd-27th, 2018, pp. 689-694. </a:t>
            </a:r>
          </a:p>
          <a:p>
            <a:r>
              <a:rPr lang="en-GB" sz="2000" dirty="0"/>
              <a:t>R. Rapuzzi, M. Repetto. Building situational awareness for network threats in fog/edge computing: Emerging paradigms beyond the security perimeter model, </a:t>
            </a:r>
            <a:r>
              <a:rPr lang="en-GB" sz="2000" i="1" dirty="0"/>
              <a:t>Future Generation Computer Systems</a:t>
            </a:r>
            <a:r>
              <a:rPr lang="en-GB" sz="2000" dirty="0"/>
              <a:t>, Volume 85, August 2018, pp. 235-249. DOI: 10.1016/j.future.2018.04.007.</a:t>
            </a:r>
          </a:p>
        </p:txBody>
      </p:sp>
      <p:sp>
        <p:nvSpPr>
          <p:cNvPr id="6" name="AutoShape 2" descr="Levente Buttyán profile image">
            <a:extLst>
              <a:ext uri="{FF2B5EF4-FFF2-40B4-BE49-F238E27FC236}">
                <a16:creationId xmlns:a16="http://schemas.microsoft.com/office/drawing/2014/main" id="{260F9E32-292F-3B45-9BAA-C8DB2B5B4A22}"/>
              </a:ext>
            </a:extLst>
          </p:cNvPr>
          <p:cNvSpPr>
            <a:spLocks noChangeAspect="1" noChangeArrowheads="1"/>
          </p:cNvSpPr>
          <p:nvPr/>
        </p:nvSpPr>
        <p:spPr bwMode="auto">
          <a:xfrm>
            <a:off x="2063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7" name="AutoShape 3" descr="Boldizsár Bencsáth profile image">
            <a:extLst>
              <a:ext uri="{FF2B5EF4-FFF2-40B4-BE49-F238E27FC236}">
                <a16:creationId xmlns:a16="http://schemas.microsoft.com/office/drawing/2014/main" id="{F3D4F8F8-DB49-4B4A-90AE-E5D7292B6E8F}"/>
              </a:ext>
            </a:extLst>
          </p:cNvPr>
          <p:cNvSpPr>
            <a:spLocks noChangeAspect="1" noChangeArrowheads="1"/>
          </p:cNvSpPr>
          <p:nvPr/>
        </p:nvSpPr>
        <p:spPr bwMode="auto">
          <a:xfrm>
            <a:off x="206375" y="27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935656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09DDE-5D3D-7C40-AAF8-F36BF32F47B5}"/>
              </a:ext>
            </a:extLst>
          </p:cNvPr>
          <p:cNvSpPr>
            <a:spLocks noGrp="1"/>
          </p:cNvSpPr>
          <p:nvPr>
            <p:ph type="title"/>
          </p:nvPr>
        </p:nvSpPr>
        <p:spPr/>
        <p:txBody>
          <a:bodyPr/>
          <a:lstStyle/>
          <a:p>
            <a:r>
              <a:rPr lang="en-GB" dirty="0"/>
              <a:t>Suggested readings</a:t>
            </a:r>
          </a:p>
        </p:txBody>
      </p:sp>
      <p:sp>
        <p:nvSpPr>
          <p:cNvPr id="4" name="Content Placeholder 3">
            <a:extLst>
              <a:ext uri="{FF2B5EF4-FFF2-40B4-BE49-F238E27FC236}">
                <a16:creationId xmlns:a16="http://schemas.microsoft.com/office/drawing/2014/main" id="{D6092261-FB25-FE42-931B-CAB4F41FF9FE}"/>
              </a:ext>
            </a:extLst>
          </p:cNvPr>
          <p:cNvSpPr>
            <a:spLocks noGrp="1"/>
          </p:cNvSpPr>
          <p:nvPr>
            <p:ph idx="1"/>
          </p:nvPr>
        </p:nvSpPr>
        <p:spPr/>
        <p:txBody>
          <a:bodyPr/>
          <a:lstStyle/>
          <a:p>
            <a:r>
              <a:rPr lang="en-GB" dirty="0"/>
              <a:t>Gábor Pék, Levente Buttyán, Boldizsár Bencsáth. A survey of security issues in hardware virtualization, </a:t>
            </a:r>
            <a:r>
              <a:rPr lang="en-GB" i="1" dirty="0"/>
              <a:t>ACM Computing Surveys</a:t>
            </a:r>
            <a:r>
              <a:rPr lang="en-GB" dirty="0"/>
              <a:t>, July 2013, Article No.: 40, </a:t>
            </a:r>
            <a:r>
              <a:rPr lang="en-GB" dirty="0">
                <a:hlinkClick r:id="rId2"/>
              </a:rPr>
              <a:t>https://doi.org/10.1145/2480741.2480757</a:t>
            </a:r>
            <a:r>
              <a:rPr lang="en-GB" dirty="0"/>
              <a:t>.</a:t>
            </a:r>
          </a:p>
          <a:p>
            <a:r>
              <a:rPr lang="en-GB" dirty="0"/>
              <a:t>Cloud Security Alliance. Security Guidance v4.0 – CSA Security Guidance for Critical Areas of Focus in Cloud Computing v4.0, 07/26/2017.</a:t>
            </a:r>
          </a:p>
          <a:p>
            <a:r>
              <a:rPr lang="en-GB" dirty="0"/>
              <a:t>ASTRID website: https://www.astrid-project.eu/</a:t>
            </a:r>
          </a:p>
          <a:p>
            <a:r>
              <a:rPr lang="en-GB" dirty="0"/>
              <a:t>GUARD website: https://guard-project.eu/</a:t>
            </a:r>
          </a:p>
        </p:txBody>
      </p:sp>
      <p:sp>
        <p:nvSpPr>
          <p:cNvPr id="6" name="AutoShape 2" descr="Levente Buttyán profile image">
            <a:extLst>
              <a:ext uri="{FF2B5EF4-FFF2-40B4-BE49-F238E27FC236}">
                <a16:creationId xmlns:a16="http://schemas.microsoft.com/office/drawing/2014/main" id="{260F9E32-292F-3B45-9BAA-C8DB2B5B4A22}"/>
              </a:ext>
            </a:extLst>
          </p:cNvPr>
          <p:cNvSpPr>
            <a:spLocks noChangeAspect="1" noChangeArrowheads="1"/>
          </p:cNvSpPr>
          <p:nvPr/>
        </p:nvSpPr>
        <p:spPr bwMode="auto">
          <a:xfrm>
            <a:off x="2063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7" name="AutoShape 3" descr="Boldizsár Bencsáth profile image">
            <a:extLst>
              <a:ext uri="{FF2B5EF4-FFF2-40B4-BE49-F238E27FC236}">
                <a16:creationId xmlns:a16="http://schemas.microsoft.com/office/drawing/2014/main" id="{F3D4F8F8-DB49-4B4A-90AE-E5D7292B6E8F}"/>
              </a:ext>
            </a:extLst>
          </p:cNvPr>
          <p:cNvSpPr>
            <a:spLocks noChangeAspect="1" noChangeArrowheads="1"/>
          </p:cNvSpPr>
          <p:nvPr/>
        </p:nvSpPr>
        <p:spPr bwMode="auto">
          <a:xfrm>
            <a:off x="206375" y="27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54070056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{C445049A-709B-7344-B9BA-CB0226A3C33C}tf10001060_mac</Template>
  <TotalTime>28497</TotalTime>
  <Words>18881</Words>
  <Application>Microsoft Macintosh PowerPoint</Application>
  <PresentationFormat>Widescreen</PresentationFormat>
  <Paragraphs>1036</Paragraphs>
  <Slides>93</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93</vt:i4>
      </vt:variant>
    </vt:vector>
  </HeadingPairs>
  <TitlesOfParts>
    <vt:vector size="105" baseType="lpstr">
      <vt:lpstr>-apple-system</vt:lpstr>
      <vt:lpstr>.Apple Color Emoji UI</vt:lpstr>
      <vt:lpstr>Arial</vt:lpstr>
      <vt:lpstr>Calibri</vt:lpstr>
      <vt:lpstr>Courier New</vt:lpstr>
      <vt:lpstr>Lato Light</vt:lpstr>
      <vt:lpstr>Roboto</vt:lpstr>
      <vt:lpstr>Times New Roman</vt:lpstr>
      <vt:lpstr>Trebuchet MS</vt:lpstr>
      <vt:lpstr>Wingdings</vt:lpstr>
      <vt:lpstr>Wingdings 3</vt:lpstr>
      <vt:lpstr>Facet</vt:lpstr>
      <vt:lpstr>Cyber security approaches for Cloud/Edge Environments</vt:lpstr>
      <vt:lpstr>Information</vt:lpstr>
      <vt:lpstr>Information</vt:lpstr>
      <vt:lpstr>Outline</vt:lpstr>
      <vt:lpstr>Cloud computing</vt:lpstr>
      <vt:lpstr>Cloud computing</vt:lpstr>
      <vt:lpstr>Cloud models: IaaS, PaaS, SaaS</vt:lpstr>
      <vt:lpstr>Cloud models: management </vt:lpstr>
      <vt:lpstr>Cloud models: target users</vt:lpstr>
      <vt:lpstr>Beyond plain virtualization</vt:lpstr>
      <vt:lpstr>Software orchestration</vt:lpstr>
      <vt:lpstr>Software orchestration</vt:lpstr>
      <vt:lpstr>Software orchestration</vt:lpstr>
      <vt:lpstr>Service orchestration</vt:lpstr>
      <vt:lpstr>Orchestration - Examples</vt:lpstr>
      <vt:lpstr>Trends in virtualization…</vt:lpstr>
      <vt:lpstr>… and software architectures</vt:lpstr>
      <vt:lpstr>(Micro-)service-oriented architectures</vt:lpstr>
      <vt:lpstr>Beyond the cloud: the Internet of Services</vt:lpstr>
      <vt:lpstr>The Internet of Services</vt:lpstr>
      <vt:lpstr>Chaining services</vt:lpstr>
      <vt:lpstr>Chaining services: example</vt:lpstr>
      <vt:lpstr>Digital business chains</vt:lpstr>
      <vt:lpstr>… and security?</vt:lpstr>
      <vt:lpstr>Security concerns</vt:lpstr>
      <vt:lpstr>The “security perimeter” model</vt:lpstr>
      <vt:lpstr>Security threats: cloud infrastructures</vt:lpstr>
      <vt:lpstr>Security threats: 5G infrastructures</vt:lpstr>
      <vt:lpstr>Security challenges</vt:lpstr>
      <vt:lpstr>Security challenges</vt:lpstr>
      <vt:lpstr>Security challenges</vt:lpstr>
      <vt:lpstr>Emerging trends</vt:lpstr>
      <vt:lpstr>Emerging trends</vt:lpstr>
      <vt:lpstr>Emerging trends</vt:lpstr>
      <vt:lpstr>Emerging trends</vt:lpstr>
      <vt:lpstr>The cloudification wave</vt:lpstr>
      <vt:lpstr>Security aspects for cloud-based services</vt:lpstr>
      <vt:lpstr>Challenges</vt:lpstr>
      <vt:lpstr>Technical issues: faster software releases</vt:lpstr>
      <vt:lpstr>Technical trends: evolution of workloads</vt:lpstr>
      <vt:lpstr>Technical trends: containers and Kubernetes</vt:lpstr>
      <vt:lpstr>Technical trends: multi-cloud deployments</vt:lpstr>
      <vt:lpstr>The cloud threat model</vt:lpstr>
      <vt:lpstr>The cloud threat landscape</vt:lpstr>
      <vt:lpstr>Top cloud threats</vt:lpstr>
      <vt:lpstr>Top security features</vt:lpstr>
      <vt:lpstr>Cloud protection</vt:lpstr>
      <vt:lpstr>Understanding the sharing of responsibility</vt:lpstr>
      <vt:lpstr>Cloud protection approaches</vt:lpstr>
      <vt:lpstr>Cloud protection hierarchy</vt:lpstr>
      <vt:lpstr>Protecting the workload: the scope</vt:lpstr>
      <vt:lpstr>The need for visibility</vt:lpstr>
      <vt:lpstr>Protecting the workload</vt:lpstr>
      <vt:lpstr>Protecting the workload</vt:lpstr>
      <vt:lpstr>Security Information and Event Management</vt:lpstr>
      <vt:lpstr>SIEM – Known limitations</vt:lpstr>
      <vt:lpstr>SIEM – Evolution </vt:lpstr>
      <vt:lpstr>SIEM – Evolution </vt:lpstr>
      <vt:lpstr>SIEM - Challenges</vt:lpstr>
      <vt:lpstr>SIEM common architecture</vt:lpstr>
      <vt:lpstr>SIEM layers</vt:lpstr>
      <vt:lpstr>Towards new architectures</vt:lpstr>
      <vt:lpstr>The ASTRID architecture</vt:lpstr>
      <vt:lpstr>The ASTRID model</vt:lpstr>
      <vt:lpstr>Collecting data</vt:lpstr>
      <vt:lpstr>Collecting data: the Elastic Stack</vt:lpstr>
      <vt:lpstr>Collecting data: the Elastic Stack</vt:lpstr>
      <vt:lpstr>Collecting data: alternative frameworks</vt:lpstr>
      <vt:lpstr>Elastic vs Prometheus and Splunk</vt:lpstr>
      <vt:lpstr>Elastic vs Prometheus and Splunk</vt:lpstr>
      <vt:lpstr>Extending the Elastic Stack</vt:lpstr>
      <vt:lpstr>Software architecture</vt:lpstr>
      <vt:lpstr>Programmable agents</vt:lpstr>
      <vt:lpstr>Security services</vt:lpstr>
      <vt:lpstr>The ASTRID programming model</vt:lpstr>
      <vt:lpstr>Building processing pipelines</vt:lpstr>
      <vt:lpstr>Building processing pipelines at run-time</vt:lpstr>
      <vt:lpstr>Abstracting the context: the Context Broker</vt:lpstr>
      <vt:lpstr>Security considerations</vt:lpstr>
      <vt:lpstr>Deployments</vt:lpstr>
      <vt:lpstr>Beyond the cloud: digital services</vt:lpstr>
      <vt:lpstr>Digital service chains: example</vt:lpstr>
      <vt:lpstr>The GUARD architecture</vt:lpstr>
      <vt:lpstr>AuthN &amp; AuthZ</vt:lpstr>
      <vt:lpstr>GDPR aspects</vt:lpstr>
      <vt:lpstr>The GUARD software architecture</vt:lpstr>
      <vt:lpstr>The road away: secure CI/CD pipelines</vt:lpstr>
      <vt:lpstr>CI/CD/CS</vt:lpstr>
      <vt:lpstr>ASTRID factsheet</vt:lpstr>
      <vt:lpstr>GUARD factsheet</vt:lpstr>
      <vt:lpstr>Thesis/Research grants</vt:lpstr>
      <vt:lpstr>Suggested readings</vt:lpstr>
      <vt:lpstr>Suggested 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and detection for cloud services</dc:title>
  <dc:creator>Matteo Repetto</dc:creator>
  <cp:lastModifiedBy>Alessandro Carrega</cp:lastModifiedBy>
  <cp:revision>260</cp:revision>
  <dcterms:created xsi:type="dcterms:W3CDTF">2020-12-02T12:36:24Z</dcterms:created>
  <dcterms:modified xsi:type="dcterms:W3CDTF">2022-12-20T14:31:07Z</dcterms:modified>
</cp:coreProperties>
</file>